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43"/>
  </p:notesMasterIdLst>
  <p:sldIdLst>
    <p:sldId id="256" r:id="rId2"/>
    <p:sldId id="289" r:id="rId3"/>
    <p:sldId id="1288" r:id="rId4"/>
    <p:sldId id="1311" r:id="rId5"/>
    <p:sldId id="1312" r:id="rId6"/>
    <p:sldId id="1079" r:id="rId7"/>
    <p:sldId id="436" r:id="rId8"/>
    <p:sldId id="1290" r:id="rId9"/>
    <p:sldId id="1292" r:id="rId10"/>
    <p:sldId id="1313" r:id="rId11"/>
    <p:sldId id="440" r:id="rId12"/>
    <p:sldId id="441" r:id="rId13"/>
    <p:sldId id="442" r:id="rId14"/>
    <p:sldId id="443" r:id="rId15"/>
    <p:sldId id="444" r:id="rId16"/>
    <p:sldId id="445" r:id="rId17"/>
    <p:sldId id="446" r:id="rId18"/>
    <p:sldId id="447" r:id="rId19"/>
    <p:sldId id="448" r:id="rId20"/>
    <p:sldId id="449" r:id="rId21"/>
    <p:sldId id="450" r:id="rId22"/>
    <p:sldId id="1293" r:id="rId23"/>
    <p:sldId id="415" r:id="rId24"/>
    <p:sldId id="1295" r:id="rId25"/>
    <p:sldId id="1294" r:id="rId26"/>
    <p:sldId id="1304" r:id="rId27"/>
    <p:sldId id="1296" r:id="rId28"/>
    <p:sldId id="1305" r:id="rId29"/>
    <p:sldId id="1306" r:id="rId30"/>
    <p:sldId id="1299" r:id="rId31"/>
    <p:sldId id="1301" r:id="rId32"/>
    <p:sldId id="1302" r:id="rId33"/>
    <p:sldId id="1303" r:id="rId34"/>
    <p:sldId id="1309" r:id="rId35"/>
    <p:sldId id="1291" r:id="rId36"/>
    <p:sldId id="1307" r:id="rId37"/>
    <p:sldId id="1310" r:id="rId38"/>
    <p:sldId id="416" r:id="rId39"/>
    <p:sldId id="1314" r:id="rId40"/>
    <p:sldId id="435" r:id="rId41"/>
    <p:sldId id="270"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447" userDrawn="1">
          <p15:clr>
            <a:srgbClr val="A4A3A4"/>
          </p15:clr>
        </p15:guide>
        <p15:guide id="2" pos="376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D0EFF"/>
    <a:srgbClr val="29D5CF"/>
    <a:srgbClr val="3CB6D5"/>
    <a:srgbClr val="FF4B4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0866"/>
    <p:restoredTop sz="94674"/>
  </p:normalViewPr>
  <p:slideViewPr>
    <p:cSldViewPr snapToGrid="0" snapToObjects="1" showGuides="1">
      <p:cViewPr>
        <p:scale>
          <a:sx n="93" d="100"/>
          <a:sy n="93" d="100"/>
        </p:scale>
        <p:origin x="792" y="768"/>
      </p:cViewPr>
      <p:guideLst>
        <p:guide orient="horz" pos="3447"/>
        <p:guide pos="3768"/>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9EE2DB-DFE7-8042-A17B-950DAD0C4565}" type="datetimeFigureOut">
              <a:rPr lang="en-US" smtClean="0"/>
              <a:t>8/26/20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0F9F49A-9140-1E48-A01F-36CFD0A79B79}" type="slidenum">
              <a:rPr lang="en-US" smtClean="0"/>
              <a:t>‹#›</a:t>
            </a:fld>
            <a:endParaRPr lang="en-US"/>
          </a:p>
        </p:txBody>
      </p:sp>
    </p:spTree>
    <p:extLst>
      <p:ext uri="{BB962C8B-B14F-4D97-AF65-F5344CB8AC3E}">
        <p14:creationId xmlns:p14="http://schemas.microsoft.com/office/powerpoint/2010/main" val="11207829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0F9F49A-9140-1E48-A01F-36CFD0A79B79}" type="slidenum">
              <a:rPr lang="en-US" smtClean="0"/>
              <a:t>1</a:t>
            </a:fld>
            <a:endParaRPr lang="en-US"/>
          </a:p>
        </p:txBody>
      </p:sp>
    </p:spTree>
    <p:extLst>
      <p:ext uri="{BB962C8B-B14F-4D97-AF65-F5344CB8AC3E}">
        <p14:creationId xmlns:p14="http://schemas.microsoft.com/office/powerpoint/2010/main" val="9321718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0FA7A6B0-64F2-4946-B83B-99276EB2255E}" type="slidenum">
              <a:rPr lang="en-SG" smtClean="0"/>
              <a:t>17</a:t>
            </a:fld>
            <a:endParaRPr lang="en-SG"/>
          </a:p>
        </p:txBody>
      </p:sp>
    </p:spTree>
    <p:extLst>
      <p:ext uri="{BB962C8B-B14F-4D97-AF65-F5344CB8AC3E}">
        <p14:creationId xmlns:p14="http://schemas.microsoft.com/office/powerpoint/2010/main" val="1711448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0FA7A6B0-64F2-4946-B83B-99276EB2255E}" type="slidenum">
              <a:rPr lang="en-SG" smtClean="0"/>
              <a:t>18</a:t>
            </a:fld>
            <a:endParaRPr lang="en-SG"/>
          </a:p>
        </p:txBody>
      </p:sp>
    </p:spTree>
    <p:extLst>
      <p:ext uri="{BB962C8B-B14F-4D97-AF65-F5344CB8AC3E}">
        <p14:creationId xmlns:p14="http://schemas.microsoft.com/office/powerpoint/2010/main" val="9539220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0FA7A6B0-64F2-4946-B83B-99276EB2255E}" type="slidenum">
              <a:rPr lang="en-SG" smtClean="0"/>
              <a:t>19</a:t>
            </a:fld>
            <a:endParaRPr lang="en-SG"/>
          </a:p>
        </p:txBody>
      </p:sp>
    </p:spTree>
    <p:extLst>
      <p:ext uri="{BB962C8B-B14F-4D97-AF65-F5344CB8AC3E}">
        <p14:creationId xmlns:p14="http://schemas.microsoft.com/office/powerpoint/2010/main" val="2104799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0FA7A6B0-64F2-4946-B83B-99276EB2255E}" type="slidenum">
              <a:rPr lang="en-SG" smtClean="0"/>
              <a:t>20</a:t>
            </a:fld>
            <a:endParaRPr lang="en-SG"/>
          </a:p>
        </p:txBody>
      </p:sp>
    </p:spTree>
    <p:extLst>
      <p:ext uri="{BB962C8B-B14F-4D97-AF65-F5344CB8AC3E}">
        <p14:creationId xmlns:p14="http://schemas.microsoft.com/office/powerpoint/2010/main" val="3270268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0FA7A6B0-64F2-4946-B83B-99276EB2255E}" type="slidenum">
              <a:rPr lang="en-SG" smtClean="0"/>
              <a:t>21</a:t>
            </a:fld>
            <a:endParaRPr lang="en-SG"/>
          </a:p>
        </p:txBody>
      </p:sp>
    </p:spTree>
    <p:extLst>
      <p:ext uri="{BB962C8B-B14F-4D97-AF65-F5344CB8AC3E}">
        <p14:creationId xmlns:p14="http://schemas.microsoft.com/office/powerpoint/2010/main" val="4198009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37C83BB-F4A8-4E53-83DC-0061CCF93091}" type="slidenum">
              <a:rPr lang="en-US" smtClean="0"/>
              <a:pPr/>
              <a:t>6</a:t>
            </a:fld>
            <a:endParaRPr lang="en-US"/>
          </a:p>
        </p:txBody>
      </p:sp>
    </p:spTree>
    <p:extLst>
      <p:ext uri="{BB962C8B-B14F-4D97-AF65-F5344CB8AC3E}">
        <p14:creationId xmlns:p14="http://schemas.microsoft.com/office/powerpoint/2010/main" val="6921496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endParaRPr lang="en-SG" dirty="0"/>
              </a:p>
            </p:txBody>
          </p:sp>
        </mc:Choice>
        <mc:Fallback xmlns="">
          <p:sp>
            <p:nvSpPr>
              <p:cNvPr id="3" name="Notes Placeholder 2"/>
              <p:cNvSpPr>
                <a:spLocks noGrp="1"/>
              </p:cNvSpPr>
              <p:nvPr>
                <p:ph type="body" idx="1"/>
              </p:nvPr>
            </p:nvSpPr>
            <p:spPr/>
            <p:txBody>
              <a:bodyPr/>
              <a:lstStyle/>
              <a:p>
                <a:r>
                  <a:rPr lang="en-US" dirty="0" smtClean="0"/>
                  <a:t>Now</a:t>
                </a:r>
                <a:r>
                  <a:rPr lang="en-US" baseline="0" dirty="0" smtClean="0"/>
                  <a:t> I will use an example to demonstrate how we can achieve </a:t>
                </a:r>
                <a:r>
                  <a:rPr lang="en-US" b="1" i="0" dirty="0" smtClean="0">
                    <a:solidFill>
                      <a:srgbClr val="0000FF"/>
                    </a:solidFill>
                    <a:latin typeface="Cambria Math"/>
                    <a:ea typeface="Cambria Math"/>
                  </a:rPr>
                  <a:t>𝜺</a:t>
                </a:r>
                <a:r>
                  <a:rPr lang="en-US" altLang="zh-CN" dirty="0" smtClean="0"/>
                  <a:t>-</a:t>
                </a:r>
                <a:r>
                  <a:rPr lang="en-US" dirty="0" smtClean="0"/>
                  <a:t>Differential </a:t>
                </a:r>
                <a:r>
                  <a:rPr lang="en-US" dirty="0" smtClean="0"/>
                  <a:t>Privacy</a:t>
                </a:r>
                <a:r>
                  <a:rPr lang="en-US" baseline="0" dirty="0" smtClean="0"/>
                  <a:t> when we release information. Let’s consider that we have a dataset that contains the heights of a set of individuals. And we want to release the average height with epsilon-differential privacy. As I will show shortly, it won’t work if we release the average height directly. Instead, we need to perturb the average height a little bit. To explain, let us assume that the average height in the dataset is h. If we regard the data publishing process as an algorithm, then the input of the algorithm is the dataset, and the output equals h with 100% probability. Now let’s choose an arbitrary individual in the dataset, and modify the height of the individual. In that case, we will have a neighboring dataset of the original dataset. Assume that in this neighboring dataset, the average height becomes h’. Then, what it means is that, when we use the neighboring dataset as the input to the data publishing process, the output would be h’ with 100% probability. If we look at these two output distributions, we can see that they do not satisfy epsilon-differential privacy. In particular, the two distributions have an unbounded ratio on some particular outputs, h and h’. So we need to change data publishing process a little bit. </a:t>
                </a:r>
                <a:endParaRPr lang="en-SG" dirty="0"/>
              </a:p>
            </p:txBody>
          </p:sp>
        </mc:Fallback>
      </mc:AlternateContent>
      <p:sp>
        <p:nvSpPr>
          <p:cNvPr id="4" name="Slide Number Placeholder 3"/>
          <p:cNvSpPr>
            <a:spLocks noGrp="1"/>
          </p:cNvSpPr>
          <p:nvPr>
            <p:ph type="sldNum" sz="quarter" idx="10"/>
          </p:nvPr>
        </p:nvSpPr>
        <p:spPr/>
        <p:txBody>
          <a:bodyPr/>
          <a:lstStyle/>
          <a:p>
            <a:fld id="{0FA7A6B0-64F2-4946-B83B-99276EB2255E}" type="slidenum">
              <a:rPr lang="en-SG" smtClean="0"/>
              <a:t>7</a:t>
            </a:fld>
            <a:endParaRPr lang="en-SG"/>
          </a:p>
        </p:txBody>
      </p:sp>
    </p:spTree>
    <p:extLst>
      <p:ext uri="{BB962C8B-B14F-4D97-AF65-F5344CB8AC3E}">
        <p14:creationId xmlns:p14="http://schemas.microsoft.com/office/powerpoint/2010/main" val="11325312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0FA7A6B0-64F2-4946-B83B-99276EB2255E}" type="slidenum">
              <a:rPr lang="en-SG" smtClean="0"/>
              <a:t>11</a:t>
            </a:fld>
            <a:endParaRPr lang="en-SG"/>
          </a:p>
        </p:txBody>
      </p:sp>
    </p:spTree>
    <p:extLst>
      <p:ext uri="{BB962C8B-B14F-4D97-AF65-F5344CB8AC3E}">
        <p14:creationId xmlns:p14="http://schemas.microsoft.com/office/powerpoint/2010/main" val="5888463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0FA7A6B0-64F2-4946-B83B-99276EB2255E}" type="slidenum">
              <a:rPr lang="en-SG" smtClean="0"/>
              <a:t>12</a:t>
            </a:fld>
            <a:endParaRPr lang="en-SG"/>
          </a:p>
        </p:txBody>
      </p:sp>
    </p:spTree>
    <p:extLst>
      <p:ext uri="{BB962C8B-B14F-4D97-AF65-F5344CB8AC3E}">
        <p14:creationId xmlns:p14="http://schemas.microsoft.com/office/powerpoint/2010/main" val="12136513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0FA7A6B0-64F2-4946-B83B-99276EB2255E}" type="slidenum">
              <a:rPr lang="en-SG" smtClean="0"/>
              <a:t>13</a:t>
            </a:fld>
            <a:endParaRPr lang="en-SG"/>
          </a:p>
        </p:txBody>
      </p:sp>
    </p:spTree>
    <p:extLst>
      <p:ext uri="{BB962C8B-B14F-4D97-AF65-F5344CB8AC3E}">
        <p14:creationId xmlns:p14="http://schemas.microsoft.com/office/powerpoint/2010/main" val="21421079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0FA7A6B0-64F2-4946-B83B-99276EB2255E}" type="slidenum">
              <a:rPr lang="en-SG" smtClean="0"/>
              <a:t>14</a:t>
            </a:fld>
            <a:endParaRPr lang="en-SG"/>
          </a:p>
        </p:txBody>
      </p:sp>
    </p:spTree>
    <p:extLst>
      <p:ext uri="{BB962C8B-B14F-4D97-AF65-F5344CB8AC3E}">
        <p14:creationId xmlns:p14="http://schemas.microsoft.com/office/powerpoint/2010/main" val="4459768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0FA7A6B0-64F2-4946-B83B-99276EB2255E}" type="slidenum">
              <a:rPr lang="en-SG" smtClean="0"/>
              <a:t>15</a:t>
            </a:fld>
            <a:endParaRPr lang="en-SG"/>
          </a:p>
        </p:txBody>
      </p:sp>
    </p:spTree>
    <p:extLst>
      <p:ext uri="{BB962C8B-B14F-4D97-AF65-F5344CB8AC3E}">
        <p14:creationId xmlns:p14="http://schemas.microsoft.com/office/powerpoint/2010/main" val="3165756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0FA7A6B0-64F2-4946-B83B-99276EB2255E}" type="slidenum">
              <a:rPr lang="en-SG" smtClean="0"/>
              <a:t>16</a:t>
            </a:fld>
            <a:endParaRPr lang="en-SG"/>
          </a:p>
        </p:txBody>
      </p:sp>
    </p:spTree>
    <p:extLst>
      <p:ext uri="{BB962C8B-B14F-4D97-AF65-F5344CB8AC3E}">
        <p14:creationId xmlns:p14="http://schemas.microsoft.com/office/powerpoint/2010/main" val="12857180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AE76EF13-C0A5-4041-AB95-4268652C9627}" type="datetime1">
              <a:rPr lang="en-US" smtClean="0"/>
              <a:t>8/26/20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E5BF5F9-4D9A-9543-85E8-59158CD2B6EB}" type="slidenum">
              <a:rPr lang="en-US" smtClean="0"/>
              <a:t>‹#›</a:t>
            </a:fld>
            <a:endParaRPr lang="en-US"/>
          </a:p>
        </p:txBody>
      </p:sp>
    </p:spTree>
    <p:extLst>
      <p:ext uri="{BB962C8B-B14F-4D97-AF65-F5344CB8AC3E}">
        <p14:creationId xmlns:p14="http://schemas.microsoft.com/office/powerpoint/2010/main" val="13034626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C3DDF36-BF96-8C43-81E7-8BDC1DFDD33C}" type="datetime1">
              <a:rPr lang="en-US" smtClean="0"/>
              <a:t>8/26/20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E5BF5F9-4D9A-9543-85E8-59158CD2B6EB}" type="slidenum">
              <a:rPr lang="en-US" smtClean="0"/>
              <a:t>‹#›</a:t>
            </a:fld>
            <a:endParaRPr lang="en-US"/>
          </a:p>
        </p:txBody>
      </p:sp>
    </p:spTree>
    <p:extLst>
      <p:ext uri="{BB962C8B-B14F-4D97-AF65-F5344CB8AC3E}">
        <p14:creationId xmlns:p14="http://schemas.microsoft.com/office/powerpoint/2010/main" val="14955018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C461F93-915F-BD42-BB22-2F6931F91A23}" type="datetime1">
              <a:rPr lang="en-US" smtClean="0"/>
              <a:t>8/26/20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E5BF5F9-4D9A-9543-85E8-59158CD2B6EB}" type="slidenum">
              <a:rPr lang="en-US" smtClean="0"/>
              <a:t>‹#›</a:t>
            </a:fld>
            <a:endParaRPr lang="en-US"/>
          </a:p>
        </p:txBody>
      </p:sp>
    </p:spTree>
    <p:extLst>
      <p:ext uri="{BB962C8B-B14F-4D97-AF65-F5344CB8AC3E}">
        <p14:creationId xmlns:p14="http://schemas.microsoft.com/office/powerpoint/2010/main" val="7512741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17B7729-FB41-F945-BC10-233634BC97BD}" type="datetime1">
              <a:rPr lang="en-US" smtClean="0"/>
              <a:t>8/26/20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E5BF5F9-4D9A-9543-85E8-59158CD2B6EB}" type="slidenum">
              <a:rPr lang="en-US" smtClean="0"/>
              <a:t>‹#›</a:t>
            </a:fld>
            <a:endParaRPr lang="en-US"/>
          </a:p>
        </p:txBody>
      </p:sp>
    </p:spTree>
    <p:extLst>
      <p:ext uri="{BB962C8B-B14F-4D97-AF65-F5344CB8AC3E}">
        <p14:creationId xmlns:p14="http://schemas.microsoft.com/office/powerpoint/2010/main" val="11765360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F5DD338-F18A-624D-9913-585CB999A517}" type="datetime1">
              <a:rPr lang="en-US" smtClean="0"/>
              <a:t>8/26/20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E5BF5F9-4D9A-9543-85E8-59158CD2B6EB}" type="slidenum">
              <a:rPr lang="en-US" smtClean="0"/>
              <a:t>‹#›</a:t>
            </a:fld>
            <a:endParaRPr lang="en-US"/>
          </a:p>
        </p:txBody>
      </p:sp>
    </p:spTree>
    <p:extLst>
      <p:ext uri="{BB962C8B-B14F-4D97-AF65-F5344CB8AC3E}">
        <p14:creationId xmlns:p14="http://schemas.microsoft.com/office/powerpoint/2010/main" val="127438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B9DF1BF-753A-E343-9B54-5BC8D204BACA}" type="datetime1">
              <a:rPr lang="en-US" smtClean="0"/>
              <a:t>8/26/20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E5BF5F9-4D9A-9543-85E8-59158CD2B6EB}" type="slidenum">
              <a:rPr lang="en-US" smtClean="0"/>
              <a:t>‹#›</a:t>
            </a:fld>
            <a:endParaRPr lang="en-US"/>
          </a:p>
        </p:txBody>
      </p:sp>
    </p:spTree>
    <p:extLst>
      <p:ext uri="{BB962C8B-B14F-4D97-AF65-F5344CB8AC3E}">
        <p14:creationId xmlns:p14="http://schemas.microsoft.com/office/powerpoint/2010/main" val="15857790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F44FC63F-4CB2-914E-B024-A9FA80A7D7A8}" type="datetime1">
              <a:rPr lang="en-US" smtClean="0"/>
              <a:t>8/26/20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E5BF5F9-4D9A-9543-85E8-59158CD2B6EB}" type="slidenum">
              <a:rPr lang="en-US" smtClean="0"/>
              <a:t>‹#›</a:t>
            </a:fld>
            <a:endParaRPr lang="en-US"/>
          </a:p>
        </p:txBody>
      </p:sp>
    </p:spTree>
    <p:extLst>
      <p:ext uri="{BB962C8B-B14F-4D97-AF65-F5344CB8AC3E}">
        <p14:creationId xmlns:p14="http://schemas.microsoft.com/office/powerpoint/2010/main" val="19159130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9C6B5E0-3F3D-DD4A-B8C5-20611D8467C3}" type="datetime1">
              <a:rPr lang="en-US" smtClean="0"/>
              <a:t>8/26/20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E5BF5F9-4D9A-9543-85E8-59158CD2B6EB}" type="slidenum">
              <a:rPr lang="en-US" smtClean="0"/>
              <a:t>‹#›</a:t>
            </a:fld>
            <a:endParaRPr lang="en-US"/>
          </a:p>
        </p:txBody>
      </p:sp>
    </p:spTree>
    <p:extLst>
      <p:ext uri="{BB962C8B-B14F-4D97-AF65-F5344CB8AC3E}">
        <p14:creationId xmlns:p14="http://schemas.microsoft.com/office/powerpoint/2010/main" val="13810467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AD5277F-600E-D644-A32F-763BC2FC06E7}" type="datetime1">
              <a:rPr lang="en-US" smtClean="0"/>
              <a:t>8/26/20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E5BF5F9-4D9A-9543-85E8-59158CD2B6EB}" type="slidenum">
              <a:rPr lang="en-US" smtClean="0"/>
              <a:t>‹#›</a:t>
            </a:fld>
            <a:endParaRPr lang="en-US"/>
          </a:p>
        </p:txBody>
      </p:sp>
    </p:spTree>
    <p:extLst>
      <p:ext uri="{BB962C8B-B14F-4D97-AF65-F5344CB8AC3E}">
        <p14:creationId xmlns:p14="http://schemas.microsoft.com/office/powerpoint/2010/main" val="12490166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D77C497-D1CA-144B-93E6-352F6C22ED1C}" type="datetime1">
              <a:rPr lang="en-US" smtClean="0"/>
              <a:t>8/26/20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E5BF5F9-4D9A-9543-85E8-59158CD2B6EB}" type="slidenum">
              <a:rPr lang="en-US" smtClean="0"/>
              <a:t>‹#›</a:t>
            </a:fld>
            <a:endParaRPr lang="en-US"/>
          </a:p>
        </p:txBody>
      </p:sp>
    </p:spTree>
    <p:extLst>
      <p:ext uri="{BB962C8B-B14F-4D97-AF65-F5344CB8AC3E}">
        <p14:creationId xmlns:p14="http://schemas.microsoft.com/office/powerpoint/2010/main" val="5707753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E9E5D51-B91F-134F-850F-435185C3F3BC}" type="datetime1">
              <a:rPr lang="en-US" smtClean="0"/>
              <a:t>8/26/20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E5BF5F9-4D9A-9543-85E8-59158CD2B6EB}" type="slidenum">
              <a:rPr lang="en-US" smtClean="0"/>
              <a:t>‹#›</a:t>
            </a:fld>
            <a:endParaRPr lang="en-US"/>
          </a:p>
        </p:txBody>
      </p:sp>
    </p:spTree>
    <p:extLst>
      <p:ext uri="{BB962C8B-B14F-4D97-AF65-F5344CB8AC3E}">
        <p14:creationId xmlns:p14="http://schemas.microsoft.com/office/powerpoint/2010/main" val="2121924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EB338A7-3827-6947-AE04-661EFA266A5F}" type="datetime1">
              <a:rPr lang="en-US" smtClean="0"/>
              <a:t>8/26/20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E5BF5F9-4D9A-9543-85E8-59158CD2B6EB}" type="slidenum">
              <a:rPr lang="en-US" smtClean="0"/>
              <a:t>‹#›</a:t>
            </a:fld>
            <a:endParaRPr lang="en-US"/>
          </a:p>
        </p:txBody>
      </p:sp>
    </p:spTree>
    <p:extLst>
      <p:ext uri="{BB962C8B-B14F-4D97-AF65-F5344CB8AC3E}">
        <p14:creationId xmlns:p14="http://schemas.microsoft.com/office/powerpoint/2010/main" val="93013845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b="1" kern="1200">
          <a:solidFill>
            <a:srgbClr val="FF0000"/>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190.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70.png"/><Relationship Id="rId4" Type="http://schemas.openxmlformats.org/officeDocument/2006/relationships/image" Target="../media/image19.emf"/></Relationships>
</file>

<file path=ppt/slides/_rels/slide12.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25.png"/><Relationship Id="rId7" Type="http://schemas.openxmlformats.org/officeDocument/2006/relationships/image" Target="../media/image230.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00.png"/><Relationship Id="rId5" Type="http://schemas.openxmlformats.org/officeDocument/2006/relationships/image" Target="../media/image220.png"/><Relationship Id="rId4" Type="http://schemas.openxmlformats.org/officeDocument/2006/relationships/image" Target="../media/image210.png"/></Relationships>
</file>

<file path=ppt/slides/_rels/slide13.xml.rels><?xml version="1.0" encoding="UTF-8" standalone="yes"?>
<Relationships xmlns="http://schemas.openxmlformats.org/package/2006/relationships"><Relationship Id="rId8" Type="http://schemas.openxmlformats.org/officeDocument/2006/relationships/image" Target="../media/image250.png"/><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00.png"/><Relationship Id="rId11" Type="http://schemas.openxmlformats.org/officeDocument/2006/relationships/image" Target="../media/image29.png"/><Relationship Id="rId10" Type="http://schemas.openxmlformats.org/officeDocument/2006/relationships/image" Target="../media/image28.png"/><Relationship Id="rId4" Type="http://schemas.openxmlformats.org/officeDocument/2006/relationships/image" Target="../media/image210.png"/><Relationship Id="rId9" Type="http://schemas.openxmlformats.org/officeDocument/2006/relationships/image" Target="../media/image27.png"/></Relationships>
</file>

<file path=ppt/slides/_rels/slide14.xml.rels><?xml version="1.0" encoding="UTF-8" standalone="yes"?>
<Relationships xmlns="http://schemas.openxmlformats.org/package/2006/relationships"><Relationship Id="rId8" Type="http://schemas.openxmlformats.org/officeDocument/2006/relationships/image" Target="../media/image250.png"/><Relationship Id="rId13" Type="http://schemas.openxmlformats.org/officeDocument/2006/relationships/image" Target="../media/image23.png"/><Relationship Id="rId3" Type="http://schemas.openxmlformats.org/officeDocument/2006/relationships/image" Target="../media/image30.png"/><Relationship Id="rId7" Type="http://schemas.openxmlformats.org/officeDocument/2006/relationships/image" Target="../media/image230.png"/><Relationship Id="rId12" Type="http://schemas.openxmlformats.org/officeDocument/2006/relationships/image" Target="../media/image280.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220.png"/><Relationship Id="rId14" Type="http://schemas.openxmlformats.org/officeDocument/2006/relationships/image" Target="../media/image24.png"/></Relationships>
</file>

<file path=ppt/slides/_rels/slide15.xml.rels><?xml version="1.0" encoding="UTF-8" standalone="yes"?>
<Relationships xmlns="http://schemas.openxmlformats.org/package/2006/relationships"><Relationship Id="rId8" Type="http://schemas.openxmlformats.org/officeDocument/2006/relationships/image" Target="../media/image250.png"/><Relationship Id="rId13" Type="http://schemas.openxmlformats.org/officeDocument/2006/relationships/image" Target="../media/image290.png"/><Relationship Id="rId3" Type="http://schemas.openxmlformats.org/officeDocument/2006/relationships/image" Target="../media/image30.png"/><Relationship Id="rId7" Type="http://schemas.openxmlformats.org/officeDocument/2006/relationships/image" Target="../media/image230.png"/><Relationship Id="rId12" Type="http://schemas.openxmlformats.org/officeDocument/2006/relationships/image" Target="../media/image280.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00.png"/><Relationship Id="rId11" Type="http://schemas.openxmlformats.org/officeDocument/2006/relationships/image" Target="../media/image270.png"/><Relationship Id="rId5" Type="http://schemas.openxmlformats.org/officeDocument/2006/relationships/image" Target="../media/image220.png"/><Relationship Id="rId10" Type="http://schemas.openxmlformats.org/officeDocument/2006/relationships/image" Target="../media/image260.png"/><Relationship Id="rId4" Type="http://schemas.openxmlformats.org/officeDocument/2006/relationships/image" Target="../media/image210.png"/><Relationship Id="rId9" Type="http://schemas.openxmlformats.org/officeDocument/2006/relationships/image" Target="../media/image240.png"/><Relationship Id="rId14" Type="http://schemas.openxmlformats.org/officeDocument/2006/relationships/image" Target="../media/image300.png"/></Relationships>
</file>

<file path=ppt/slides/_rels/slide16.xml.rels><?xml version="1.0" encoding="UTF-8" standalone="yes"?>
<Relationships xmlns="http://schemas.openxmlformats.org/package/2006/relationships"><Relationship Id="rId8" Type="http://schemas.openxmlformats.org/officeDocument/2006/relationships/image" Target="../media/image250.png"/><Relationship Id="rId13" Type="http://schemas.openxmlformats.org/officeDocument/2006/relationships/image" Target="../media/image300.png"/><Relationship Id="rId3" Type="http://schemas.openxmlformats.org/officeDocument/2006/relationships/image" Target="../media/image31.png"/><Relationship Id="rId7" Type="http://schemas.openxmlformats.org/officeDocument/2006/relationships/image" Target="../media/image230.png"/><Relationship Id="rId12" Type="http://schemas.openxmlformats.org/officeDocument/2006/relationships/image" Target="../media/image290.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00.png"/><Relationship Id="rId11" Type="http://schemas.openxmlformats.org/officeDocument/2006/relationships/image" Target="../media/image310.png"/><Relationship Id="rId5" Type="http://schemas.openxmlformats.org/officeDocument/2006/relationships/image" Target="../media/image220.png"/><Relationship Id="rId10" Type="http://schemas.openxmlformats.org/officeDocument/2006/relationships/image" Target="../media/image270.png"/><Relationship Id="rId4" Type="http://schemas.openxmlformats.org/officeDocument/2006/relationships/image" Target="../media/image210.png"/><Relationship Id="rId9" Type="http://schemas.openxmlformats.org/officeDocument/2006/relationships/image" Target="../media/image260.png"/></Relationships>
</file>

<file path=ppt/slides/_rels/slide17.xml.rels><?xml version="1.0" encoding="UTF-8" standalone="yes"?>
<Relationships xmlns="http://schemas.openxmlformats.org/package/2006/relationships"><Relationship Id="rId8" Type="http://schemas.openxmlformats.org/officeDocument/2006/relationships/image" Target="../media/image250.png"/><Relationship Id="rId3" Type="http://schemas.openxmlformats.org/officeDocument/2006/relationships/image" Target="../media/image31.png"/><Relationship Id="rId7" Type="http://schemas.openxmlformats.org/officeDocument/2006/relationships/image" Target="../media/image230.png"/><Relationship Id="rId12" Type="http://schemas.openxmlformats.org/officeDocument/2006/relationships/image" Target="../media/image32.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00.png"/><Relationship Id="rId11" Type="http://schemas.openxmlformats.org/officeDocument/2006/relationships/image" Target="../media/image300.png"/><Relationship Id="rId5" Type="http://schemas.openxmlformats.org/officeDocument/2006/relationships/image" Target="../media/image220.png"/><Relationship Id="rId10" Type="http://schemas.openxmlformats.org/officeDocument/2006/relationships/image" Target="../media/image310.png"/><Relationship Id="rId4" Type="http://schemas.openxmlformats.org/officeDocument/2006/relationships/image" Target="../media/image210.png"/><Relationship Id="rId9" Type="http://schemas.openxmlformats.org/officeDocument/2006/relationships/image" Target="../media/image270.png"/></Relationships>
</file>

<file path=ppt/slides/_rels/slide18.xml.rels><?xml version="1.0" encoding="UTF-8" standalone="yes"?>
<Relationships xmlns="http://schemas.openxmlformats.org/package/2006/relationships"><Relationship Id="rId8" Type="http://schemas.openxmlformats.org/officeDocument/2006/relationships/image" Target="../media/image250.png"/><Relationship Id="rId3" Type="http://schemas.openxmlformats.org/officeDocument/2006/relationships/image" Target="../media/image31.png"/><Relationship Id="rId7" Type="http://schemas.openxmlformats.org/officeDocument/2006/relationships/image" Target="../media/image230.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00.png"/><Relationship Id="rId11" Type="http://schemas.openxmlformats.org/officeDocument/2006/relationships/image" Target="../media/image33.png"/><Relationship Id="rId5" Type="http://schemas.openxmlformats.org/officeDocument/2006/relationships/image" Target="../media/image220.png"/><Relationship Id="rId10" Type="http://schemas.openxmlformats.org/officeDocument/2006/relationships/image" Target="../media/image32.png"/><Relationship Id="rId4" Type="http://schemas.openxmlformats.org/officeDocument/2006/relationships/image" Target="../media/image210.png"/><Relationship Id="rId9" Type="http://schemas.openxmlformats.org/officeDocument/2006/relationships/image" Target="../media/image310.png"/></Relationships>
</file>

<file path=ppt/slides/_rels/slide19.xml.rels><?xml version="1.0" encoding="UTF-8" standalone="yes"?>
<Relationships xmlns="http://schemas.openxmlformats.org/package/2006/relationships"><Relationship Id="rId8" Type="http://schemas.openxmlformats.org/officeDocument/2006/relationships/image" Target="../media/image250.png"/><Relationship Id="rId13" Type="http://schemas.openxmlformats.org/officeDocument/2006/relationships/image" Target="../media/image36.png"/><Relationship Id="rId3" Type="http://schemas.openxmlformats.org/officeDocument/2006/relationships/image" Target="../media/image31.png"/><Relationship Id="rId7" Type="http://schemas.openxmlformats.org/officeDocument/2006/relationships/image" Target="../media/image230.png"/><Relationship Id="rId12" Type="http://schemas.openxmlformats.org/officeDocument/2006/relationships/image" Target="../media/image35.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00.png"/><Relationship Id="rId11" Type="http://schemas.openxmlformats.org/officeDocument/2006/relationships/image" Target="../media/image34.png"/><Relationship Id="rId5" Type="http://schemas.openxmlformats.org/officeDocument/2006/relationships/image" Target="../media/image220.png"/><Relationship Id="rId10" Type="http://schemas.openxmlformats.org/officeDocument/2006/relationships/image" Target="../media/image26.png"/><Relationship Id="rId4" Type="http://schemas.openxmlformats.org/officeDocument/2006/relationships/image" Target="../media/image210.png"/><Relationship Id="rId9" Type="http://schemas.openxmlformats.org/officeDocument/2006/relationships/image" Target="../media/image231.png"/><Relationship Id="rId14" Type="http://schemas.openxmlformats.org/officeDocument/2006/relationships/hyperlink" Target="http://mathworld.wolfram.com/TriangleInequality.html" TargetMode="External"/></Relationships>
</file>

<file path=ppt/slides/_rels/slide2.xml.rels><?xml version="1.0" encoding="UTF-8" standalone="yes"?>
<Relationships xmlns="http://schemas.openxmlformats.org/package/2006/relationships"><Relationship Id="rId2" Type="http://schemas.openxmlformats.org/officeDocument/2006/relationships/hyperlink" Target="https://twitter.com/aaroth?lang=en"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250.png"/><Relationship Id="rId3" Type="http://schemas.openxmlformats.org/officeDocument/2006/relationships/image" Target="../media/image360.png"/><Relationship Id="rId7" Type="http://schemas.openxmlformats.org/officeDocument/2006/relationships/image" Target="../media/image230.png"/><Relationship Id="rId12" Type="http://schemas.openxmlformats.org/officeDocument/2006/relationships/image" Target="../media/image350.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00.png"/><Relationship Id="rId11" Type="http://schemas.openxmlformats.org/officeDocument/2006/relationships/image" Target="../media/image340.png"/><Relationship Id="rId5" Type="http://schemas.openxmlformats.org/officeDocument/2006/relationships/image" Target="../media/image220.png"/><Relationship Id="rId10" Type="http://schemas.openxmlformats.org/officeDocument/2006/relationships/image" Target="../media/image32.png"/><Relationship Id="rId4" Type="http://schemas.openxmlformats.org/officeDocument/2006/relationships/image" Target="../media/image210.png"/><Relationship Id="rId9" Type="http://schemas.openxmlformats.org/officeDocument/2006/relationships/image" Target="../media/image310.png"/></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2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19.emf"/><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24.xml.rels><?xml version="1.0" encoding="UTF-8" standalone="yes"?>
<Relationships xmlns="http://schemas.openxmlformats.org/package/2006/relationships"><Relationship Id="rId2" Type="http://schemas.openxmlformats.org/officeDocument/2006/relationships/image" Target="../media/image43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60.png"/><Relationship Id="rId2" Type="http://schemas.openxmlformats.org/officeDocument/2006/relationships/image" Target="../media/image46.png"/><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3.png"/><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35.xml.rels><?xml version="1.0" encoding="UTF-8" standalone="yes"?>
<Relationships xmlns="http://schemas.openxmlformats.org/package/2006/relationships"><Relationship Id="rId8" Type="http://schemas.openxmlformats.org/officeDocument/2006/relationships/image" Target="../media/image56.png"/><Relationship Id="rId7" Type="http://schemas.openxmlformats.org/officeDocument/2006/relationships/image" Target="../media/image62.png"/><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60.png"/><Relationship Id="rId10" Type="http://schemas.openxmlformats.org/officeDocument/2006/relationships/image" Target="../media/image58.png"/><Relationship Id="rId9" Type="http://schemas.openxmlformats.org/officeDocument/2006/relationships/image" Target="../media/image57.png"/></Relationships>
</file>

<file path=ppt/slides/_rels/slide36.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63.png"/><Relationship Id="rId7" Type="http://schemas.openxmlformats.org/officeDocument/2006/relationships/image" Target="../media/image67.png"/><Relationship Id="rId2" Type="http://schemas.openxmlformats.org/officeDocument/2006/relationships/image" Target="../media/image59.png"/><Relationship Id="rId1"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 Id="rId9" Type="http://schemas.openxmlformats.org/officeDocument/2006/relationships/image" Target="../media/image6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0.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2" Type="http://schemas.openxmlformats.org/officeDocument/2006/relationships/image" Target="../media/image39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0.png"/><Relationship Id="rId7"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30.png"/><Relationship Id="rId5" Type="http://schemas.openxmlformats.org/officeDocument/2006/relationships/image" Target="../media/image120.png"/><Relationship Id="rId4" Type="http://schemas.openxmlformats.org/officeDocument/2006/relationships/image" Target="../media/image110.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age result for ncsu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51431" y="4022442"/>
            <a:ext cx="4563920" cy="2197443"/>
          </a:xfrm>
          <a:prstGeom prst="rect">
            <a:avLst/>
          </a:prstGeom>
          <a:noFill/>
          <a:extLst>
            <a:ext uri="{909E8E84-426E-40DD-AFC4-6F175D3DCCD1}">
              <a14:hiddenFill xmlns:a14="http://schemas.microsoft.com/office/drawing/2010/main">
                <a:solidFill>
                  <a:srgbClr val="FFFFFF"/>
                </a:solidFill>
              </a14:hiddenFill>
            </a:ext>
          </a:extLst>
        </p:spPr>
      </p:pic>
      <p:sp>
        <p:nvSpPr>
          <p:cNvPr id="5" name="Title 4">
            <a:extLst>
              <a:ext uri="{FF2B5EF4-FFF2-40B4-BE49-F238E27FC236}">
                <a16:creationId xmlns:a16="http://schemas.microsoft.com/office/drawing/2014/main" id="{0C0AE841-D238-1341-BAC8-DA64A308E73E}"/>
              </a:ext>
            </a:extLst>
          </p:cNvPr>
          <p:cNvSpPr>
            <a:spLocks noGrp="1"/>
          </p:cNvSpPr>
          <p:nvPr>
            <p:ph type="ctrTitle"/>
          </p:nvPr>
        </p:nvSpPr>
        <p:spPr>
          <a:xfrm>
            <a:off x="468085" y="1122363"/>
            <a:ext cx="11525993" cy="2387600"/>
          </a:xfrm>
        </p:spPr>
        <p:txBody>
          <a:bodyPr>
            <a:noAutofit/>
          </a:bodyPr>
          <a:lstStyle/>
          <a:p>
            <a:r>
              <a:rPr lang="en-US" sz="4000" dirty="0">
                <a:solidFill>
                  <a:schemeClr val="tx1"/>
                </a:solidFill>
                <a:latin typeface="Helvetica Neue" charset="0"/>
                <a:ea typeface="Helvetica Neue" charset="0"/>
                <a:cs typeface="Helvetica Neue" charset="0"/>
              </a:rPr>
              <a:t>CSC 533: Privacy in the Digital Age (Fall 2020)</a:t>
            </a:r>
            <a:br>
              <a:rPr lang="en-US" sz="4400" dirty="0">
                <a:solidFill>
                  <a:schemeClr val="tx1"/>
                </a:solidFill>
                <a:latin typeface="Helvetica Neue" charset="0"/>
                <a:ea typeface="Helvetica Neue" charset="0"/>
                <a:cs typeface="Helvetica Neue" charset="0"/>
              </a:rPr>
            </a:br>
            <a:br>
              <a:rPr lang="en-US" sz="4400" dirty="0">
                <a:solidFill>
                  <a:schemeClr val="tx1"/>
                </a:solidFill>
                <a:latin typeface="Helvetica Neue" charset="0"/>
                <a:ea typeface="Helvetica Neue" charset="0"/>
                <a:cs typeface="Helvetica Neue" charset="0"/>
              </a:rPr>
            </a:br>
            <a:r>
              <a:rPr lang="en-US" sz="4400" dirty="0">
                <a:solidFill>
                  <a:schemeClr val="tx1"/>
                </a:solidFill>
                <a:latin typeface="Helvetica Neue" charset="0"/>
                <a:ea typeface="Helvetica Neue" charset="0"/>
                <a:cs typeface="Helvetica Neue" charset="0"/>
              </a:rPr>
              <a:t>Lecture 6: Differential Privacy</a:t>
            </a:r>
            <a:br>
              <a:rPr lang="en-US" sz="4400" dirty="0">
                <a:solidFill>
                  <a:schemeClr val="tx1"/>
                </a:solidFill>
                <a:latin typeface="Helvetica Neue" charset="0"/>
                <a:ea typeface="Helvetica Neue" charset="0"/>
                <a:cs typeface="Helvetica Neue" charset="0"/>
              </a:rPr>
            </a:br>
            <a:endParaRPr lang="en-US" sz="4400" dirty="0">
              <a:solidFill>
                <a:schemeClr val="tx1"/>
              </a:solidFill>
            </a:endParaRPr>
          </a:p>
        </p:txBody>
      </p:sp>
      <p:sp>
        <p:nvSpPr>
          <p:cNvPr id="7" name="Subtitle 6">
            <a:extLst>
              <a:ext uri="{FF2B5EF4-FFF2-40B4-BE49-F238E27FC236}">
                <a16:creationId xmlns:a16="http://schemas.microsoft.com/office/drawing/2014/main" id="{35C7D0C9-858F-7042-9D68-AE0EE1244E5F}"/>
              </a:ext>
            </a:extLst>
          </p:cNvPr>
          <p:cNvSpPr>
            <a:spLocks noGrp="1"/>
          </p:cNvSpPr>
          <p:nvPr>
            <p:ph type="subTitle" idx="1"/>
          </p:nvPr>
        </p:nvSpPr>
        <p:spPr>
          <a:xfrm>
            <a:off x="468085" y="4668838"/>
            <a:ext cx="3570514" cy="1655762"/>
          </a:xfrm>
        </p:spPr>
        <p:txBody>
          <a:bodyPr/>
          <a:lstStyle/>
          <a:p>
            <a:r>
              <a:rPr lang="en-US" sz="3200" dirty="0">
                <a:latin typeface="Helvetica Neue" charset="0"/>
                <a:ea typeface="Helvetica Neue" charset="0"/>
                <a:cs typeface="Helvetica Neue" charset="0"/>
              </a:rPr>
              <a:t>Anupam Das</a:t>
            </a:r>
          </a:p>
          <a:p>
            <a:endParaRPr lang="en-US" sz="1600" dirty="0">
              <a:latin typeface="Helvetica Neue" charset="0"/>
              <a:ea typeface="Helvetica Neue" charset="0"/>
              <a:cs typeface="Helvetica Neue" charset="0"/>
            </a:endParaRPr>
          </a:p>
          <a:p>
            <a:r>
              <a:rPr lang="en-US" dirty="0">
                <a:latin typeface="Helvetica Neue" charset="0"/>
                <a:ea typeface="Helvetica Neue" charset="0"/>
                <a:cs typeface="Helvetica Neue" charset="0"/>
              </a:rPr>
              <a:t>Aug 27, 2020</a:t>
            </a:r>
          </a:p>
          <a:p>
            <a:endParaRPr lang="en-US" dirty="0"/>
          </a:p>
        </p:txBody>
      </p:sp>
    </p:spTree>
    <p:extLst>
      <p:ext uri="{BB962C8B-B14F-4D97-AF65-F5344CB8AC3E}">
        <p14:creationId xmlns:p14="http://schemas.microsoft.com/office/powerpoint/2010/main" val="8158570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8FE653-3D5D-4A4F-BD90-E648AFC7A515}"/>
              </a:ext>
            </a:extLst>
          </p:cNvPr>
          <p:cNvSpPr>
            <a:spLocks noGrp="1"/>
          </p:cNvSpPr>
          <p:nvPr>
            <p:ph type="title"/>
          </p:nvPr>
        </p:nvSpPr>
        <p:spPr>
          <a:xfrm>
            <a:off x="838200" y="114983"/>
            <a:ext cx="10515600" cy="1325563"/>
          </a:xfrm>
        </p:spPr>
        <p:txBody>
          <a:bodyPr/>
          <a:lstStyle/>
          <a:p>
            <a:r>
              <a:rPr lang="en-US" dirty="0"/>
              <a:t>Illustrating output perturbation</a:t>
            </a:r>
          </a:p>
        </p:txBody>
      </p:sp>
      <p:pic>
        <p:nvPicPr>
          <p:cNvPr id="6" name="Picture 5" descr="overall process of output perturbation">
            <a:extLst>
              <a:ext uri="{FF2B5EF4-FFF2-40B4-BE49-F238E27FC236}">
                <a16:creationId xmlns:a16="http://schemas.microsoft.com/office/drawing/2014/main" id="{8F407532-7D10-6F4B-A5A2-0187006897E2}"/>
              </a:ext>
            </a:extLst>
          </p:cNvPr>
          <p:cNvPicPr>
            <a:picLocks noChangeAspect="1"/>
          </p:cNvPicPr>
          <p:nvPr/>
        </p:nvPicPr>
        <p:blipFill>
          <a:blip r:embed="rId2"/>
          <a:stretch>
            <a:fillRect/>
          </a:stretch>
        </p:blipFill>
        <p:spPr>
          <a:xfrm>
            <a:off x="1601647" y="1499167"/>
            <a:ext cx="8380553" cy="5358833"/>
          </a:xfrm>
          <a:prstGeom prst="rect">
            <a:avLst/>
          </a:prstGeom>
        </p:spPr>
      </p:pic>
      <p:sp>
        <p:nvSpPr>
          <p:cNvPr id="7" name="Rectangle 6" descr="&quot;&quot;">
            <a:extLst>
              <a:ext uri="{FF2B5EF4-FFF2-40B4-BE49-F238E27FC236}">
                <a16:creationId xmlns:a16="http://schemas.microsoft.com/office/drawing/2014/main" id="{57B59796-6A4D-E846-BB08-21EA8C5D9789}"/>
              </a:ext>
            </a:extLst>
          </p:cNvPr>
          <p:cNvSpPr/>
          <p:nvPr/>
        </p:nvSpPr>
        <p:spPr>
          <a:xfrm>
            <a:off x="1723869" y="6121868"/>
            <a:ext cx="884419" cy="5996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descr="&quot;&quot;">
            <a:extLst>
              <a:ext uri="{FF2B5EF4-FFF2-40B4-BE49-F238E27FC236}">
                <a16:creationId xmlns:a16="http://schemas.microsoft.com/office/drawing/2014/main" id="{9DC7A161-7E25-554C-BFAB-1698F85B3048}"/>
              </a:ext>
            </a:extLst>
          </p:cNvPr>
          <p:cNvSpPr/>
          <p:nvPr/>
        </p:nvSpPr>
        <p:spPr>
          <a:xfrm>
            <a:off x="9030325" y="6239108"/>
            <a:ext cx="884419" cy="5996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BA14193A-A72F-3D49-BC53-4705A1A1C9A1}"/>
              </a:ext>
            </a:extLst>
          </p:cNvPr>
          <p:cNvSpPr>
            <a:spLocks noGrp="1"/>
          </p:cNvSpPr>
          <p:nvPr>
            <p:ph type="sldNum" sz="quarter" idx="12"/>
          </p:nvPr>
        </p:nvSpPr>
        <p:spPr/>
        <p:txBody>
          <a:bodyPr/>
          <a:lstStyle/>
          <a:p>
            <a:fld id="{3E5BF5F9-4D9A-9543-85E8-59158CD2B6EB}" type="slidenum">
              <a:rPr lang="en-US" smtClean="0"/>
              <a:t>10</a:t>
            </a:fld>
            <a:endParaRPr lang="en-US"/>
          </a:p>
        </p:txBody>
      </p:sp>
    </p:spTree>
    <p:extLst>
      <p:ext uri="{BB962C8B-B14F-4D97-AF65-F5344CB8AC3E}">
        <p14:creationId xmlns:p14="http://schemas.microsoft.com/office/powerpoint/2010/main" val="22581566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2890" y="136575"/>
            <a:ext cx="10515600" cy="1325563"/>
          </a:xfrm>
        </p:spPr>
        <p:txBody>
          <a:bodyPr>
            <a:normAutofit/>
          </a:bodyPr>
          <a:lstStyle/>
          <a:p>
            <a:r>
              <a:rPr lang="en-US" b="1" dirty="0">
                <a:solidFill>
                  <a:srgbClr val="FF0000"/>
                </a:solidFill>
                <a:latin typeface="Arial" charset="0"/>
                <a:ea typeface="Arial" charset="0"/>
                <a:cs typeface="Arial" charset="0"/>
              </a:rPr>
              <a:t>Laplace distribution</a:t>
            </a:r>
            <a:endParaRPr lang="en-SG" b="1" dirty="0">
              <a:solidFill>
                <a:srgbClr val="FF0000"/>
              </a:solidFill>
              <a:latin typeface="Arial" charset="0"/>
              <a:ea typeface="Arial" charset="0"/>
              <a:cs typeface="Arial" charset="0"/>
            </a:endParaRP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1981200" y="1324178"/>
                <a:ext cx="8229600" cy="2088232"/>
              </a:xfrm>
            </p:spPr>
            <p:txBody>
              <a:bodyPr>
                <a:normAutofit/>
              </a:bodyPr>
              <a:lstStyle/>
              <a:p>
                <a14:m>
                  <m:oMath xmlns:m="http://schemas.openxmlformats.org/officeDocument/2006/math">
                    <m:r>
                      <a:rPr lang="en-US" b="0" i="1" smtClean="0">
                        <a:latin typeface="Cambria Math" panose="02040503050406030204" pitchFamily="18" charset="0"/>
                        <a:ea typeface="Arial" charset="0"/>
                        <a:cs typeface="Arial" charset="0"/>
                      </a:rPr>
                      <m:t>𝑝𝑑𝑓</m:t>
                    </m:r>
                    <m:d>
                      <m:dPr>
                        <m:ctrlPr>
                          <a:rPr lang="en-US" b="0" i="1" smtClean="0">
                            <a:latin typeface="Cambria Math" panose="02040503050406030204" pitchFamily="18" charset="0"/>
                            <a:ea typeface="Arial" charset="0"/>
                            <a:cs typeface="Arial" charset="0"/>
                          </a:rPr>
                        </m:ctrlPr>
                      </m:dPr>
                      <m:e>
                        <m:r>
                          <a:rPr lang="en-US" b="1" i="1" smtClean="0">
                            <a:solidFill>
                              <a:srgbClr val="0000FF"/>
                            </a:solidFill>
                            <a:latin typeface="Cambria Math" panose="02040503050406030204" pitchFamily="18" charset="0"/>
                            <a:ea typeface="Arial" charset="0"/>
                            <a:cs typeface="Arial" charset="0"/>
                          </a:rPr>
                          <m:t>𝒙</m:t>
                        </m:r>
                        <m:r>
                          <a:rPr lang="en-US" b="1" i="1" smtClean="0">
                            <a:solidFill>
                              <a:srgbClr val="0000FF"/>
                            </a:solidFill>
                            <a:latin typeface="Cambria Math" panose="02040503050406030204" pitchFamily="18" charset="0"/>
                            <a:ea typeface="Arial" charset="0"/>
                            <a:cs typeface="Arial" charset="0"/>
                          </a:rPr>
                          <m:t>| </m:t>
                        </m:r>
                        <m:r>
                          <a:rPr lang="en-US" b="1" i="1" smtClean="0">
                            <a:solidFill>
                              <a:srgbClr val="0000FF"/>
                            </a:solidFill>
                            <a:latin typeface="Cambria Math" panose="02040503050406030204" pitchFamily="18" charset="0"/>
                            <a:ea typeface="Cambria Math" panose="02040503050406030204" pitchFamily="18" charset="0"/>
                            <a:cs typeface="Arial" charset="0"/>
                          </a:rPr>
                          <m:t>𝜇</m:t>
                        </m:r>
                        <m:r>
                          <a:rPr lang="en-US" b="0" i="1" smtClean="0">
                            <a:solidFill>
                              <a:srgbClr val="0000FF"/>
                            </a:solidFill>
                            <a:latin typeface="Cambria Math" panose="02040503050406030204" pitchFamily="18" charset="0"/>
                            <a:ea typeface="Cambria Math" panose="02040503050406030204" pitchFamily="18" charset="0"/>
                            <a:cs typeface="Arial" charset="0"/>
                          </a:rPr>
                          <m:t>,</m:t>
                        </m:r>
                        <m:r>
                          <a:rPr lang="en-US" b="0" i="1" smtClean="0">
                            <a:solidFill>
                              <a:srgbClr val="0000FF"/>
                            </a:solidFill>
                            <a:latin typeface="Cambria Math" panose="02040503050406030204" pitchFamily="18" charset="0"/>
                            <a:ea typeface="Cambria Math" panose="02040503050406030204" pitchFamily="18" charset="0"/>
                            <a:cs typeface="Arial" charset="0"/>
                          </a:rPr>
                          <m:t>𝜆</m:t>
                        </m:r>
                      </m:e>
                    </m:d>
                    <m:r>
                      <a:rPr lang="en-US" b="0" i="1" smtClean="0">
                        <a:latin typeface="Cambria Math" panose="02040503050406030204" pitchFamily="18" charset="0"/>
                        <a:ea typeface="Arial" charset="0"/>
                        <a:cs typeface="Arial" charset="0"/>
                      </a:rPr>
                      <m:t>=</m:t>
                    </m:r>
                    <m:f>
                      <m:fPr>
                        <m:ctrlPr>
                          <a:rPr lang="en-US" b="0" i="1" smtClean="0">
                            <a:latin typeface="Cambria Math" panose="02040503050406030204" pitchFamily="18" charset="0"/>
                            <a:ea typeface="Arial" charset="0"/>
                            <a:cs typeface="Arial" charset="0"/>
                          </a:rPr>
                        </m:ctrlPr>
                      </m:fPr>
                      <m:num>
                        <m:r>
                          <a:rPr lang="en-US" b="0" i="1" smtClean="0">
                            <a:latin typeface="Cambria Math" panose="02040503050406030204" pitchFamily="18" charset="0"/>
                            <a:ea typeface="Arial" charset="0"/>
                            <a:cs typeface="Arial" charset="0"/>
                          </a:rPr>
                          <m:t>1</m:t>
                        </m:r>
                      </m:num>
                      <m:den>
                        <m:r>
                          <a:rPr lang="en-US" b="0" i="1" smtClean="0">
                            <a:latin typeface="Cambria Math" panose="02040503050406030204" pitchFamily="18" charset="0"/>
                            <a:ea typeface="Arial" charset="0"/>
                            <a:cs typeface="Arial" charset="0"/>
                          </a:rPr>
                          <m:t>2</m:t>
                        </m:r>
                        <m:r>
                          <a:rPr lang="en-US" b="1" i="1" smtClean="0">
                            <a:solidFill>
                              <a:srgbClr val="0000FF"/>
                            </a:solidFill>
                            <a:latin typeface="Cambria Math" panose="02040503050406030204" pitchFamily="18" charset="0"/>
                            <a:ea typeface="Arial" charset="0"/>
                            <a:cs typeface="Arial" charset="0"/>
                          </a:rPr>
                          <m:t>𝝀</m:t>
                        </m:r>
                      </m:den>
                    </m:f>
                    <m:r>
                      <m:rPr>
                        <m:sty m:val="p"/>
                      </m:rPr>
                      <a:rPr lang="en-US" b="0" i="0" smtClean="0">
                        <a:latin typeface="Cambria Math" panose="02040503050406030204" pitchFamily="18" charset="0"/>
                        <a:ea typeface="Arial" charset="0"/>
                        <a:cs typeface="Arial" charset="0"/>
                      </a:rPr>
                      <m:t>exp</m:t>
                    </m:r>
                    <m:d>
                      <m:dPr>
                        <m:ctrlPr>
                          <a:rPr lang="en-US" b="0" i="1" smtClean="0">
                            <a:latin typeface="Cambria Math" panose="02040503050406030204" pitchFamily="18" charset="0"/>
                            <a:ea typeface="Arial" charset="0"/>
                            <a:cs typeface="Arial" charset="0"/>
                          </a:rPr>
                        </m:ctrlPr>
                      </m:dPr>
                      <m:e>
                        <m:r>
                          <a:rPr lang="en-US" i="1">
                            <a:latin typeface="Cambria Math" panose="02040503050406030204" pitchFamily="18" charset="0"/>
                            <a:ea typeface="Arial" charset="0"/>
                            <a:cs typeface="Arial" charset="0"/>
                          </a:rPr>
                          <m:t>−</m:t>
                        </m:r>
                        <m:f>
                          <m:fPr>
                            <m:ctrlPr>
                              <a:rPr lang="en-US" i="1">
                                <a:latin typeface="Cambria Math" panose="02040503050406030204" pitchFamily="18" charset="0"/>
                                <a:ea typeface="Arial" charset="0"/>
                                <a:cs typeface="Arial" charset="0"/>
                              </a:rPr>
                            </m:ctrlPr>
                          </m:fPr>
                          <m:num>
                            <m:d>
                              <m:dPr>
                                <m:begChr m:val="|"/>
                                <m:endChr m:val="|"/>
                                <m:ctrlPr>
                                  <a:rPr lang="en-US" i="1">
                                    <a:latin typeface="Cambria Math" panose="02040503050406030204" pitchFamily="18" charset="0"/>
                                    <a:ea typeface="Arial" charset="0"/>
                                    <a:cs typeface="Arial" charset="0"/>
                                  </a:rPr>
                                </m:ctrlPr>
                              </m:dPr>
                              <m:e>
                                <m:r>
                                  <a:rPr lang="en-US" b="1" i="1" smtClean="0">
                                    <a:solidFill>
                                      <a:srgbClr val="0000FF"/>
                                    </a:solidFill>
                                    <a:latin typeface="Cambria Math" panose="02040503050406030204" pitchFamily="18" charset="0"/>
                                    <a:ea typeface="Arial" charset="0"/>
                                    <a:cs typeface="Arial" charset="0"/>
                                  </a:rPr>
                                  <m:t>𝒙</m:t>
                                </m:r>
                                <m:r>
                                  <a:rPr lang="en-US" b="1" i="1" smtClean="0">
                                    <a:solidFill>
                                      <a:srgbClr val="0000FF"/>
                                    </a:solidFill>
                                    <a:latin typeface="Cambria Math" panose="02040503050406030204" pitchFamily="18" charset="0"/>
                                    <a:ea typeface="Arial" charset="0"/>
                                    <a:cs typeface="Arial" charset="0"/>
                                  </a:rPr>
                                  <m:t>−</m:t>
                                </m:r>
                                <m:r>
                                  <a:rPr lang="en-US" b="1" i="1">
                                    <a:solidFill>
                                      <a:srgbClr val="0000FF"/>
                                    </a:solidFill>
                                    <a:latin typeface="Cambria Math" panose="02040503050406030204" pitchFamily="18" charset="0"/>
                                    <a:ea typeface="Cambria Math" panose="02040503050406030204" pitchFamily="18" charset="0"/>
                                    <a:cs typeface="Arial" charset="0"/>
                                  </a:rPr>
                                  <m:t>𝜇</m:t>
                                </m:r>
                              </m:e>
                            </m:d>
                          </m:num>
                          <m:den>
                            <m:r>
                              <a:rPr lang="en-US" b="1" i="1" smtClean="0">
                                <a:solidFill>
                                  <a:srgbClr val="0000FF"/>
                                </a:solidFill>
                                <a:latin typeface="Cambria Math" panose="02040503050406030204" pitchFamily="18" charset="0"/>
                                <a:ea typeface="Arial" charset="0"/>
                                <a:cs typeface="Arial" charset="0"/>
                              </a:rPr>
                              <m:t>𝝀</m:t>
                            </m:r>
                          </m:den>
                        </m:f>
                      </m:e>
                    </m:d>
                  </m:oMath>
                </a14:m>
                <a:r>
                  <a:rPr lang="en-SG" dirty="0">
                    <a:latin typeface="Arial" charset="0"/>
                    <a:ea typeface="Arial" charset="0"/>
                    <a:cs typeface="Arial" charset="0"/>
                  </a:rPr>
                  <a:t>;    </a:t>
                </a:r>
              </a:p>
              <a:p>
                <a14:m>
                  <m:oMath xmlns:m="http://schemas.openxmlformats.org/officeDocument/2006/math">
                    <m:r>
                      <m:rPr>
                        <m:nor/>
                      </m:rPr>
                      <a:rPr lang="en-US" dirty="0">
                        <a:latin typeface="Arial" charset="0"/>
                        <a:ea typeface="Arial" charset="0"/>
                        <a:cs typeface="Arial" charset="0"/>
                      </a:rPr>
                      <m:t>variance</m:t>
                    </m:r>
                    <m:r>
                      <m:rPr>
                        <m:nor/>
                      </m:rPr>
                      <a:rPr lang="en-US" dirty="0">
                        <a:latin typeface="Arial" charset="0"/>
                        <a:ea typeface="Arial" charset="0"/>
                        <a:cs typeface="Arial" charset="0"/>
                      </a:rPr>
                      <m:t>: </m:t>
                    </m:r>
                    <m:r>
                      <a:rPr lang="en-US" i="1">
                        <a:latin typeface="Cambria Math" panose="02040503050406030204" pitchFamily="18" charset="0"/>
                        <a:ea typeface="Arial" charset="0"/>
                        <a:cs typeface="Arial" charset="0"/>
                      </a:rPr>
                      <m:t>2</m:t>
                    </m:r>
                    <m:sSup>
                      <m:sSupPr>
                        <m:ctrlPr>
                          <a:rPr lang="en-US" i="1">
                            <a:latin typeface="Cambria Math" panose="02040503050406030204" pitchFamily="18" charset="0"/>
                            <a:ea typeface="Arial" charset="0"/>
                            <a:cs typeface="Arial" charset="0"/>
                          </a:rPr>
                        </m:ctrlPr>
                      </m:sSupPr>
                      <m:e>
                        <m:r>
                          <a:rPr lang="en-US" b="1" i="1">
                            <a:solidFill>
                              <a:srgbClr val="0000FF"/>
                            </a:solidFill>
                            <a:latin typeface="Cambria Math" panose="02040503050406030204" pitchFamily="18" charset="0"/>
                            <a:ea typeface="Arial" charset="0"/>
                            <a:cs typeface="Arial" charset="0"/>
                          </a:rPr>
                          <m:t>𝝀</m:t>
                        </m:r>
                      </m:e>
                      <m:sup>
                        <m:r>
                          <a:rPr lang="en-US" i="1">
                            <a:latin typeface="Cambria Math" panose="02040503050406030204" pitchFamily="18" charset="0"/>
                            <a:ea typeface="Arial" charset="0"/>
                            <a:cs typeface="Arial" charset="0"/>
                          </a:rPr>
                          <m:t>2</m:t>
                        </m:r>
                      </m:sup>
                    </m:sSup>
                  </m:oMath>
                </a14:m>
                <a:r>
                  <a:rPr lang="en-US" dirty="0">
                    <a:latin typeface="Arial" charset="0"/>
                    <a:ea typeface="Arial" charset="0"/>
                    <a:cs typeface="Arial" charset="0"/>
                  </a:rPr>
                  <a:t>;mean:</a:t>
                </a:r>
                <a14:m>
                  <m:oMath xmlns:m="http://schemas.openxmlformats.org/officeDocument/2006/math">
                    <m:r>
                      <a:rPr lang="en-US" b="0" i="0" smtClean="0">
                        <a:solidFill>
                          <a:srgbClr val="0000FF"/>
                        </a:solidFill>
                        <a:latin typeface="Cambria Math" panose="02040503050406030204" pitchFamily="18" charset="0"/>
                        <a:ea typeface="Cambria Math" panose="02040503050406030204" pitchFamily="18" charset="0"/>
                        <a:cs typeface="Arial" charset="0"/>
                      </a:rPr>
                      <m:t> </m:t>
                    </m:r>
                    <m:r>
                      <a:rPr lang="en-US" b="1" i="1" smtClean="0">
                        <a:solidFill>
                          <a:srgbClr val="0000FF"/>
                        </a:solidFill>
                        <a:latin typeface="Cambria Math" panose="02040503050406030204" pitchFamily="18" charset="0"/>
                        <a:ea typeface="Cambria Math" panose="02040503050406030204" pitchFamily="18" charset="0"/>
                        <a:cs typeface="Arial" charset="0"/>
                      </a:rPr>
                      <m:t>𝜇</m:t>
                    </m:r>
                  </m:oMath>
                </a14:m>
                <a:r>
                  <a:rPr lang="en-US" dirty="0">
                    <a:latin typeface="Arial" charset="0"/>
                    <a:ea typeface="Arial" charset="0"/>
                    <a:cs typeface="Arial" charset="0"/>
                  </a:rPr>
                  <a:t>,</a:t>
                </a:r>
                <a14:m>
                  <m:oMath xmlns:m="http://schemas.openxmlformats.org/officeDocument/2006/math">
                    <m:r>
                      <a:rPr lang="en-US" b="0" i="0" smtClean="0">
                        <a:solidFill>
                          <a:srgbClr val="0000FF"/>
                        </a:solidFill>
                        <a:latin typeface="Cambria Math" panose="02040503050406030204" pitchFamily="18" charset="0"/>
                        <a:ea typeface="Arial" charset="0"/>
                        <a:cs typeface="Arial" charset="0"/>
                      </a:rPr>
                      <m:t> </m:t>
                    </m:r>
                    <m:r>
                      <a:rPr lang="en-US" b="1" i="1" smtClean="0">
                        <a:solidFill>
                          <a:srgbClr val="0000FF"/>
                        </a:solidFill>
                        <a:latin typeface="Cambria Math" panose="02040503050406030204" pitchFamily="18" charset="0"/>
                        <a:ea typeface="Arial" charset="0"/>
                        <a:cs typeface="Arial" charset="0"/>
                      </a:rPr>
                      <m:t> </m:t>
                    </m:r>
                    <m:r>
                      <a:rPr lang="en-US" b="1" i="1">
                        <a:solidFill>
                          <a:srgbClr val="0000FF"/>
                        </a:solidFill>
                        <a:latin typeface="Cambria Math" panose="02040503050406030204" pitchFamily="18" charset="0"/>
                        <a:ea typeface="Arial" charset="0"/>
                        <a:cs typeface="Arial" charset="0"/>
                      </a:rPr>
                      <m:t>𝝀</m:t>
                    </m:r>
                  </m:oMath>
                </a14:m>
                <a:r>
                  <a:rPr lang="en-SG" dirty="0">
                    <a:latin typeface="Arial" charset="0"/>
                    <a:ea typeface="Arial" charset="0"/>
                    <a:cs typeface="Arial" charset="0"/>
                  </a:rPr>
                  <a:t> is referred as the </a:t>
                </a:r>
                <a:r>
                  <a:rPr lang="en-SG" i="1" dirty="0">
                    <a:latin typeface="Arial" charset="0"/>
                    <a:ea typeface="Arial" charset="0"/>
                    <a:cs typeface="Arial" charset="0"/>
                  </a:rPr>
                  <a:t>scale</a:t>
                </a:r>
                <a:endParaRPr lang="en-US" dirty="0">
                  <a:latin typeface="Arial" charset="0"/>
                  <a:ea typeface="Arial" charset="0"/>
                  <a:cs typeface="Arial" charset="0"/>
                </a:endParaRPr>
              </a:p>
              <a:p>
                <a:endParaRPr lang="en-US" b="1" dirty="0">
                  <a:latin typeface="Arial" charset="0"/>
                  <a:ea typeface="Arial" charset="0"/>
                  <a:cs typeface="Arial" charset="0"/>
                </a:endParaRPr>
              </a:p>
              <a:p>
                <a:pPr marL="0" indent="0">
                  <a:buNone/>
                </a:pPr>
                <a:endParaRPr lang="en-US" dirty="0">
                  <a:latin typeface="Arial" charset="0"/>
                  <a:ea typeface="Arial" charset="0"/>
                  <a:cs typeface="Arial" charset="0"/>
                </a:endParaRPr>
              </a:p>
              <a:p>
                <a:pPr marL="0" indent="0">
                  <a:buNone/>
                </a:pPr>
                <a:endParaRPr lang="en-US" dirty="0">
                  <a:latin typeface="Arial" charset="0"/>
                  <a:ea typeface="Arial" charset="0"/>
                  <a:cs typeface="Arial" charset="0"/>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1981200" y="1324178"/>
                <a:ext cx="8229600" cy="2088232"/>
              </a:xfrm>
              <a:blipFill>
                <a:blip r:embed="rId3"/>
                <a:stretch>
                  <a:fillRect l="-1389"/>
                </a:stretch>
              </a:blipFill>
            </p:spPr>
            <p:txBody>
              <a:bodyPr/>
              <a:lstStyle/>
              <a:p>
                <a:r>
                  <a:rPr lang="en-US">
                    <a:noFill/>
                  </a:rPr>
                  <a:t> </a:t>
                </a:r>
              </a:p>
            </p:txBody>
          </p:sp>
        </mc:Fallback>
      </mc:AlternateContent>
      <p:pic>
        <p:nvPicPr>
          <p:cNvPr id="4100" name="Picture 4" descr="probability distribution of laplace functi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2798484"/>
            <a:ext cx="11643999" cy="39377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a14="http://schemas.microsoft.com/office/drawing/2010/main">
        <mc:Choice Requires="a14">
          <p:sp>
            <p:nvSpPr>
              <p:cNvPr id="8" name="Rectangle 7"/>
              <p:cNvSpPr/>
              <p:nvPr/>
            </p:nvSpPr>
            <p:spPr>
              <a:xfrm>
                <a:off x="8106210" y="4005064"/>
                <a:ext cx="870110"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b="1" i="1">
                          <a:solidFill>
                            <a:srgbClr val="0000FF"/>
                          </a:solidFill>
                          <a:latin typeface="Cambria Math"/>
                        </a:rPr>
                        <m:t>𝝀</m:t>
                      </m:r>
                      <m:r>
                        <a:rPr lang="en-US" sz="2000" i="1">
                          <a:latin typeface="Cambria Math"/>
                        </a:rPr>
                        <m:t>=1</m:t>
                      </m:r>
                    </m:oMath>
                  </m:oMathPara>
                </a14:m>
                <a:endParaRPr lang="en-SG" sz="2000" dirty="0"/>
              </a:p>
            </p:txBody>
          </p:sp>
        </mc:Choice>
        <mc:Fallback xmlns="">
          <p:sp>
            <p:nvSpPr>
              <p:cNvPr id="8" name="Rectangle 7"/>
              <p:cNvSpPr>
                <a:spLocks noRot="1" noChangeAspect="1" noMove="1" noResize="1" noEditPoints="1" noAdjustHandles="1" noChangeArrowheads="1" noChangeShapeType="1" noTextEdit="1"/>
              </p:cNvSpPr>
              <p:nvPr/>
            </p:nvSpPr>
            <p:spPr>
              <a:xfrm>
                <a:off x="6582210" y="4005064"/>
                <a:ext cx="870110" cy="400110"/>
              </a:xfrm>
              <a:prstGeom prst="rect">
                <a:avLst/>
              </a:prstGeom>
              <a:blipFill rotWithShape="1">
                <a:blip r:embed="rId5"/>
                <a:stretch>
                  <a:fillRect/>
                </a:stretch>
              </a:blipFill>
            </p:spPr>
            <p:txBody>
              <a:bodyPr/>
              <a:lstStyle/>
              <a:p>
                <a:r>
                  <a:rPr lang="en-SG">
                    <a:noFill/>
                  </a:rPr>
                  <a:t> </a:t>
                </a:r>
              </a:p>
            </p:txBody>
          </p:sp>
        </mc:Fallback>
      </mc:AlternateContent>
      <p:cxnSp>
        <p:nvCxnSpPr>
          <p:cNvPr id="10" name="Straight Connector 9" descr="&quot;&quot;"/>
          <p:cNvCxnSpPr/>
          <p:nvPr/>
        </p:nvCxnSpPr>
        <p:spPr>
          <a:xfrm>
            <a:off x="8904313" y="4211149"/>
            <a:ext cx="692277" cy="0"/>
          </a:xfrm>
          <a:prstGeom prst="line">
            <a:avLst/>
          </a:prstGeom>
          <a:ln w="31750">
            <a:solidFill>
              <a:srgbClr val="0000FF"/>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Rectangle 11"/>
              <p:cNvSpPr/>
              <p:nvPr/>
            </p:nvSpPr>
            <p:spPr>
              <a:xfrm>
                <a:off x="8112224" y="4283157"/>
                <a:ext cx="870110"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b="1" i="1">
                          <a:solidFill>
                            <a:srgbClr val="0000FF"/>
                          </a:solidFill>
                          <a:latin typeface="Cambria Math"/>
                        </a:rPr>
                        <m:t>𝝀</m:t>
                      </m:r>
                      <m:r>
                        <a:rPr lang="en-US" sz="2000" i="1">
                          <a:latin typeface="Cambria Math"/>
                        </a:rPr>
                        <m:t>=2</m:t>
                      </m:r>
                    </m:oMath>
                  </m:oMathPara>
                </a14:m>
                <a:endParaRPr lang="en-SG" sz="2000" dirty="0"/>
              </a:p>
            </p:txBody>
          </p:sp>
        </mc:Choice>
        <mc:Fallback xmlns="">
          <p:sp>
            <p:nvSpPr>
              <p:cNvPr id="12" name="Rectangle 11"/>
              <p:cNvSpPr>
                <a:spLocks noRot="1" noChangeAspect="1" noMove="1" noResize="1" noEditPoints="1" noAdjustHandles="1" noChangeArrowheads="1" noChangeShapeType="1" noTextEdit="1"/>
              </p:cNvSpPr>
              <p:nvPr/>
            </p:nvSpPr>
            <p:spPr>
              <a:xfrm>
                <a:off x="8112224" y="4283157"/>
                <a:ext cx="870110" cy="400110"/>
              </a:xfrm>
              <a:prstGeom prst="rect">
                <a:avLst/>
              </a:prstGeom>
              <a:blipFill>
                <a:blip r:embed="rId6"/>
                <a:stretch>
                  <a:fillRect/>
                </a:stretch>
              </a:blipFill>
            </p:spPr>
            <p:txBody>
              <a:bodyPr/>
              <a:lstStyle/>
              <a:p>
                <a:r>
                  <a:rPr lang="en-US">
                    <a:noFill/>
                  </a:rPr>
                  <a:t> </a:t>
                </a:r>
              </a:p>
            </p:txBody>
          </p:sp>
        </mc:Fallback>
      </mc:AlternateContent>
      <p:cxnSp>
        <p:nvCxnSpPr>
          <p:cNvPr id="11" name="Straight Connector 10" descr="&quot;&quot;"/>
          <p:cNvCxnSpPr/>
          <p:nvPr/>
        </p:nvCxnSpPr>
        <p:spPr>
          <a:xfrm>
            <a:off x="8904313" y="4489242"/>
            <a:ext cx="692277" cy="0"/>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Rectangle 12"/>
              <p:cNvSpPr/>
              <p:nvPr/>
            </p:nvSpPr>
            <p:spPr>
              <a:xfrm>
                <a:off x="8112224" y="4571836"/>
                <a:ext cx="870110"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b="1" i="1">
                          <a:solidFill>
                            <a:srgbClr val="0000FF"/>
                          </a:solidFill>
                          <a:latin typeface="Cambria Math"/>
                        </a:rPr>
                        <m:t>𝝀</m:t>
                      </m:r>
                      <m:r>
                        <a:rPr lang="en-US" sz="2000" i="1">
                          <a:latin typeface="Cambria Math"/>
                        </a:rPr>
                        <m:t>=4</m:t>
                      </m:r>
                    </m:oMath>
                  </m:oMathPara>
                </a14:m>
                <a:endParaRPr lang="en-SG" sz="2000" dirty="0"/>
              </a:p>
            </p:txBody>
          </p:sp>
        </mc:Choice>
        <mc:Fallback xmlns="">
          <p:sp>
            <p:nvSpPr>
              <p:cNvPr id="13" name="Rectangle 12"/>
              <p:cNvSpPr>
                <a:spLocks noRot="1" noChangeAspect="1" noMove="1" noResize="1" noEditPoints="1" noAdjustHandles="1" noChangeArrowheads="1" noChangeShapeType="1" noTextEdit="1"/>
              </p:cNvSpPr>
              <p:nvPr/>
            </p:nvSpPr>
            <p:spPr>
              <a:xfrm>
                <a:off x="6588224" y="4571836"/>
                <a:ext cx="870110" cy="400110"/>
              </a:xfrm>
              <a:prstGeom prst="rect">
                <a:avLst/>
              </a:prstGeom>
              <a:blipFill rotWithShape="1">
                <a:blip r:embed="rId7"/>
                <a:stretch>
                  <a:fillRect/>
                </a:stretch>
              </a:blipFill>
            </p:spPr>
            <p:txBody>
              <a:bodyPr/>
              <a:lstStyle/>
              <a:p>
                <a:r>
                  <a:rPr lang="en-SG">
                    <a:noFill/>
                  </a:rPr>
                  <a:t> </a:t>
                </a:r>
              </a:p>
            </p:txBody>
          </p:sp>
        </mc:Fallback>
      </mc:AlternateContent>
      <p:cxnSp>
        <p:nvCxnSpPr>
          <p:cNvPr id="14" name="Straight Connector 13" descr="&quot;&quot;"/>
          <p:cNvCxnSpPr/>
          <p:nvPr/>
        </p:nvCxnSpPr>
        <p:spPr>
          <a:xfrm>
            <a:off x="8904313" y="4767335"/>
            <a:ext cx="692277" cy="0"/>
          </a:xfrm>
          <a:prstGeom prst="line">
            <a:avLst/>
          </a:prstGeom>
          <a:ln w="31750">
            <a:solidFill>
              <a:srgbClr val="CC6600"/>
            </a:solidFill>
          </a:ln>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CCC57D3D-E978-7D42-9128-77D978A6FC60}"/>
              </a:ext>
            </a:extLst>
          </p:cNvPr>
          <p:cNvSpPr>
            <a:spLocks noGrp="1"/>
          </p:cNvSpPr>
          <p:nvPr>
            <p:ph type="sldNum" sz="quarter" idx="12"/>
          </p:nvPr>
        </p:nvSpPr>
        <p:spPr/>
        <p:txBody>
          <a:bodyPr/>
          <a:lstStyle/>
          <a:p>
            <a:fld id="{3E5BF5F9-4D9A-9543-85E8-59158CD2B6EB}" type="slidenum">
              <a:rPr lang="en-US" smtClean="0"/>
              <a:t>11</a:t>
            </a:fld>
            <a:endParaRPr lang="en-US"/>
          </a:p>
        </p:txBody>
      </p:sp>
    </p:spTree>
    <p:extLst>
      <p:ext uri="{BB962C8B-B14F-4D97-AF65-F5344CB8AC3E}">
        <p14:creationId xmlns:p14="http://schemas.microsoft.com/office/powerpoint/2010/main" val="1934904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0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2" grpId="0"/>
      <p:bldP spid="1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itle 1"/>
          <p:cNvSpPr>
            <a:spLocks noGrp="1"/>
          </p:cNvSpPr>
          <p:nvPr>
            <p:ph type="title"/>
          </p:nvPr>
        </p:nvSpPr>
        <p:spPr>
          <a:xfrm>
            <a:off x="464242" y="130108"/>
            <a:ext cx="10515600" cy="1325563"/>
          </a:xfrm>
        </p:spPr>
        <p:txBody>
          <a:bodyPr>
            <a:noAutofit/>
          </a:bodyPr>
          <a:lstStyle/>
          <a:p>
            <a:r>
              <a:rPr lang="en-US" sz="4000" b="1" dirty="0">
                <a:solidFill>
                  <a:srgbClr val="FF0000"/>
                </a:solidFill>
                <a:latin typeface="Arial" charset="0"/>
                <a:ea typeface="Arial" charset="0"/>
                <a:cs typeface="Arial" charset="0"/>
              </a:rPr>
              <a:t>Differential Privacy via Laplace noise</a:t>
            </a:r>
            <a:endParaRPr lang="en-SG" sz="4000" b="1" dirty="0">
              <a:solidFill>
                <a:srgbClr val="FF0000"/>
              </a:solidFill>
              <a:latin typeface="Arial" charset="0"/>
              <a:ea typeface="Arial" charset="0"/>
              <a:cs typeface="Arial"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981200" y="1196752"/>
                <a:ext cx="8435280" cy="3281010"/>
              </a:xfrm>
            </p:spPr>
            <p:txBody>
              <a:bodyPr>
                <a:normAutofit fontScale="77500" lnSpcReduction="20000"/>
              </a:bodyPr>
              <a:lstStyle/>
              <a:p>
                <a:r>
                  <a:rPr lang="en-US" dirty="0">
                    <a:latin typeface="Arial" charset="0"/>
                    <a:ea typeface="Arial" charset="0"/>
                    <a:cs typeface="Arial" charset="0"/>
                  </a:rPr>
                  <a:t>Dataset: 	A set of patients</a:t>
                </a:r>
              </a:p>
              <a:p>
                <a:r>
                  <a:rPr lang="en-US" dirty="0">
                    <a:latin typeface="Arial" charset="0"/>
                    <a:ea typeface="Arial" charset="0"/>
                    <a:cs typeface="Arial" charset="0"/>
                  </a:rPr>
                  <a:t>Objective:	Release # of diabetes patients with </a:t>
                </a:r>
                <a14:m>
                  <m:oMath xmlns:m="http://schemas.openxmlformats.org/officeDocument/2006/math">
                    <m:r>
                      <a:rPr lang="en-US" b="1" i="1" dirty="0">
                        <a:solidFill>
                          <a:srgbClr val="0000FF"/>
                        </a:solidFill>
                        <a:latin typeface="Cambria Math" panose="02040503050406030204" pitchFamily="18" charset="0"/>
                        <a:ea typeface="Arial" charset="0"/>
                        <a:cs typeface="Arial" charset="0"/>
                      </a:rPr>
                      <m:t>𝜺</m:t>
                    </m:r>
                  </m:oMath>
                </a14:m>
                <a:r>
                  <a:rPr lang="en-US" dirty="0">
                    <a:latin typeface="Arial" charset="0"/>
                    <a:ea typeface="Arial" charset="0"/>
                    <a:cs typeface="Arial" charset="0"/>
                  </a:rPr>
                  <a:t>-differential privacy</a:t>
                </a:r>
              </a:p>
              <a:p>
                <a:pPr marL="0" indent="0">
                  <a:buNone/>
                </a:pPr>
                <a14:m>
                  <m:oMathPara xmlns:m="http://schemas.openxmlformats.org/officeDocument/2006/math">
                    <m:oMathParaPr>
                      <m:jc m:val="centerGroup"/>
                    </m:oMathParaPr>
                    <m:oMath xmlns:m="http://schemas.openxmlformats.org/officeDocument/2006/math">
                      <m:func>
                        <m:funcPr>
                          <m:ctrlPr>
                            <a:rPr lang="en-US" i="1" dirty="0">
                              <a:latin typeface="Cambria Math" panose="02040503050406030204" pitchFamily="18" charset="0"/>
                              <a:ea typeface="Arial" charset="0"/>
                              <a:cs typeface="Arial" charset="0"/>
                            </a:rPr>
                          </m:ctrlPr>
                        </m:funcPr>
                        <m:fName>
                          <m:r>
                            <m:rPr>
                              <m:sty m:val="p"/>
                            </m:rPr>
                            <a:rPr lang="en-US" dirty="0">
                              <a:latin typeface="Cambria Math" panose="02040503050406030204" pitchFamily="18" charset="0"/>
                              <a:ea typeface="Arial" charset="0"/>
                              <a:cs typeface="Arial" charset="0"/>
                            </a:rPr>
                            <m:t>Pr</m:t>
                          </m:r>
                        </m:fName>
                        <m:e>
                          <m:d>
                            <m:dPr>
                              <m:begChr m:val="["/>
                              <m:endChr m:val="]"/>
                              <m:ctrlPr>
                                <a:rPr lang="en-US" i="1" dirty="0">
                                  <a:latin typeface="Cambria Math" panose="02040503050406030204" pitchFamily="18" charset="0"/>
                                  <a:ea typeface="Arial" charset="0"/>
                                  <a:cs typeface="Arial" charset="0"/>
                                </a:rPr>
                              </m:ctrlPr>
                            </m:dPr>
                            <m:e>
                              <m:r>
                                <a:rPr lang="en-US" b="1" i="1" dirty="0">
                                  <a:solidFill>
                                    <a:srgbClr val="0000FF"/>
                                  </a:solidFill>
                                  <a:latin typeface="Cambria Math" panose="02040503050406030204" pitchFamily="18" charset="0"/>
                                  <a:ea typeface="Arial" charset="0"/>
                                  <a:cs typeface="Arial" charset="0"/>
                                </a:rPr>
                                <m:t>𝑨</m:t>
                              </m:r>
                              <m:d>
                                <m:dPr>
                                  <m:ctrlPr>
                                    <a:rPr lang="en-US" i="1" dirty="0">
                                      <a:latin typeface="Cambria Math" panose="02040503050406030204" pitchFamily="18" charset="0"/>
                                      <a:ea typeface="Arial" charset="0"/>
                                      <a:cs typeface="Arial" charset="0"/>
                                    </a:rPr>
                                  </m:ctrlPr>
                                </m:dPr>
                                <m:e>
                                  <m:r>
                                    <a:rPr lang="en-US" b="1" i="1" dirty="0">
                                      <a:solidFill>
                                        <a:srgbClr val="0000FF"/>
                                      </a:solidFill>
                                      <a:latin typeface="Cambria Math" panose="02040503050406030204" pitchFamily="18" charset="0"/>
                                      <a:ea typeface="Arial" charset="0"/>
                                      <a:cs typeface="Arial" charset="0"/>
                                    </a:rPr>
                                    <m:t>𝑫</m:t>
                                  </m:r>
                                </m:e>
                              </m:d>
                              <m:r>
                                <a:rPr lang="en-US" i="1" dirty="0">
                                  <a:latin typeface="Cambria Math" panose="02040503050406030204" pitchFamily="18" charset="0"/>
                                  <a:ea typeface="Arial" charset="0"/>
                                  <a:cs typeface="Arial" charset="0"/>
                                </a:rPr>
                                <m:t>=</m:t>
                              </m:r>
                              <m:r>
                                <a:rPr lang="en-US" b="1" i="1" dirty="0">
                                  <a:solidFill>
                                    <a:srgbClr val="0000FF"/>
                                  </a:solidFill>
                                  <a:latin typeface="Cambria Math" panose="02040503050406030204" pitchFamily="18" charset="0"/>
                                  <a:ea typeface="Arial" charset="0"/>
                                  <a:cs typeface="Arial" charset="0"/>
                                </a:rPr>
                                <m:t>𝑶</m:t>
                              </m:r>
                            </m:e>
                          </m:d>
                        </m:e>
                      </m:func>
                      <m:r>
                        <a:rPr lang="en-US" i="1" dirty="0">
                          <a:latin typeface="Cambria Math" panose="02040503050406030204" pitchFamily="18" charset="0"/>
                          <a:ea typeface="Arial" charset="0"/>
                          <a:cs typeface="Arial" charset="0"/>
                        </a:rPr>
                        <m:t>≤</m:t>
                      </m:r>
                      <m:r>
                        <m:rPr>
                          <m:sty m:val="p"/>
                        </m:rPr>
                        <a:rPr lang="en-US" dirty="0">
                          <a:latin typeface="Cambria Math" panose="02040503050406030204" pitchFamily="18" charset="0"/>
                          <a:ea typeface="Arial" charset="0"/>
                          <a:cs typeface="Arial" charset="0"/>
                        </a:rPr>
                        <m:t>e</m:t>
                      </m:r>
                      <m:r>
                        <a:rPr lang="en-US" b="0" i="1" dirty="0" smtClean="0">
                          <a:latin typeface="Cambria Math" charset="0"/>
                          <a:ea typeface="Arial" charset="0"/>
                          <a:cs typeface="Arial" charset="0"/>
                        </a:rPr>
                        <m:t>𝑥𝑝</m:t>
                      </m:r>
                      <m:r>
                        <a:rPr lang="en-US" i="1" dirty="0">
                          <a:latin typeface="Cambria Math" panose="02040503050406030204" pitchFamily="18" charset="0"/>
                          <a:ea typeface="Arial" charset="0"/>
                          <a:cs typeface="Arial" charset="0"/>
                        </a:rPr>
                        <m:t>(</m:t>
                      </m:r>
                      <m:r>
                        <a:rPr lang="en-US" b="1" i="1" dirty="0">
                          <a:solidFill>
                            <a:srgbClr val="0000FF"/>
                          </a:solidFill>
                          <a:latin typeface="Cambria Math" panose="02040503050406030204" pitchFamily="18" charset="0"/>
                          <a:ea typeface="Arial" charset="0"/>
                          <a:cs typeface="Arial" charset="0"/>
                        </a:rPr>
                        <m:t>𝜺</m:t>
                      </m:r>
                      <m:r>
                        <a:rPr lang="en-US" i="1" dirty="0">
                          <a:latin typeface="Cambria Math" panose="02040503050406030204" pitchFamily="18" charset="0"/>
                          <a:ea typeface="Arial" charset="0"/>
                          <a:cs typeface="Arial" charset="0"/>
                        </a:rPr>
                        <m:t>)∙</m:t>
                      </m:r>
                      <m:func>
                        <m:funcPr>
                          <m:ctrlPr>
                            <a:rPr lang="en-US" i="1" dirty="0">
                              <a:latin typeface="Cambria Math" panose="02040503050406030204" pitchFamily="18" charset="0"/>
                              <a:ea typeface="Arial" charset="0"/>
                              <a:cs typeface="Arial" charset="0"/>
                            </a:rPr>
                          </m:ctrlPr>
                        </m:funcPr>
                        <m:fName>
                          <m:r>
                            <m:rPr>
                              <m:sty m:val="p"/>
                            </m:rPr>
                            <a:rPr lang="en-US" dirty="0">
                              <a:latin typeface="Cambria Math" panose="02040503050406030204" pitchFamily="18" charset="0"/>
                              <a:ea typeface="Arial" charset="0"/>
                              <a:cs typeface="Arial" charset="0"/>
                            </a:rPr>
                            <m:t>Pr</m:t>
                          </m:r>
                        </m:fName>
                        <m:e>
                          <m:d>
                            <m:dPr>
                              <m:begChr m:val="["/>
                              <m:endChr m:val="]"/>
                              <m:ctrlPr>
                                <a:rPr lang="en-US" i="1" dirty="0">
                                  <a:latin typeface="Cambria Math" panose="02040503050406030204" pitchFamily="18" charset="0"/>
                                  <a:ea typeface="Arial" charset="0"/>
                                  <a:cs typeface="Arial" charset="0"/>
                                </a:rPr>
                              </m:ctrlPr>
                            </m:dPr>
                            <m:e>
                              <m:r>
                                <a:rPr lang="en-US" b="1" i="1" dirty="0">
                                  <a:solidFill>
                                    <a:srgbClr val="0000FF"/>
                                  </a:solidFill>
                                  <a:latin typeface="Cambria Math" panose="02040503050406030204" pitchFamily="18" charset="0"/>
                                  <a:ea typeface="Arial" charset="0"/>
                                  <a:cs typeface="Arial" charset="0"/>
                                </a:rPr>
                                <m:t>𝑨</m:t>
                              </m:r>
                              <m:d>
                                <m:dPr>
                                  <m:ctrlPr>
                                    <a:rPr lang="en-US" i="1" dirty="0">
                                      <a:latin typeface="Cambria Math" panose="02040503050406030204" pitchFamily="18" charset="0"/>
                                      <a:ea typeface="Arial" charset="0"/>
                                      <a:cs typeface="Arial" charset="0"/>
                                    </a:rPr>
                                  </m:ctrlPr>
                                </m:dPr>
                                <m:e>
                                  <m:r>
                                    <a:rPr lang="en-US" b="1" i="1" dirty="0">
                                      <a:solidFill>
                                        <a:srgbClr val="0000FF"/>
                                      </a:solidFill>
                                      <a:latin typeface="Cambria Math" panose="02040503050406030204" pitchFamily="18" charset="0"/>
                                      <a:ea typeface="Arial" charset="0"/>
                                      <a:cs typeface="Arial" charset="0"/>
                                    </a:rPr>
                                    <m:t>𝑫</m:t>
                                  </m:r>
                                  <m:r>
                                    <a:rPr lang="en-US" b="1" i="1" dirty="0">
                                      <a:solidFill>
                                        <a:srgbClr val="0000FF"/>
                                      </a:solidFill>
                                      <a:latin typeface="Cambria Math" panose="02040503050406030204" pitchFamily="18" charset="0"/>
                                      <a:ea typeface="Arial" charset="0"/>
                                      <a:cs typeface="Arial" charset="0"/>
                                    </a:rPr>
                                    <m:t>′</m:t>
                                  </m:r>
                                </m:e>
                              </m:d>
                              <m:r>
                                <a:rPr lang="en-US" i="1" dirty="0">
                                  <a:latin typeface="Cambria Math" panose="02040503050406030204" pitchFamily="18" charset="0"/>
                                  <a:ea typeface="Arial" charset="0"/>
                                  <a:cs typeface="Arial" charset="0"/>
                                </a:rPr>
                                <m:t>=</m:t>
                              </m:r>
                              <m:r>
                                <a:rPr lang="en-US" b="1" i="1" dirty="0">
                                  <a:solidFill>
                                    <a:srgbClr val="0000FF"/>
                                  </a:solidFill>
                                  <a:latin typeface="Cambria Math" panose="02040503050406030204" pitchFamily="18" charset="0"/>
                                  <a:ea typeface="Arial" charset="0"/>
                                  <a:cs typeface="Arial" charset="0"/>
                                </a:rPr>
                                <m:t>𝑶</m:t>
                              </m:r>
                            </m:e>
                          </m:d>
                        </m:e>
                      </m:func>
                    </m:oMath>
                  </m:oMathPara>
                </a14:m>
                <a:endParaRPr lang="en-US" dirty="0">
                  <a:latin typeface="Arial" charset="0"/>
                  <a:ea typeface="Arial" charset="0"/>
                  <a:cs typeface="Arial" charset="0"/>
                </a:endParaRPr>
              </a:p>
              <a:p>
                <a:r>
                  <a:rPr lang="en-US" dirty="0">
                    <a:latin typeface="Arial" charset="0"/>
                    <a:ea typeface="Arial" charset="0"/>
                    <a:cs typeface="Arial" charset="0"/>
                  </a:rPr>
                  <a:t>Method:	Release the number + </a:t>
                </a:r>
                <a:r>
                  <a:rPr lang="en-US" dirty="0">
                    <a:solidFill>
                      <a:srgbClr val="FF0000"/>
                    </a:solidFill>
                    <a:latin typeface="Arial" charset="0"/>
                    <a:ea typeface="Arial" charset="0"/>
                    <a:cs typeface="Arial" charset="0"/>
                  </a:rPr>
                  <a:t>Laplace noise</a:t>
                </a:r>
              </a:p>
              <a:p>
                <a:pPr marL="0" indent="0">
                  <a:buNone/>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Arial" charset="0"/>
                          <a:cs typeface="Arial" charset="0"/>
                        </a:rPr>
                        <m:t>𝑝𝑑𝑓</m:t>
                      </m:r>
                      <m:d>
                        <m:dPr>
                          <m:ctrlPr>
                            <a:rPr lang="en-US" i="1">
                              <a:latin typeface="Cambria Math" panose="02040503050406030204" pitchFamily="18" charset="0"/>
                              <a:ea typeface="Arial" charset="0"/>
                              <a:cs typeface="Arial" charset="0"/>
                            </a:rPr>
                          </m:ctrlPr>
                        </m:dPr>
                        <m:e>
                          <m:r>
                            <a:rPr lang="en-US" b="1" i="1">
                              <a:solidFill>
                                <a:srgbClr val="0000FF"/>
                              </a:solidFill>
                              <a:latin typeface="Cambria Math" panose="02040503050406030204" pitchFamily="18" charset="0"/>
                              <a:ea typeface="Arial" charset="0"/>
                              <a:cs typeface="Arial" charset="0"/>
                            </a:rPr>
                            <m:t>𝒙</m:t>
                          </m:r>
                        </m:e>
                      </m:d>
                      <m:r>
                        <a:rPr lang="en-US" i="1">
                          <a:latin typeface="Cambria Math" panose="02040503050406030204" pitchFamily="18" charset="0"/>
                          <a:ea typeface="Arial" charset="0"/>
                          <a:cs typeface="Arial" charset="0"/>
                        </a:rPr>
                        <m:t>=</m:t>
                      </m:r>
                      <m:f>
                        <m:fPr>
                          <m:type m:val="lin"/>
                          <m:ctrlPr>
                            <a:rPr lang="en-US" i="1" smtClean="0">
                              <a:latin typeface="Cambria Math" panose="02040503050406030204" pitchFamily="18" charset="0"/>
                              <a:ea typeface="Arial" charset="0"/>
                              <a:cs typeface="Arial" charset="0"/>
                            </a:rPr>
                          </m:ctrlPr>
                        </m:fPr>
                        <m:num>
                          <m:r>
                            <m:rPr>
                              <m:sty m:val="p"/>
                            </m:rPr>
                            <a:rPr lang="en-US">
                              <a:latin typeface="Cambria Math" panose="02040503050406030204" pitchFamily="18" charset="0"/>
                              <a:ea typeface="Arial" charset="0"/>
                              <a:cs typeface="Arial" charset="0"/>
                            </a:rPr>
                            <m:t>exp</m:t>
                          </m:r>
                          <m:d>
                            <m:dPr>
                              <m:ctrlPr>
                                <a:rPr lang="en-US" i="1">
                                  <a:latin typeface="Cambria Math" panose="02040503050406030204" pitchFamily="18" charset="0"/>
                                  <a:ea typeface="Arial" charset="0"/>
                                  <a:cs typeface="Arial" charset="0"/>
                                </a:rPr>
                              </m:ctrlPr>
                            </m:dPr>
                            <m:e>
                              <m:r>
                                <a:rPr lang="en-US" i="1">
                                  <a:latin typeface="Cambria Math" panose="02040503050406030204" pitchFamily="18" charset="0"/>
                                  <a:ea typeface="Arial" charset="0"/>
                                  <a:cs typeface="Arial" charset="0"/>
                                </a:rPr>
                                <m:t>−</m:t>
                              </m:r>
                              <m:f>
                                <m:fPr>
                                  <m:ctrlPr>
                                    <a:rPr lang="en-US" i="1">
                                      <a:latin typeface="Cambria Math" panose="02040503050406030204" pitchFamily="18" charset="0"/>
                                      <a:ea typeface="Arial" charset="0"/>
                                      <a:cs typeface="Arial" charset="0"/>
                                    </a:rPr>
                                  </m:ctrlPr>
                                </m:fPr>
                                <m:num>
                                  <m:d>
                                    <m:dPr>
                                      <m:begChr m:val="|"/>
                                      <m:endChr m:val="|"/>
                                      <m:ctrlPr>
                                        <a:rPr lang="en-US" i="1">
                                          <a:latin typeface="Cambria Math" panose="02040503050406030204" pitchFamily="18" charset="0"/>
                                          <a:ea typeface="Arial" charset="0"/>
                                          <a:cs typeface="Arial" charset="0"/>
                                        </a:rPr>
                                      </m:ctrlPr>
                                    </m:dPr>
                                    <m:e>
                                      <m:r>
                                        <a:rPr lang="en-US" b="1" i="1">
                                          <a:solidFill>
                                            <a:srgbClr val="0000FF"/>
                                          </a:solidFill>
                                          <a:latin typeface="Cambria Math" panose="02040503050406030204" pitchFamily="18" charset="0"/>
                                          <a:ea typeface="Arial" charset="0"/>
                                          <a:cs typeface="Arial" charset="0"/>
                                        </a:rPr>
                                        <m:t>𝒙</m:t>
                                      </m:r>
                                    </m:e>
                                  </m:d>
                                </m:num>
                                <m:den>
                                  <m:r>
                                    <a:rPr lang="en-US" b="1" i="1">
                                      <a:solidFill>
                                        <a:srgbClr val="0000FF"/>
                                      </a:solidFill>
                                      <a:latin typeface="Cambria Math" panose="02040503050406030204" pitchFamily="18" charset="0"/>
                                      <a:ea typeface="Arial" charset="0"/>
                                      <a:cs typeface="Arial" charset="0"/>
                                    </a:rPr>
                                    <m:t>𝝀</m:t>
                                  </m:r>
                                </m:den>
                              </m:f>
                            </m:e>
                          </m:d>
                        </m:num>
                        <m:den>
                          <m:r>
                            <a:rPr lang="en-US" altLang="zh-CN" i="1">
                              <a:latin typeface="Cambria Math" panose="02040503050406030204" pitchFamily="18" charset="0"/>
                              <a:ea typeface="Arial" charset="0"/>
                              <a:cs typeface="Arial" charset="0"/>
                            </a:rPr>
                            <m:t>2</m:t>
                          </m:r>
                          <m:r>
                            <a:rPr lang="en-US" b="1" i="1">
                              <a:solidFill>
                                <a:srgbClr val="0000FF"/>
                              </a:solidFill>
                              <a:latin typeface="Cambria Math" panose="02040503050406030204" pitchFamily="18" charset="0"/>
                              <a:ea typeface="Arial" charset="0"/>
                              <a:cs typeface="Arial" charset="0"/>
                            </a:rPr>
                            <m:t>𝝀</m:t>
                          </m:r>
                        </m:den>
                      </m:f>
                    </m:oMath>
                  </m:oMathPara>
                </a14:m>
                <a:endParaRPr lang="en-US" dirty="0">
                  <a:solidFill>
                    <a:srgbClr val="0000FF"/>
                  </a:solidFill>
                  <a:latin typeface="Arial" charset="0"/>
                  <a:ea typeface="Arial" charset="0"/>
                  <a:cs typeface="Arial" charset="0"/>
                </a:endParaRPr>
              </a:p>
              <a:p>
                <a:r>
                  <a:rPr lang="en-US" dirty="0">
                    <a:latin typeface="Arial" charset="0"/>
                    <a:ea typeface="Arial" charset="0"/>
                    <a:cs typeface="Arial" charset="0"/>
                  </a:rPr>
                  <a:t>Rationale:</a:t>
                </a:r>
              </a:p>
              <a:p>
                <a:pPr lvl="1"/>
                <a14:m>
                  <m:oMath xmlns:m="http://schemas.openxmlformats.org/officeDocument/2006/math">
                    <m:r>
                      <a:rPr lang="en-US" b="1" i="1" dirty="0">
                        <a:solidFill>
                          <a:srgbClr val="0000FF"/>
                        </a:solidFill>
                        <a:latin typeface="Cambria Math" panose="02040503050406030204" pitchFamily="18" charset="0"/>
                        <a:ea typeface="Arial" charset="0"/>
                        <a:cs typeface="Arial" charset="0"/>
                      </a:rPr>
                      <m:t>𝑫</m:t>
                    </m:r>
                    <m:r>
                      <a:rPr lang="en-US" b="1" i="1" dirty="0">
                        <a:solidFill>
                          <a:srgbClr val="0000FF"/>
                        </a:solidFill>
                        <a:latin typeface="Cambria Math" panose="02040503050406030204" pitchFamily="18" charset="0"/>
                        <a:ea typeface="Arial" charset="0"/>
                        <a:cs typeface="Arial" charset="0"/>
                      </a:rPr>
                      <m:t> </m:t>
                    </m:r>
                  </m:oMath>
                </a14:m>
                <a:r>
                  <a:rPr lang="en-US" dirty="0">
                    <a:latin typeface="Arial" charset="0"/>
                    <a:ea typeface="Arial" charset="0"/>
                    <a:cs typeface="Arial" charset="0"/>
                  </a:rPr>
                  <a:t>: the original dataset; 		# of diabetes patients = </a:t>
                </a:r>
                <a14:m>
                  <m:oMath xmlns:m="http://schemas.openxmlformats.org/officeDocument/2006/math">
                    <m:r>
                      <a:rPr lang="en-US" b="1" i="1" smtClean="0">
                        <a:solidFill>
                          <a:srgbClr val="0000FF"/>
                        </a:solidFill>
                        <a:latin typeface="Cambria Math" panose="02040503050406030204" pitchFamily="18" charset="0"/>
                        <a:ea typeface="Arial" charset="0"/>
                        <a:cs typeface="Arial" charset="0"/>
                      </a:rPr>
                      <m:t>𝒉</m:t>
                    </m:r>
                  </m:oMath>
                </a14:m>
                <a:endParaRPr lang="en-US" b="1" dirty="0">
                  <a:latin typeface="Arial" charset="0"/>
                  <a:ea typeface="Arial" charset="0"/>
                  <a:cs typeface="Arial" charset="0"/>
                </a:endParaRPr>
              </a:p>
              <a:p>
                <a:pPr lvl="1"/>
                <a14:m>
                  <m:oMath xmlns:m="http://schemas.openxmlformats.org/officeDocument/2006/math">
                    <m:r>
                      <a:rPr lang="en-US" b="1" i="1" dirty="0">
                        <a:solidFill>
                          <a:srgbClr val="0000FF"/>
                        </a:solidFill>
                        <a:latin typeface="Cambria Math" panose="02040503050406030204" pitchFamily="18" charset="0"/>
                        <a:ea typeface="Arial" charset="0"/>
                        <a:cs typeface="Arial" charset="0"/>
                      </a:rPr>
                      <m:t>𝑫</m:t>
                    </m:r>
                    <m:r>
                      <a:rPr lang="en-US" b="1" i="1" dirty="0">
                        <a:solidFill>
                          <a:srgbClr val="0000FF"/>
                        </a:solidFill>
                        <a:latin typeface="Cambria Math" panose="02040503050406030204" pitchFamily="18" charset="0"/>
                        <a:ea typeface="Arial" charset="0"/>
                        <a:cs typeface="Arial" charset="0"/>
                      </a:rPr>
                      <m:t>′</m:t>
                    </m:r>
                  </m:oMath>
                </a14:m>
                <a:r>
                  <a:rPr lang="en-US" dirty="0">
                    <a:latin typeface="Arial" charset="0"/>
                    <a:ea typeface="Arial" charset="0"/>
                    <a:cs typeface="Arial" charset="0"/>
                  </a:rPr>
                  <a:t>: modify a patient in </a:t>
                </a:r>
                <a14:m>
                  <m:oMath xmlns:m="http://schemas.openxmlformats.org/officeDocument/2006/math">
                    <m:r>
                      <a:rPr lang="en-US" b="1" i="1" dirty="0">
                        <a:solidFill>
                          <a:srgbClr val="0000FF"/>
                        </a:solidFill>
                        <a:latin typeface="Cambria Math" panose="02040503050406030204" pitchFamily="18" charset="0"/>
                        <a:ea typeface="Arial" charset="0"/>
                        <a:cs typeface="Arial" charset="0"/>
                      </a:rPr>
                      <m:t>𝑫</m:t>
                    </m:r>
                  </m:oMath>
                </a14:m>
                <a:r>
                  <a:rPr lang="en-US" dirty="0">
                    <a:latin typeface="Arial" charset="0"/>
                    <a:ea typeface="Arial" charset="0"/>
                    <a:cs typeface="Arial" charset="0"/>
                  </a:rPr>
                  <a:t>; 		# of diabetes patients = </a:t>
                </a:r>
                <a14:m>
                  <m:oMath xmlns:m="http://schemas.openxmlformats.org/officeDocument/2006/math">
                    <m:r>
                      <a:rPr lang="en-US" b="1" i="1">
                        <a:solidFill>
                          <a:srgbClr val="0000FF"/>
                        </a:solidFill>
                        <a:latin typeface="Cambria Math" panose="02040503050406030204" pitchFamily="18" charset="0"/>
                        <a:ea typeface="Arial" charset="0"/>
                        <a:cs typeface="Arial" charset="0"/>
                      </a:rPr>
                      <m:t>𝒉</m:t>
                    </m:r>
                    <m:r>
                      <a:rPr lang="en-US" b="1" i="1" dirty="0">
                        <a:solidFill>
                          <a:srgbClr val="0000FF"/>
                        </a:solidFill>
                        <a:latin typeface="Cambria Math" panose="02040503050406030204" pitchFamily="18" charset="0"/>
                        <a:ea typeface="Arial" charset="0"/>
                        <a:cs typeface="Arial" charset="0"/>
                      </a:rPr>
                      <m:t>′</m:t>
                    </m:r>
                  </m:oMath>
                </a14:m>
                <a:endParaRPr lang="en-US" b="1" dirty="0">
                  <a:latin typeface="Arial" charset="0"/>
                  <a:ea typeface="Arial" charset="0"/>
                  <a:cs typeface="Arial" charset="0"/>
                </a:endParaRPr>
              </a:p>
              <a:p>
                <a:pPr lvl="1"/>
                <a:endParaRPr lang="en-US" dirty="0">
                  <a:latin typeface="Arial" charset="0"/>
                  <a:ea typeface="Arial" charset="0"/>
                  <a:cs typeface="Arial" charset="0"/>
                </a:endParaRPr>
              </a:p>
              <a:p>
                <a:pPr lvl="1"/>
                <a:endParaRPr lang="en-US" dirty="0">
                  <a:latin typeface="Arial" charset="0"/>
                  <a:ea typeface="Arial" charset="0"/>
                  <a:cs typeface="Arial" charset="0"/>
                </a:endParaRPr>
              </a:p>
              <a:p>
                <a:pPr lvl="1"/>
                <a:endParaRPr lang="en-SG" dirty="0">
                  <a:latin typeface="Arial" charset="0"/>
                  <a:ea typeface="Arial" charset="0"/>
                  <a:cs typeface="Arial" charset="0"/>
                </a:endParaRPr>
              </a:p>
              <a:p>
                <a:pPr marL="393192" lvl="1" indent="0">
                  <a:buNone/>
                </a:pPr>
                <a:endParaRPr lang="en-SG"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981200" y="1196752"/>
                <a:ext cx="8435280" cy="3281010"/>
              </a:xfrm>
              <a:blipFill rotWithShape="0">
                <a:blip r:embed="rId3"/>
                <a:stretch>
                  <a:fillRect l="-795" t="-3896" b="-2968"/>
                </a:stretch>
              </a:blipFill>
            </p:spPr>
            <p:txBody>
              <a:bodyPr/>
              <a:lstStyle/>
              <a:p>
                <a:r>
                  <a:rPr lang="en-US">
                    <a:noFill/>
                  </a:rPr>
                  <a:t> </a:t>
                </a:r>
              </a:p>
            </p:txBody>
          </p:sp>
        </mc:Fallback>
      </mc:AlternateContent>
      <p:cxnSp>
        <p:nvCxnSpPr>
          <p:cNvPr id="4" name="Straight Arrow Connector 3" descr="arrow"/>
          <p:cNvCxnSpPr/>
          <p:nvPr/>
        </p:nvCxnSpPr>
        <p:spPr>
          <a:xfrm>
            <a:off x="2639616" y="5003884"/>
            <a:ext cx="0" cy="1305436"/>
          </a:xfrm>
          <a:prstGeom prst="straightConnector1">
            <a:avLst/>
          </a:prstGeom>
          <a:ln w="15875">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5" name="Straight Arrow Connector 4" descr="arrow"/>
          <p:cNvCxnSpPr/>
          <p:nvPr/>
        </p:nvCxnSpPr>
        <p:spPr>
          <a:xfrm flipH="1">
            <a:off x="2639616" y="6309320"/>
            <a:ext cx="5976664" cy="0"/>
          </a:xfrm>
          <a:prstGeom prst="straightConnector1">
            <a:avLst/>
          </a:prstGeom>
          <a:ln w="15875">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 name="Rectangle 6"/>
              <p:cNvSpPr/>
              <p:nvPr/>
            </p:nvSpPr>
            <p:spPr>
              <a:xfrm>
                <a:off x="4405196" y="6300028"/>
                <a:ext cx="39466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1" i="1">
                          <a:solidFill>
                            <a:srgbClr val="0000FF"/>
                          </a:solidFill>
                          <a:latin typeface="Cambria Math"/>
                        </a:rPr>
                        <m:t>𝒉</m:t>
                      </m:r>
                    </m:oMath>
                  </m:oMathPara>
                </a14:m>
                <a:endParaRPr lang="en-SG" dirty="0"/>
              </a:p>
            </p:txBody>
          </p:sp>
        </mc:Choice>
        <mc:Fallback xmlns="">
          <p:sp>
            <p:nvSpPr>
              <p:cNvPr id="7" name="Rectangle 6"/>
              <p:cNvSpPr>
                <a:spLocks noRot="1" noChangeAspect="1" noMove="1" noResize="1" noEditPoints="1" noAdjustHandles="1" noChangeArrowheads="1" noChangeShapeType="1" noTextEdit="1"/>
              </p:cNvSpPr>
              <p:nvPr/>
            </p:nvSpPr>
            <p:spPr>
              <a:xfrm>
                <a:off x="2881196" y="6300028"/>
                <a:ext cx="394660" cy="369332"/>
              </a:xfrm>
              <a:prstGeom prst="rect">
                <a:avLst/>
              </a:prstGeom>
              <a:blipFill rotWithShape="1">
                <a:blip r:embed="rId4"/>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8" name="Rectangle 7"/>
              <p:cNvSpPr/>
              <p:nvPr/>
            </p:nvSpPr>
            <p:spPr>
              <a:xfrm>
                <a:off x="6312024" y="6300028"/>
                <a:ext cx="45397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1" i="1">
                          <a:solidFill>
                            <a:srgbClr val="0000FF"/>
                          </a:solidFill>
                          <a:latin typeface="Cambria Math"/>
                        </a:rPr>
                        <m:t>𝒉</m:t>
                      </m:r>
                      <m:r>
                        <a:rPr lang="en-US" b="1" i="1" dirty="0">
                          <a:solidFill>
                            <a:srgbClr val="0000FF"/>
                          </a:solidFill>
                          <a:latin typeface="Cambria Math"/>
                        </a:rPr>
                        <m:t>′</m:t>
                      </m:r>
                    </m:oMath>
                  </m:oMathPara>
                </a14:m>
                <a:endParaRPr lang="en-SG" dirty="0"/>
              </a:p>
            </p:txBody>
          </p:sp>
        </mc:Choice>
        <mc:Fallback xmlns="">
          <p:sp>
            <p:nvSpPr>
              <p:cNvPr id="8" name="Rectangle 7"/>
              <p:cNvSpPr>
                <a:spLocks noRot="1" noChangeAspect="1" noMove="1" noResize="1" noEditPoints="1" noAdjustHandles="1" noChangeArrowheads="1" noChangeShapeType="1" noTextEdit="1"/>
              </p:cNvSpPr>
              <p:nvPr/>
            </p:nvSpPr>
            <p:spPr>
              <a:xfrm>
                <a:off x="4788024" y="6300028"/>
                <a:ext cx="453970" cy="369332"/>
              </a:xfrm>
              <a:prstGeom prst="rect">
                <a:avLst/>
              </a:prstGeom>
              <a:blipFill rotWithShape="1">
                <a:blip r:embed="rId5"/>
                <a:stretch>
                  <a:fillRect/>
                </a:stretch>
              </a:blipFill>
            </p:spPr>
            <p:txBody>
              <a:bodyPr/>
              <a:lstStyle/>
              <a:p>
                <a:r>
                  <a:rPr lang="en-SG">
                    <a:noFill/>
                  </a:rPr>
                  <a:t> </a:t>
                </a:r>
              </a:p>
            </p:txBody>
          </p:sp>
        </mc:Fallback>
      </mc:AlternateContent>
      <p:sp>
        <p:nvSpPr>
          <p:cNvPr id="11" name="Freeform 10" descr="&quot;&quot;"/>
          <p:cNvSpPr/>
          <p:nvPr/>
        </p:nvSpPr>
        <p:spPr>
          <a:xfrm>
            <a:off x="2637183" y="5186845"/>
            <a:ext cx="1958008" cy="922931"/>
          </a:xfrm>
          <a:custGeom>
            <a:avLst/>
            <a:gdLst>
              <a:gd name="connsiteX0" fmla="*/ 1958008 w 1958008"/>
              <a:gd name="connsiteY0" fmla="*/ 0 h 586408"/>
              <a:gd name="connsiteX1" fmla="*/ 1461052 w 1958008"/>
              <a:gd name="connsiteY1" fmla="*/ 278295 h 586408"/>
              <a:gd name="connsiteX2" fmla="*/ 924339 w 1958008"/>
              <a:gd name="connsiteY2" fmla="*/ 457200 h 586408"/>
              <a:gd name="connsiteX3" fmla="*/ 0 w 1958008"/>
              <a:gd name="connsiteY3" fmla="*/ 586408 h 586408"/>
            </a:gdLst>
            <a:ahLst/>
            <a:cxnLst>
              <a:cxn ang="0">
                <a:pos x="connsiteX0" y="connsiteY0"/>
              </a:cxn>
              <a:cxn ang="0">
                <a:pos x="connsiteX1" y="connsiteY1"/>
              </a:cxn>
              <a:cxn ang="0">
                <a:pos x="connsiteX2" y="connsiteY2"/>
              </a:cxn>
              <a:cxn ang="0">
                <a:pos x="connsiteX3" y="connsiteY3"/>
              </a:cxn>
            </a:cxnLst>
            <a:rect l="l" t="t" r="r" b="b"/>
            <a:pathLst>
              <a:path w="1958008" h="586408">
                <a:moveTo>
                  <a:pt x="1958008" y="0"/>
                </a:moveTo>
                <a:cubicBezTo>
                  <a:pt x="1795669" y="101047"/>
                  <a:pt x="1633330" y="202095"/>
                  <a:pt x="1461052" y="278295"/>
                </a:cubicBezTo>
                <a:cubicBezTo>
                  <a:pt x="1288774" y="354495"/>
                  <a:pt x="1167848" y="405848"/>
                  <a:pt x="924339" y="457200"/>
                </a:cubicBezTo>
                <a:cubicBezTo>
                  <a:pt x="680830" y="508552"/>
                  <a:pt x="0" y="586408"/>
                  <a:pt x="0" y="586408"/>
                </a:cubicBezTo>
              </a:path>
            </a:pathLst>
          </a:cu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2" name="Freeform 11" descr="&quot;&quot;"/>
          <p:cNvSpPr/>
          <p:nvPr/>
        </p:nvSpPr>
        <p:spPr>
          <a:xfrm flipH="1">
            <a:off x="4583832" y="5178123"/>
            <a:ext cx="1944217" cy="922931"/>
          </a:xfrm>
          <a:custGeom>
            <a:avLst/>
            <a:gdLst>
              <a:gd name="connsiteX0" fmla="*/ 1958008 w 1958008"/>
              <a:gd name="connsiteY0" fmla="*/ 0 h 586408"/>
              <a:gd name="connsiteX1" fmla="*/ 1461052 w 1958008"/>
              <a:gd name="connsiteY1" fmla="*/ 278295 h 586408"/>
              <a:gd name="connsiteX2" fmla="*/ 924339 w 1958008"/>
              <a:gd name="connsiteY2" fmla="*/ 457200 h 586408"/>
              <a:gd name="connsiteX3" fmla="*/ 0 w 1958008"/>
              <a:gd name="connsiteY3" fmla="*/ 586408 h 586408"/>
            </a:gdLst>
            <a:ahLst/>
            <a:cxnLst>
              <a:cxn ang="0">
                <a:pos x="connsiteX0" y="connsiteY0"/>
              </a:cxn>
              <a:cxn ang="0">
                <a:pos x="connsiteX1" y="connsiteY1"/>
              </a:cxn>
              <a:cxn ang="0">
                <a:pos x="connsiteX2" y="connsiteY2"/>
              </a:cxn>
              <a:cxn ang="0">
                <a:pos x="connsiteX3" y="connsiteY3"/>
              </a:cxn>
            </a:cxnLst>
            <a:rect l="l" t="t" r="r" b="b"/>
            <a:pathLst>
              <a:path w="1958008" h="586408">
                <a:moveTo>
                  <a:pt x="1958008" y="0"/>
                </a:moveTo>
                <a:cubicBezTo>
                  <a:pt x="1795669" y="101047"/>
                  <a:pt x="1633330" y="202095"/>
                  <a:pt x="1461052" y="278295"/>
                </a:cubicBezTo>
                <a:cubicBezTo>
                  <a:pt x="1288774" y="354495"/>
                  <a:pt x="1167848" y="405848"/>
                  <a:pt x="924339" y="457200"/>
                </a:cubicBezTo>
                <a:cubicBezTo>
                  <a:pt x="680830" y="508552"/>
                  <a:pt x="0" y="586408"/>
                  <a:pt x="0" y="586408"/>
                </a:cubicBezTo>
              </a:path>
            </a:pathLst>
          </a:cu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3" name="Freeform 12" descr="&quot;&quot;"/>
          <p:cNvSpPr/>
          <p:nvPr/>
        </p:nvSpPr>
        <p:spPr>
          <a:xfrm>
            <a:off x="6513443" y="6096238"/>
            <a:ext cx="1908314" cy="139148"/>
          </a:xfrm>
          <a:custGeom>
            <a:avLst/>
            <a:gdLst>
              <a:gd name="connsiteX0" fmla="*/ 0 w 1908314"/>
              <a:gd name="connsiteY0" fmla="*/ 0 h 139148"/>
              <a:gd name="connsiteX1" fmla="*/ 1908314 w 1908314"/>
              <a:gd name="connsiteY1" fmla="*/ 139148 h 139148"/>
            </a:gdLst>
            <a:ahLst/>
            <a:cxnLst>
              <a:cxn ang="0">
                <a:pos x="connsiteX0" y="connsiteY0"/>
              </a:cxn>
              <a:cxn ang="0">
                <a:pos x="connsiteX1" y="connsiteY1"/>
              </a:cxn>
            </a:cxnLst>
            <a:rect l="l" t="t" r="r" b="b"/>
            <a:pathLst>
              <a:path w="1908314" h="139148">
                <a:moveTo>
                  <a:pt x="0" y="0"/>
                </a:moveTo>
                <a:lnTo>
                  <a:pt x="1908314" y="139148"/>
                </a:lnTo>
              </a:path>
            </a:pathLst>
          </a:cu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5" name="Freeform 14" descr="&quot;&quot;"/>
          <p:cNvSpPr/>
          <p:nvPr/>
        </p:nvSpPr>
        <p:spPr>
          <a:xfrm flipH="1">
            <a:off x="6514256" y="5147901"/>
            <a:ext cx="1958008" cy="922931"/>
          </a:xfrm>
          <a:custGeom>
            <a:avLst/>
            <a:gdLst>
              <a:gd name="connsiteX0" fmla="*/ 1958008 w 1958008"/>
              <a:gd name="connsiteY0" fmla="*/ 0 h 586408"/>
              <a:gd name="connsiteX1" fmla="*/ 1461052 w 1958008"/>
              <a:gd name="connsiteY1" fmla="*/ 278295 h 586408"/>
              <a:gd name="connsiteX2" fmla="*/ 924339 w 1958008"/>
              <a:gd name="connsiteY2" fmla="*/ 457200 h 586408"/>
              <a:gd name="connsiteX3" fmla="*/ 0 w 1958008"/>
              <a:gd name="connsiteY3" fmla="*/ 586408 h 586408"/>
            </a:gdLst>
            <a:ahLst/>
            <a:cxnLst>
              <a:cxn ang="0">
                <a:pos x="connsiteX0" y="connsiteY0"/>
              </a:cxn>
              <a:cxn ang="0">
                <a:pos x="connsiteX1" y="connsiteY1"/>
              </a:cxn>
              <a:cxn ang="0">
                <a:pos x="connsiteX2" y="connsiteY2"/>
              </a:cxn>
              <a:cxn ang="0">
                <a:pos x="connsiteX3" y="connsiteY3"/>
              </a:cxn>
            </a:cxnLst>
            <a:rect l="l" t="t" r="r" b="b"/>
            <a:pathLst>
              <a:path w="1958008" h="586408">
                <a:moveTo>
                  <a:pt x="1958008" y="0"/>
                </a:moveTo>
                <a:cubicBezTo>
                  <a:pt x="1795669" y="101047"/>
                  <a:pt x="1633330" y="202095"/>
                  <a:pt x="1461052" y="278295"/>
                </a:cubicBezTo>
                <a:cubicBezTo>
                  <a:pt x="1288774" y="354495"/>
                  <a:pt x="1167848" y="405848"/>
                  <a:pt x="924339" y="457200"/>
                </a:cubicBezTo>
                <a:cubicBezTo>
                  <a:pt x="680830" y="508552"/>
                  <a:pt x="0" y="586408"/>
                  <a:pt x="0" y="586408"/>
                </a:cubicBezTo>
              </a:path>
            </a:pathLst>
          </a:cu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6" name="Freeform 15" descr="&quot;&quot;"/>
          <p:cNvSpPr/>
          <p:nvPr/>
        </p:nvSpPr>
        <p:spPr>
          <a:xfrm>
            <a:off x="4581399" y="5147901"/>
            <a:ext cx="1944217" cy="922931"/>
          </a:xfrm>
          <a:custGeom>
            <a:avLst/>
            <a:gdLst>
              <a:gd name="connsiteX0" fmla="*/ 1958008 w 1958008"/>
              <a:gd name="connsiteY0" fmla="*/ 0 h 586408"/>
              <a:gd name="connsiteX1" fmla="*/ 1461052 w 1958008"/>
              <a:gd name="connsiteY1" fmla="*/ 278295 h 586408"/>
              <a:gd name="connsiteX2" fmla="*/ 924339 w 1958008"/>
              <a:gd name="connsiteY2" fmla="*/ 457200 h 586408"/>
              <a:gd name="connsiteX3" fmla="*/ 0 w 1958008"/>
              <a:gd name="connsiteY3" fmla="*/ 586408 h 586408"/>
            </a:gdLst>
            <a:ahLst/>
            <a:cxnLst>
              <a:cxn ang="0">
                <a:pos x="connsiteX0" y="connsiteY0"/>
              </a:cxn>
              <a:cxn ang="0">
                <a:pos x="connsiteX1" y="connsiteY1"/>
              </a:cxn>
              <a:cxn ang="0">
                <a:pos x="connsiteX2" y="connsiteY2"/>
              </a:cxn>
              <a:cxn ang="0">
                <a:pos x="connsiteX3" y="connsiteY3"/>
              </a:cxn>
            </a:cxnLst>
            <a:rect l="l" t="t" r="r" b="b"/>
            <a:pathLst>
              <a:path w="1958008" h="586408">
                <a:moveTo>
                  <a:pt x="1958008" y="0"/>
                </a:moveTo>
                <a:cubicBezTo>
                  <a:pt x="1795669" y="101047"/>
                  <a:pt x="1633330" y="202095"/>
                  <a:pt x="1461052" y="278295"/>
                </a:cubicBezTo>
                <a:cubicBezTo>
                  <a:pt x="1288774" y="354495"/>
                  <a:pt x="1167848" y="405848"/>
                  <a:pt x="924339" y="457200"/>
                </a:cubicBezTo>
                <a:cubicBezTo>
                  <a:pt x="680830" y="508552"/>
                  <a:pt x="0" y="586408"/>
                  <a:pt x="0" y="586408"/>
                </a:cubicBezTo>
              </a:path>
            </a:pathLst>
          </a:cu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7" name="Freeform 16" descr="&quot;&quot;"/>
          <p:cNvSpPr/>
          <p:nvPr/>
        </p:nvSpPr>
        <p:spPr>
          <a:xfrm flipH="1">
            <a:off x="2687690" y="6065109"/>
            <a:ext cx="1908314" cy="199092"/>
          </a:xfrm>
          <a:custGeom>
            <a:avLst/>
            <a:gdLst>
              <a:gd name="connsiteX0" fmla="*/ 0 w 1908314"/>
              <a:gd name="connsiteY0" fmla="*/ 0 h 139148"/>
              <a:gd name="connsiteX1" fmla="*/ 1908314 w 1908314"/>
              <a:gd name="connsiteY1" fmla="*/ 139148 h 139148"/>
            </a:gdLst>
            <a:ahLst/>
            <a:cxnLst>
              <a:cxn ang="0">
                <a:pos x="connsiteX0" y="connsiteY0"/>
              </a:cxn>
              <a:cxn ang="0">
                <a:pos x="connsiteX1" y="connsiteY1"/>
              </a:cxn>
            </a:cxnLst>
            <a:rect l="l" t="t" r="r" b="b"/>
            <a:pathLst>
              <a:path w="1908314" h="139148">
                <a:moveTo>
                  <a:pt x="0" y="0"/>
                </a:moveTo>
                <a:lnTo>
                  <a:pt x="1908314" y="139148"/>
                </a:lnTo>
              </a:path>
            </a:pathLst>
          </a:cu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mc:AlternateContent xmlns:mc="http://schemas.openxmlformats.org/markup-compatibility/2006" xmlns:a14="http://schemas.microsoft.com/office/drawing/2010/main">
        <mc:Choice Requires="a14">
          <p:sp>
            <p:nvSpPr>
              <p:cNvPr id="18" name="Rectangle 17"/>
              <p:cNvSpPr/>
              <p:nvPr/>
            </p:nvSpPr>
            <p:spPr>
              <a:xfrm>
                <a:off x="7563963" y="5219908"/>
                <a:ext cx="161345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i="1" dirty="0">
                              <a:latin typeface="Cambria Math" panose="02040503050406030204" pitchFamily="18" charset="0"/>
                            </a:rPr>
                          </m:ctrlPr>
                        </m:funcPr>
                        <m:fName>
                          <m:r>
                            <m:rPr>
                              <m:sty m:val="p"/>
                            </m:rPr>
                            <a:rPr lang="en-US" dirty="0">
                              <a:latin typeface="Cambria Math"/>
                            </a:rPr>
                            <m:t>Pr</m:t>
                          </m:r>
                        </m:fName>
                        <m:e>
                          <m:d>
                            <m:dPr>
                              <m:begChr m:val="["/>
                              <m:endChr m:val="]"/>
                              <m:ctrlPr>
                                <a:rPr lang="en-US" i="1" dirty="0">
                                  <a:latin typeface="Cambria Math" panose="02040503050406030204" pitchFamily="18" charset="0"/>
                                </a:rPr>
                              </m:ctrlPr>
                            </m:dPr>
                            <m:e>
                              <m:r>
                                <a:rPr lang="en-US" b="1" i="1" dirty="0">
                                  <a:solidFill>
                                    <a:srgbClr val="0000FF"/>
                                  </a:solidFill>
                                  <a:latin typeface="Cambria Math"/>
                                </a:rPr>
                                <m:t>𝑨</m:t>
                              </m:r>
                              <m:d>
                                <m:dPr>
                                  <m:ctrlPr>
                                    <a:rPr lang="en-US" i="1" dirty="0">
                                      <a:latin typeface="Cambria Math" panose="02040503050406030204" pitchFamily="18" charset="0"/>
                                    </a:rPr>
                                  </m:ctrlPr>
                                </m:dPr>
                                <m:e>
                                  <m:r>
                                    <a:rPr lang="en-US" b="1" i="1" dirty="0">
                                      <a:solidFill>
                                        <a:srgbClr val="0000FF"/>
                                      </a:solidFill>
                                      <a:latin typeface="Cambria Math"/>
                                    </a:rPr>
                                    <m:t>𝑫</m:t>
                                  </m:r>
                                </m:e>
                              </m:d>
                              <m:r>
                                <a:rPr lang="en-US" i="1" dirty="0">
                                  <a:latin typeface="Cambria Math"/>
                                </a:rPr>
                                <m:t>=</m:t>
                              </m:r>
                              <m:r>
                                <a:rPr lang="en-US" b="1" i="1" dirty="0">
                                  <a:solidFill>
                                    <a:srgbClr val="0000FF"/>
                                  </a:solidFill>
                                  <a:latin typeface="Cambria Math"/>
                                </a:rPr>
                                <m:t>𝑶</m:t>
                              </m:r>
                            </m:e>
                          </m:d>
                        </m:e>
                      </m:func>
                    </m:oMath>
                  </m:oMathPara>
                </a14:m>
                <a:endParaRPr lang="en-SG" dirty="0"/>
              </a:p>
            </p:txBody>
          </p:sp>
        </mc:Choice>
        <mc:Fallback xmlns="">
          <p:sp>
            <p:nvSpPr>
              <p:cNvPr id="18" name="Rectangle 17"/>
              <p:cNvSpPr>
                <a:spLocks noRot="1" noChangeAspect="1" noMove="1" noResize="1" noEditPoints="1" noAdjustHandles="1" noChangeArrowheads="1" noChangeShapeType="1" noTextEdit="1"/>
              </p:cNvSpPr>
              <p:nvPr/>
            </p:nvSpPr>
            <p:spPr>
              <a:xfrm>
                <a:off x="6039963" y="5219908"/>
                <a:ext cx="1683987" cy="369332"/>
              </a:xfrm>
              <a:prstGeom prst="rect">
                <a:avLst/>
              </a:prstGeom>
              <a:blipFill rotWithShape="1">
                <a:blip r:embed="rId6"/>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19" name="Rectangle 18"/>
              <p:cNvSpPr/>
              <p:nvPr/>
            </p:nvSpPr>
            <p:spPr>
              <a:xfrm>
                <a:off x="7593781" y="5507940"/>
                <a:ext cx="168398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i="1" dirty="0">
                              <a:latin typeface="Cambria Math" panose="02040503050406030204" pitchFamily="18" charset="0"/>
                            </a:rPr>
                          </m:ctrlPr>
                        </m:funcPr>
                        <m:fName>
                          <m:r>
                            <m:rPr>
                              <m:sty m:val="p"/>
                            </m:rPr>
                            <a:rPr lang="en-US" dirty="0">
                              <a:latin typeface="Cambria Math"/>
                            </a:rPr>
                            <m:t>Pr</m:t>
                          </m:r>
                        </m:fName>
                        <m:e>
                          <m:d>
                            <m:dPr>
                              <m:begChr m:val="["/>
                              <m:endChr m:val="]"/>
                              <m:ctrlPr>
                                <a:rPr lang="en-US" i="1" dirty="0">
                                  <a:latin typeface="Cambria Math" panose="02040503050406030204" pitchFamily="18" charset="0"/>
                                </a:rPr>
                              </m:ctrlPr>
                            </m:dPr>
                            <m:e>
                              <m:r>
                                <a:rPr lang="en-US" b="1" i="1" dirty="0">
                                  <a:solidFill>
                                    <a:srgbClr val="0000FF"/>
                                  </a:solidFill>
                                  <a:latin typeface="Cambria Math"/>
                                </a:rPr>
                                <m:t>𝑨</m:t>
                              </m:r>
                              <m:d>
                                <m:dPr>
                                  <m:ctrlPr>
                                    <a:rPr lang="en-US" i="1" dirty="0">
                                      <a:latin typeface="Cambria Math" panose="02040503050406030204" pitchFamily="18" charset="0"/>
                                    </a:rPr>
                                  </m:ctrlPr>
                                </m:dPr>
                                <m:e>
                                  <m:r>
                                    <a:rPr lang="en-US" b="1" i="1" dirty="0">
                                      <a:solidFill>
                                        <a:srgbClr val="0000FF"/>
                                      </a:solidFill>
                                      <a:latin typeface="Cambria Math"/>
                                    </a:rPr>
                                    <m:t>𝑫</m:t>
                                  </m:r>
                                  <m:r>
                                    <a:rPr lang="en-US" b="1" i="1" dirty="0">
                                      <a:solidFill>
                                        <a:srgbClr val="0000FF"/>
                                      </a:solidFill>
                                      <a:latin typeface="Cambria Math"/>
                                    </a:rPr>
                                    <m:t>′</m:t>
                                  </m:r>
                                </m:e>
                              </m:d>
                              <m:r>
                                <a:rPr lang="en-US" i="1" dirty="0">
                                  <a:latin typeface="Cambria Math"/>
                                </a:rPr>
                                <m:t>=</m:t>
                              </m:r>
                              <m:r>
                                <a:rPr lang="en-US" b="1" i="1" dirty="0">
                                  <a:solidFill>
                                    <a:srgbClr val="0000FF"/>
                                  </a:solidFill>
                                  <a:latin typeface="Cambria Math"/>
                                </a:rPr>
                                <m:t>𝑶</m:t>
                              </m:r>
                            </m:e>
                          </m:d>
                        </m:e>
                      </m:func>
                    </m:oMath>
                  </m:oMathPara>
                </a14:m>
                <a:endParaRPr lang="en-SG" dirty="0"/>
              </a:p>
            </p:txBody>
          </p:sp>
        </mc:Choice>
        <mc:Fallback xmlns="">
          <p:sp>
            <p:nvSpPr>
              <p:cNvPr id="19" name="Rectangle 18"/>
              <p:cNvSpPr>
                <a:spLocks noRot="1" noChangeAspect="1" noMove="1" noResize="1" noEditPoints="1" noAdjustHandles="1" noChangeArrowheads="1" noChangeShapeType="1" noTextEdit="1"/>
              </p:cNvSpPr>
              <p:nvPr/>
            </p:nvSpPr>
            <p:spPr>
              <a:xfrm>
                <a:off x="6069780" y="5507940"/>
                <a:ext cx="1683987" cy="369332"/>
              </a:xfrm>
              <a:prstGeom prst="rect">
                <a:avLst/>
              </a:prstGeom>
              <a:blipFill rotWithShape="1">
                <a:blip r:embed="rId7"/>
                <a:stretch>
                  <a:fillRect/>
                </a:stretch>
              </a:blipFill>
            </p:spPr>
            <p:txBody>
              <a:bodyPr/>
              <a:lstStyle/>
              <a:p>
                <a:r>
                  <a:rPr lang="en-SG">
                    <a:noFill/>
                  </a:rPr>
                  <a:t> </a:t>
                </a:r>
              </a:p>
            </p:txBody>
          </p:sp>
        </mc:Fallback>
      </mc:AlternateContent>
      <p:cxnSp>
        <p:nvCxnSpPr>
          <p:cNvPr id="20" name="Straight Connector 19" descr="&quot;&quot;"/>
          <p:cNvCxnSpPr/>
          <p:nvPr/>
        </p:nvCxnSpPr>
        <p:spPr>
          <a:xfrm>
            <a:off x="9220148" y="5435932"/>
            <a:ext cx="692277" cy="0"/>
          </a:xfrm>
          <a:prstGeom prst="line">
            <a:avLst/>
          </a:prstGeom>
          <a:ln w="190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21" name="Straight Connector 20" descr="&quot;&quot;"/>
          <p:cNvCxnSpPr/>
          <p:nvPr/>
        </p:nvCxnSpPr>
        <p:spPr>
          <a:xfrm>
            <a:off x="9220148" y="5723964"/>
            <a:ext cx="692277"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descr="&quot;&quot;"/>
          <p:cNvCxnSpPr/>
          <p:nvPr/>
        </p:nvCxnSpPr>
        <p:spPr>
          <a:xfrm>
            <a:off x="4583832" y="5219908"/>
            <a:ext cx="0" cy="1070828"/>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25" name="Straight Connector 24" descr="&quot;&quot;"/>
          <p:cNvCxnSpPr/>
          <p:nvPr/>
        </p:nvCxnSpPr>
        <p:spPr>
          <a:xfrm>
            <a:off x="6528048" y="5219908"/>
            <a:ext cx="0" cy="1070828"/>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26" name="Straight Connector 25" descr="&quot;&quot;"/>
          <p:cNvCxnSpPr/>
          <p:nvPr/>
        </p:nvCxnSpPr>
        <p:spPr>
          <a:xfrm>
            <a:off x="6023992" y="5219908"/>
            <a:ext cx="0" cy="1070828"/>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Rectangle 22"/>
              <p:cNvSpPr/>
              <p:nvPr/>
            </p:nvSpPr>
            <p:spPr>
              <a:xfrm>
                <a:off x="5588031" y="6499002"/>
                <a:ext cx="81624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1" i="1" smtClean="0">
                          <a:solidFill>
                            <a:srgbClr val="0000FF"/>
                          </a:solidFill>
                          <a:latin typeface="Cambria Math"/>
                        </a:rPr>
                        <m:t>𝒚</m:t>
                      </m:r>
                      <m:r>
                        <a:rPr lang="en-US" b="1" i="1" smtClean="0">
                          <a:solidFill>
                            <a:srgbClr val="0000FF"/>
                          </a:solidFill>
                          <a:latin typeface="Cambria Math" panose="02040503050406030204" pitchFamily="18" charset="0"/>
                          <a:ea typeface="Cambria Math" panose="02040503050406030204" pitchFamily="18" charset="0"/>
                        </a:rPr>
                        <m:t>∈</m:t>
                      </m:r>
                      <m:r>
                        <a:rPr lang="en-US" b="1" i="1" smtClean="0">
                          <a:solidFill>
                            <a:srgbClr val="0000FF"/>
                          </a:solidFill>
                          <a:latin typeface="Cambria Math" panose="02040503050406030204" pitchFamily="18" charset="0"/>
                          <a:ea typeface="Cambria Math" panose="02040503050406030204" pitchFamily="18" charset="0"/>
                        </a:rPr>
                        <m:t>𝑶</m:t>
                      </m:r>
                    </m:oMath>
                  </m:oMathPara>
                </a14:m>
                <a:endParaRPr lang="en-SG" dirty="0"/>
              </a:p>
            </p:txBody>
          </p:sp>
        </mc:Choice>
        <mc:Fallback xmlns="">
          <p:sp>
            <p:nvSpPr>
              <p:cNvPr id="23" name="Rectangle 22"/>
              <p:cNvSpPr>
                <a:spLocks noRot="1" noChangeAspect="1" noMove="1" noResize="1" noEditPoints="1" noAdjustHandles="1" noChangeArrowheads="1" noChangeShapeType="1" noTextEdit="1"/>
              </p:cNvSpPr>
              <p:nvPr/>
            </p:nvSpPr>
            <p:spPr>
              <a:xfrm>
                <a:off x="5588031" y="6499002"/>
                <a:ext cx="816249" cy="369332"/>
              </a:xfrm>
              <a:prstGeom prst="rect">
                <a:avLst/>
              </a:prstGeom>
              <a:blipFill>
                <a:blip r:embed="rId8"/>
                <a:stretch>
                  <a:fillRect b="-3333"/>
                </a:stretch>
              </a:blipFill>
            </p:spPr>
            <p:txBody>
              <a:bodyPr/>
              <a:lstStyle/>
              <a:p>
                <a:r>
                  <a:rPr lang="en-US">
                    <a:noFill/>
                  </a:rPr>
                  <a:t> </a:t>
                </a:r>
              </a:p>
            </p:txBody>
          </p:sp>
        </mc:Fallback>
      </mc:AlternateContent>
      <p:cxnSp>
        <p:nvCxnSpPr>
          <p:cNvPr id="29" name="Straight Arrow Connector 28" descr="arrow"/>
          <p:cNvCxnSpPr/>
          <p:nvPr/>
        </p:nvCxnSpPr>
        <p:spPr>
          <a:xfrm>
            <a:off x="5303912" y="4869161"/>
            <a:ext cx="720080" cy="112394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0" name="Straight Arrow Connector 29" descr="arrow"/>
          <p:cNvCxnSpPr/>
          <p:nvPr/>
        </p:nvCxnSpPr>
        <p:spPr>
          <a:xfrm>
            <a:off x="5447929" y="4950460"/>
            <a:ext cx="548227" cy="63878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6" name="Rectangle 35"/>
          <p:cNvSpPr/>
          <p:nvPr/>
        </p:nvSpPr>
        <p:spPr>
          <a:xfrm>
            <a:off x="4503386" y="4509120"/>
            <a:ext cx="1664623" cy="400110"/>
          </a:xfrm>
          <a:prstGeom prst="rect">
            <a:avLst/>
          </a:prstGeom>
        </p:spPr>
        <p:txBody>
          <a:bodyPr wrap="none">
            <a:spAutoFit/>
          </a:bodyPr>
          <a:lstStyle/>
          <a:p>
            <a:r>
              <a:rPr lang="en-US" sz="2000" dirty="0">
                <a:latin typeface="+mj-lt"/>
              </a:rPr>
              <a:t>ratio bounded</a:t>
            </a:r>
            <a:endParaRPr lang="en-SG" sz="2000" dirty="0">
              <a:latin typeface="+mj-lt"/>
            </a:endParaRPr>
          </a:p>
        </p:txBody>
      </p:sp>
      <p:sp>
        <p:nvSpPr>
          <p:cNvPr id="27" name="Rectangle 26"/>
          <p:cNvSpPr/>
          <p:nvPr/>
        </p:nvSpPr>
        <p:spPr>
          <a:xfrm>
            <a:off x="8040217" y="6341258"/>
            <a:ext cx="2440861" cy="400110"/>
          </a:xfrm>
          <a:prstGeom prst="rect">
            <a:avLst/>
          </a:prstGeom>
        </p:spPr>
        <p:txBody>
          <a:bodyPr wrap="none">
            <a:spAutoFit/>
          </a:bodyPr>
          <a:lstStyle/>
          <a:p>
            <a:r>
              <a:rPr lang="en-US" sz="2000" dirty="0">
                <a:latin typeface="+mj-lt"/>
              </a:rPr>
              <a:t># of diabetes patients</a:t>
            </a:r>
            <a:endParaRPr lang="en-SG" sz="2000" dirty="0">
              <a:latin typeface="+mj-lt"/>
            </a:endParaRPr>
          </a:p>
        </p:txBody>
      </p:sp>
      <p:sp>
        <p:nvSpPr>
          <p:cNvPr id="2" name="Slide Number Placeholder 1">
            <a:extLst>
              <a:ext uri="{FF2B5EF4-FFF2-40B4-BE49-F238E27FC236}">
                <a16:creationId xmlns:a16="http://schemas.microsoft.com/office/drawing/2014/main" id="{6D1479DF-4BD2-1C44-A2FD-F4B7D13CD447}"/>
              </a:ext>
            </a:extLst>
          </p:cNvPr>
          <p:cNvSpPr>
            <a:spLocks noGrp="1"/>
          </p:cNvSpPr>
          <p:nvPr>
            <p:ph type="sldNum" sz="quarter" idx="12"/>
          </p:nvPr>
        </p:nvSpPr>
        <p:spPr/>
        <p:txBody>
          <a:bodyPr/>
          <a:lstStyle/>
          <a:p>
            <a:fld id="{3E5BF5F9-4D9A-9543-85E8-59158CD2B6EB}" type="slidenum">
              <a:rPr lang="en-US" smtClean="0"/>
              <a:t>12</a:t>
            </a:fld>
            <a:endParaRPr lang="en-US"/>
          </a:p>
        </p:txBody>
      </p:sp>
    </p:spTree>
    <p:extLst>
      <p:ext uri="{BB962C8B-B14F-4D97-AF65-F5344CB8AC3E}">
        <p14:creationId xmlns:p14="http://schemas.microsoft.com/office/powerpoint/2010/main" val="1136614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9"/>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1"/>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26"/>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9"/>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0"/>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1" grpId="0" animBg="1"/>
      <p:bldP spid="12" grpId="0" animBg="1"/>
      <p:bldP spid="13" grpId="0" animBg="1"/>
      <p:bldP spid="15" grpId="0" animBg="1"/>
      <p:bldP spid="16" grpId="0" animBg="1"/>
      <p:bldP spid="17" grpId="0" animBg="1"/>
      <p:bldP spid="18" grpId="0"/>
      <p:bldP spid="19" grpId="0"/>
      <p:bldP spid="23" grpId="0"/>
      <p:bldP spid="36" grpId="0"/>
      <p:bldP spid="2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1"/>
          <p:cNvSpPr>
            <a:spLocks noGrp="1"/>
          </p:cNvSpPr>
          <p:nvPr>
            <p:ph type="title"/>
          </p:nvPr>
        </p:nvSpPr>
        <p:spPr>
          <a:xfrm>
            <a:off x="464242" y="130108"/>
            <a:ext cx="10515600" cy="1325563"/>
          </a:xfrm>
        </p:spPr>
        <p:txBody>
          <a:bodyPr>
            <a:noAutofit/>
          </a:bodyPr>
          <a:lstStyle/>
          <a:p>
            <a:r>
              <a:rPr lang="en-US" sz="4000" b="1" dirty="0">
                <a:solidFill>
                  <a:srgbClr val="FF0000"/>
                </a:solidFill>
                <a:latin typeface="Arial" charset="0"/>
                <a:ea typeface="Arial" charset="0"/>
                <a:cs typeface="Arial" charset="0"/>
              </a:rPr>
              <a:t>Differential Privacy via Laplace noise</a:t>
            </a:r>
            <a:endParaRPr lang="en-SG" sz="4000" b="1" dirty="0">
              <a:solidFill>
                <a:srgbClr val="FF0000"/>
              </a:solidFill>
              <a:latin typeface="Arial" charset="0"/>
              <a:ea typeface="Arial" charset="0"/>
              <a:cs typeface="Arial"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981200" y="1196752"/>
                <a:ext cx="9259614" cy="3281010"/>
              </a:xfrm>
            </p:spPr>
            <p:txBody>
              <a:bodyPr>
                <a:normAutofit fontScale="77500" lnSpcReduction="20000"/>
              </a:bodyPr>
              <a:lstStyle/>
              <a:p>
                <a:r>
                  <a:rPr lang="en-US" dirty="0">
                    <a:latin typeface="Arial" charset="0"/>
                    <a:ea typeface="Arial" charset="0"/>
                    <a:cs typeface="Arial" charset="0"/>
                  </a:rPr>
                  <a:t>Dataset: 	A set of patients</a:t>
                </a:r>
              </a:p>
              <a:p>
                <a:r>
                  <a:rPr lang="en-US" dirty="0">
                    <a:latin typeface="Arial" charset="0"/>
                    <a:ea typeface="Arial" charset="0"/>
                    <a:cs typeface="Arial" charset="0"/>
                  </a:rPr>
                  <a:t>Objective:	Release # of diabetes patients with </a:t>
                </a:r>
                <a14:m>
                  <m:oMath xmlns:m="http://schemas.openxmlformats.org/officeDocument/2006/math">
                    <m:r>
                      <a:rPr lang="en-US" b="1" i="1" dirty="0">
                        <a:solidFill>
                          <a:srgbClr val="0000FF"/>
                        </a:solidFill>
                        <a:latin typeface="Cambria Math" panose="02040503050406030204" pitchFamily="18" charset="0"/>
                        <a:ea typeface="Arial" charset="0"/>
                        <a:cs typeface="Arial" charset="0"/>
                      </a:rPr>
                      <m:t>𝜺</m:t>
                    </m:r>
                  </m:oMath>
                </a14:m>
                <a:r>
                  <a:rPr lang="en-US" dirty="0">
                    <a:latin typeface="Arial" charset="0"/>
                    <a:ea typeface="Arial" charset="0"/>
                    <a:cs typeface="Arial" charset="0"/>
                  </a:rPr>
                  <a:t>-differential privacy</a:t>
                </a:r>
              </a:p>
              <a:p>
                <a:pPr marL="0" indent="0">
                  <a:buNone/>
                </a:pPr>
                <a14:m>
                  <m:oMathPara xmlns:m="http://schemas.openxmlformats.org/officeDocument/2006/math">
                    <m:oMathParaPr>
                      <m:jc m:val="centerGroup"/>
                    </m:oMathParaPr>
                    <m:oMath xmlns:m="http://schemas.openxmlformats.org/officeDocument/2006/math">
                      <m:func>
                        <m:funcPr>
                          <m:ctrlPr>
                            <a:rPr lang="en-US" i="1" dirty="0">
                              <a:latin typeface="Cambria Math" panose="02040503050406030204" pitchFamily="18" charset="0"/>
                              <a:ea typeface="Arial" charset="0"/>
                              <a:cs typeface="Arial" charset="0"/>
                            </a:rPr>
                          </m:ctrlPr>
                        </m:funcPr>
                        <m:fName>
                          <m:r>
                            <m:rPr>
                              <m:sty m:val="p"/>
                            </m:rPr>
                            <a:rPr lang="en-US" dirty="0">
                              <a:latin typeface="Cambria Math" panose="02040503050406030204" pitchFamily="18" charset="0"/>
                              <a:ea typeface="Arial" charset="0"/>
                              <a:cs typeface="Arial" charset="0"/>
                            </a:rPr>
                            <m:t>Pr</m:t>
                          </m:r>
                        </m:fName>
                        <m:e>
                          <m:d>
                            <m:dPr>
                              <m:begChr m:val="["/>
                              <m:endChr m:val="]"/>
                              <m:ctrlPr>
                                <a:rPr lang="en-US" i="1" dirty="0">
                                  <a:latin typeface="Cambria Math" panose="02040503050406030204" pitchFamily="18" charset="0"/>
                                  <a:ea typeface="Arial" charset="0"/>
                                  <a:cs typeface="Arial" charset="0"/>
                                </a:rPr>
                              </m:ctrlPr>
                            </m:dPr>
                            <m:e>
                              <m:r>
                                <a:rPr lang="en-US" b="1" i="1" dirty="0">
                                  <a:solidFill>
                                    <a:srgbClr val="0000FF"/>
                                  </a:solidFill>
                                  <a:latin typeface="Cambria Math" panose="02040503050406030204" pitchFamily="18" charset="0"/>
                                  <a:ea typeface="Arial" charset="0"/>
                                  <a:cs typeface="Arial" charset="0"/>
                                </a:rPr>
                                <m:t>𝑨</m:t>
                              </m:r>
                              <m:d>
                                <m:dPr>
                                  <m:ctrlPr>
                                    <a:rPr lang="en-US" i="1" dirty="0">
                                      <a:latin typeface="Cambria Math" panose="02040503050406030204" pitchFamily="18" charset="0"/>
                                      <a:ea typeface="Arial" charset="0"/>
                                      <a:cs typeface="Arial" charset="0"/>
                                    </a:rPr>
                                  </m:ctrlPr>
                                </m:dPr>
                                <m:e>
                                  <m:r>
                                    <a:rPr lang="en-US" b="1" i="1" dirty="0">
                                      <a:solidFill>
                                        <a:srgbClr val="0000FF"/>
                                      </a:solidFill>
                                      <a:latin typeface="Cambria Math" panose="02040503050406030204" pitchFamily="18" charset="0"/>
                                      <a:ea typeface="Arial" charset="0"/>
                                      <a:cs typeface="Arial" charset="0"/>
                                    </a:rPr>
                                    <m:t>𝑫</m:t>
                                  </m:r>
                                </m:e>
                              </m:d>
                              <m:r>
                                <a:rPr lang="en-US" i="1" dirty="0">
                                  <a:latin typeface="Cambria Math" panose="02040503050406030204" pitchFamily="18" charset="0"/>
                                  <a:ea typeface="Arial" charset="0"/>
                                  <a:cs typeface="Arial" charset="0"/>
                                </a:rPr>
                                <m:t>=</m:t>
                              </m:r>
                              <m:r>
                                <a:rPr lang="en-US" b="1" i="1" dirty="0">
                                  <a:solidFill>
                                    <a:srgbClr val="0000FF"/>
                                  </a:solidFill>
                                  <a:latin typeface="Cambria Math" panose="02040503050406030204" pitchFamily="18" charset="0"/>
                                  <a:ea typeface="Arial" charset="0"/>
                                  <a:cs typeface="Arial" charset="0"/>
                                </a:rPr>
                                <m:t>𝑶</m:t>
                              </m:r>
                            </m:e>
                          </m:d>
                        </m:e>
                      </m:func>
                      <m:r>
                        <a:rPr lang="en-US" i="1" dirty="0">
                          <a:latin typeface="Cambria Math" panose="02040503050406030204" pitchFamily="18" charset="0"/>
                          <a:ea typeface="Arial" charset="0"/>
                          <a:cs typeface="Arial" charset="0"/>
                        </a:rPr>
                        <m:t>≤</m:t>
                      </m:r>
                      <m:r>
                        <m:rPr>
                          <m:sty m:val="p"/>
                        </m:rPr>
                        <a:rPr lang="en-US" dirty="0">
                          <a:latin typeface="Cambria Math" panose="02040503050406030204" pitchFamily="18" charset="0"/>
                          <a:ea typeface="Arial" charset="0"/>
                          <a:cs typeface="Arial" charset="0"/>
                        </a:rPr>
                        <m:t>exp</m:t>
                      </m:r>
                      <m:r>
                        <a:rPr lang="en-US" i="1" dirty="0">
                          <a:latin typeface="Cambria Math" panose="02040503050406030204" pitchFamily="18" charset="0"/>
                          <a:ea typeface="Arial" charset="0"/>
                          <a:cs typeface="Arial" charset="0"/>
                        </a:rPr>
                        <m:t>(</m:t>
                      </m:r>
                      <m:r>
                        <a:rPr lang="en-US" b="1" i="1" dirty="0">
                          <a:solidFill>
                            <a:srgbClr val="0000FF"/>
                          </a:solidFill>
                          <a:latin typeface="Cambria Math" panose="02040503050406030204" pitchFamily="18" charset="0"/>
                          <a:ea typeface="Arial" charset="0"/>
                          <a:cs typeface="Arial" charset="0"/>
                        </a:rPr>
                        <m:t>𝜺</m:t>
                      </m:r>
                      <m:r>
                        <a:rPr lang="en-US" i="1" dirty="0">
                          <a:latin typeface="Cambria Math" panose="02040503050406030204" pitchFamily="18" charset="0"/>
                          <a:ea typeface="Arial" charset="0"/>
                          <a:cs typeface="Arial" charset="0"/>
                        </a:rPr>
                        <m:t>)∙</m:t>
                      </m:r>
                      <m:func>
                        <m:funcPr>
                          <m:ctrlPr>
                            <a:rPr lang="en-US" i="1" dirty="0">
                              <a:latin typeface="Cambria Math" panose="02040503050406030204" pitchFamily="18" charset="0"/>
                              <a:ea typeface="Arial" charset="0"/>
                              <a:cs typeface="Arial" charset="0"/>
                            </a:rPr>
                          </m:ctrlPr>
                        </m:funcPr>
                        <m:fName>
                          <m:r>
                            <m:rPr>
                              <m:sty m:val="p"/>
                            </m:rPr>
                            <a:rPr lang="en-US" dirty="0">
                              <a:latin typeface="Cambria Math" panose="02040503050406030204" pitchFamily="18" charset="0"/>
                              <a:ea typeface="Arial" charset="0"/>
                              <a:cs typeface="Arial" charset="0"/>
                            </a:rPr>
                            <m:t>Pr</m:t>
                          </m:r>
                        </m:fName>
                        <m:e>
                          <m:d>
                            <m:dPr>
                              <m:begChr m:val="["/>
                              <m:endChr m:val="]"/>
                              <m:ctrlPr>
                                <a:rPr lang="en-US" i="1" dirty="0">
                                  <a:latin typeface="Cambria Math" panose="02040503050406030204" pitchFamily="18" charset="0"/>
                                  <a:ea typeface="Arial" charset="0"/>
                                  <a:cs typeface="Arial" charset="0"/>
                                </a:rPr>
                              </m:ctrlPr>
                            </m:dPr>
                            <m:e>
                              <m:r>
                                <a:rPr lang="en-US" b="1" i="1" dirty="0">
                                  <a:solidFill>
                                    <a:srgbClr val="0000FF"/>
                                  </a:solidFill>
                                  <a:latin typeface="Cambria Math" panose="02040503050406030204" pitchFamily="18" charset="0"/>
                                  <a:ea typeface="Arial" charset="0"/>
                                  <a:cs typeface="Arial" charset="0"/>
                                </a:rPr>
                                <m:t>𝑨</m:t>
                              </m:r>
                              <m:d>
                                <m:dPr>
                                  <m:ctrlPr>
                                    <a:rPr lang="en-US" i="1" dirty="0">
                                      <a:latin typeface="Cambria Math" panose="02040503050406030204" pitchFamily="18" charset="0"/>
                                      <a:ea typeface="Arial" charset="0"/>
                                      <a:cs typeface="Arial" charset="0"/>
                                    </a:rPr>
                                  </m:ctrlPr>
                                </m:dPr>
                                <m:e>
                                  <m:r>
                                    <a:rPr lang="en-US" b="1" i="1" dirty="0">
                                      <a:solidFill>
                                        <a:srgbClr val="0000FF"/>
                                      </a:solidFill>
                                      <a:latin typeface="Cambria Math" panose="02040503050406030204" pitchFamily="18" charset="0"/>
                                      <a:ea typeface="Arial" charset="0"/>
                                      <a:cs typeface="Arial" charset="0"/>
                                    </a:rPr>
                                    <m:t>𝑫</m:t>
                                  </m:r>
                                  <m:r>
                                    <a:rPr lang="en-US" b="1" i="1" dirty="0">
                                      <a:solidFill>
                                        <a:srgbClr val="0000FF"/>
                                      </a:solidFill>
                                      <a:latin typeface="Cambria Math" panose="02040503050406030204" pitchFamily="18" charset="0"/>
                                      <a:ea typeface="Arial" charset="0"/>
                                      <a:cs typeface="Arial" charset="0"/>
                                    </a:rPr>
                                    <m:t>′</m:t>
                                  </m:r>
                                </m:e>
                              </m:d>
                              <m:r>
                                <a:rPr lang="en-US" i="1" dirty="0">
                                  <a:latin typeface="Cambria Math" panose="02040503050406030204" pitchFamily="18" charset="0"/>
                                  <a:ea typeface="Arial" charset="0"/>
                                  <a:cs typeface="Arial" charset="0"/>
                                </a:rPr>
                                <m:t>=</m:t>
                              </m:r>
                              <m:r>
                                <a:rPr lang="en-US" b="1" i="1" dirty="0">
                                  <a:solidFill>
                                    <a:srgbClr val="0000FF"/>
                                  </a:solidFill>
                                  <a:latin typeface="Cambria Math" panose="02040503050406030204" pitchFamily="18" charset="0"/>
                                  <a:ea typeface="Arial" charset="0"/>
                                  <a:cs typeface="Arial" charset="0"/>
                                </a:rPr>
                                <m:t>𝑶</m:t>
                              </m:r>
                            </m:e>
                          </m:d>
                        </m:e>
                      </m:func>
                    </m:oMath>
                  </m:oMathPara>
                </a14:m>
                <a:endParaRPr lang="en-US" dirty="0">
                  <a:latin typeface="Arial" charset="0"/>
                  <a:ea typeface="Arial" charset="0"/>
                  <a:cs typeface="Arial" charset="0"/>
                </a:endParaRPr>
              </a:p>
              <a:p>
                <a:r>
                  <a:rPr lang="en-US" dirty="0">
                    <a:latin typeface="Arial" charset="0"/>
                    <a:ea typeface="Arial" charset="0"/>
                    <a:cs typeface="Arial" charset="0"/>
                  </a:rPr>
                  <a:t>Method:	Release the number + Laplace noise</a:t>
                </a:r>
              </a:p>
              <a:p>
                <a:pPr marL="0" indent="0">
                  <a:buNone/>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Arial" charset="0"/>
                          <a:cs typeface="Arial" charset="0"/>
                        </a:rPr>
                        <m:t>𝑝𝑑𝑓</m:t>
                      </m:r>
                      <m:d>
                        <m:dPr>
                          <m:ctrlPr>
                            <a:rPr lang="en-US" i="1">
                              <a:latin typeface="Cambria Math" panose="02040503050406030204" pitchFamily="18" charset="0"/>
                              <a:ea typeface="Arial" charset="0"/>
                              <a:cs typeface="Arial" charset="0"/>
                            </a:rPr>
                          </m:ctrlPr>
                        </m:dPr>
                        <m:e>
                          <m:r>
                            <a:rPr lang="en-US" b="1" i="1">
                              <a:solidFill>
                                <a:srgbClr val="0000FF"/>
                              </a:solidFill>
                              <a:latin typeface="Cambria Math" panose="02040503050406030204" pitchFamily="18" charset="0"/>
                              <a:ea typeface="Arial" charset="0"/>
                              <a:cs typeface="Arial" charset="0"/>
                            </a:rPr>
                            <m:t>𝒙</m:t>
                          </m:r>
                        </m:e>
                      </m:d>
                      <m:r>
                        <a:rPr lang="en-US" i="1">
                          <a:latin typeface="Cambria Math" panose="02040503050406030204" pitchFamily="18" charset="0"/>
                          <a:ea typeface="Arial" charset="0"/>
                          <a:cs typeface="Arial" charset="0"/>
                        </a:rPr>
                        <m:t>=</m:t>
                      </m:r>
                      <m:f>
                        <m:fPr>
                          <m:type m:val="lin"/>
                          <m:ctrlPr>
                            <a:rPr lang="en-US" i="1" smtClean="0">
                              <a:latin typeface="Cambria Math" panose="02040503050406030204" pitchFamily="18" charset="0"/>
                              <a:ea typeface="Arial" charset="0"/>
                              <a:cs typeface="Arial" charset="0"/>
                            </a:rPr>
                          </m:ctrlPr>
                        </m:fPr>
                        <m:num>
                          <m:r>
                            <m:rPr>
                              <m:sty m:val="p"/>
                            </m:rPr>
                            <a:rPr lang="en-US">
                              <a:latin typeface="Cambria Math" panose="02040503050406030204" pitchFamily="18" charset="0"/>
                              <a:ea typeface="Arial" charset="0"/>
                              <a:cs typeface="Arial" charset="0"/>
                            </a:rPr>
                            <m:t>exp</m:t>
                          </m:r>
                          <m:d>
                            <m:dPr>
                              <m:ctrlPr>
                                <a:rPr lang="en-US" i="1">
                                  <a:latin typeface="Cambria Math" panose="02040503050406030204" pitchFamily="18" charset="0"/>
                                  <a:ea typeface="Arial" charset="0"/>
                                  <a:cs typeface="Arial" charset="0"/>
                                </a:rPr>
                              </m:ctrlPr>
                            </m:dPr>
                            <m:e>
                              <m:r>
                                <a:rPr lang="en-US" i="1">
                                  <a:latin typeface="Cambria Math" panose="02040503050406030204" pitchFamily="18" charset="0"/>
                                  <a:ea typeface="Arial" charset="0"/>
                                  <a:cs typeface="Arial" charset="0"/>
                                </a:rPr>
                                <m:t>−</m:t>
                              </m:r>
                              <m:f>
                                <m:fPr>
                                  <m:ctrlPr>
                                    <a:rPr lang="en-US" i="1">
                                      <a:latin typeface="Cambria Math" panose="02040503050406030204" pitchFamily="18" charset="0"/>
                                      <a:ea typeface="Arial" charset="0"/>
                                      <a:cs typeface="Arial" charset="0"/>
                                    </a:rPr>
                                  </m:ctrlPr>
                                </m:fPr>
                                <m:num>
                                  <m:d>
                                    <m:dPr>
                                      <m:begChr m:val="|"/>
                                      <m:endChr m:val="|"/>
                                      <m:ctrlPr>
                                        <a:rPr lang="en-US" i="1">
                                          <a:latin typeface="Cambria Math" panose="02040503050406030204" pitchFamily="18" charset="0"/>
                                          <a:ea typeface="Arial" charset="0"/>
                                          <a:cs typeface="Arial" charset="0"/>
                                        </a:rPr>
                                      </m:ctrlPr>
                                    </m:dPr>
                                    <m:e>
                                      <m:r>
                                        <a:rPr lang="en-US" b="1" i="1">
                                          <a:solidFill>
                                            <a:srgbClr val="0000FF"/>
                                          </a:solidFill>
                                          <a:latin typeface="Cambria Math" panose="02040503050406030204" pitchFamily="18" charset="0"/>
                                          <a:ea typeface="Arial" charset="0"/>
                                          <a:cs typeface="Arial" charset="0"/>
                                        </a:rPr>
                                        <m:t>𝒙</m:t>
                                      </m:r>
                                    </m:e>
                                  </m:d>
                                </m:num>
                                <m:den>
                                  <m:r>
                                    <a:rPr lang="en-US" b="1" i="1">
                                      <a:solidFill>
                                        <a:srgbClr val="0000FF"/>
                                      </a:solidFill>
                                      <a:latin typeface="Cambria Math" panose="02040503050406030204" pitchFamily="18" charset="0"/>
                                      <a:ea typeface="Arial" charset="0"/>
                                      <a:cs typeface="Arial" charset="0"/>
                                    </a:rPr>
                                    <m:t>𝝀</m:t>
                                  </m:r>
                                </m:den>
                              </m:f>
                            </m:e>
                          </m:d>
                        </m:num>
                        <m:den>
                          <m:r>
                            <a:rPr lang="en-US" altLang="zh-CN" i="1">
                              <a:latin typeface="Cambria Math" panose="02040503050406030204" pitchFamily="18" charset="0"/>
                              <a:ea typeface="Arial" charset="0"/>
                              <a:cs typeface="Arial" charset="0"/>
                            </a:rPr>
                            <m:t>2</m:t>
                          </m:r>
                          <m:r>
                            <a:rPr lang="en-US" b="1" i="1">
                              <a:solidFill>
                                <a:srgbClr val="0000FF"/>
                              </a:solidFill>
                              <a:latin typeface="Cambria Math" panose="02040503050406030204" pitchFamily="18" charset="0"/>
                              <a:ea typeface="Arial" charset="0"/>
                              <a:cs typeface="Arial" charset="0"/>
                            </a:rPr>
                            <m:t>𝝀</m:t>
                          </m:r>
                        </m:den>
                      </m:f>
                    </m:oMath>
                  </m:oMathPara>
                </a14:m>
                <a:endParaRPr lang="en-US" dirty="0">
                  <a:solidFill>
                    <a:srgbClr val="0000FF"/>
                  </a:solidFill>
                  <a:latin typeface="Arial" charset="0"/>
                  <a:ea typeface="Arial" charset="0"/>
                  <a:cs typeface="Arial" charset="0"/>
                </a:endParaRPr>
              </a:p>
              <a:p>
                <a:r>
                  <a:rPr lang="en-US" dirty="0">
                    <a:latin typeface="Arial" charset="0"/>
                    <a:ea typeface="Arial" charset="0"/>
                    <a:cs typeface="Arial" charset="0"/>
                  </a:rPr>
                  <a:t>Rationale:</a:t>
                </a:r>
              </a:p>
              <a:p>
                <a:pPr lvl="1"/>
                <a14:m>
                  <m:oMath xmlns:m="http://schemas.openxmlformats.org/officeDocument/2006/math">
                    <m:r>
                      <a:rPr lang="en-US" b="1" i="1" dirty="0">
                        <a:solidFill>
                          <a:srgbClr val="0000FF"/>
                        </a:solidFill>
                        <a:latin typeface="Cambria Math" panose="02040503050406030204" pitchFamily="18" charset="0"/>
                        <a:ea typeface="Arial" charset="0"/>
                        <a:cs typeface="Arial" charset="0"/>
                      </a:rPr>
                      <m:t>𝑫</m:t>
                    </m:r>
                    <m:r>
                      <a:rPr lang="en-US" b="1" i="1" dirty="0">
                        <a:solidFill>
                          <a:srgbClr val="0000FF"/>
                        </a:solidFill>
                        <a:latin typeface="Cambria Math" panose="02040503050406030204" pitchFamily="18" charset="0"/>
                        <a:ea typeface="Arial" charset="0"/>
                        <a:cs typeface="Arial" charset="0"/>
                      </a:rPr>
                      <m:t> </m:t>
                    </m:r>
                  </m:oMath>
                </a14:m>
                <a:r>
                  <a:rPr lang="en-US" dirty="0">
                    <a:latin typeface="Arial" charset="0"/>
                    <a:ea typeface="Arial" charset="0"/>
                    <a:cs typeface="Arial" charset="0"/>
                  </a:rPr>
                  <a:t>: the original dataset; 		# of diabetes patients in D = </a:t>
                </a:r>
                <a14:m>
                  <m:oMath xmlns:m="http://schemas.openxmlformats.org/officeDocument/2006/math">
                    <m:r>
                      <a:rPr lang="en-US" b="1" i="1">
                        <a:solidFill>
                          <a:srgbClr val="0000FF"/>
                        </a:solidFill>
                        <a:latin typeface="Cambria Math" panose="02040503050406030204" pitchFamily="18" charset="0"/>
                        <a:ea typeface="Arial" charset="0"/>
                        <a:cs typeface="Arial" charset="0"/>
                      </a:rPr>
                      <m:t>𝒉</m:t>
                    </m:r>
                  </m:oMath>
                </a14:m>
                <a:r>
                  <a:rPr lang="en-US" b="1" dirty="0">
                    <a:latin typeface="Arial" charset="0"/>
                    <a:ea typeface="Arial" charset="0"/>
                    <a:cs typeface="Arial" charset="0"/>
                  </a:rPr>
                  <a:t> </a:t>
                </a:r>
              </a:p>
              <a:p>
                <a:pPr lvl="1"/>
                <a14:m>
                  <m:oMath xmlns:m="http://schemas.openxmlformats.org/officeDocument/2006/math">
                    <m:r>
                      <a:rPr lang="en-US" b="1" i="1" dirty="0">
                        <a:solidFill>
                          <a:srgbClr val="0000FF"/>
                        </a:solidFill>
                        <a:latin typeface="Cambria Math" panose="02040503050406030204" pitchFamily="18" charset="0"/>
                        <a:ea typeface="Arial" charset="0"/>
                        <a:cs typeface="Arial" charset="0"/>
                      </a:rPr>
                      <m:t>𝑫</m:t>
                    </m:r>
                    <m:r>
                      <a:rPr lang="en-US" b="1" i="1" dirty="0">
                        <a:solidFill>
                          <a:srgbClr val="0000FF"/>
                        </a:solidFill>
                        <a:latin typeface="Cambria Math" panose="02040503050406030204" pitchFamily="18" charset="0"/>
                        <a:ea typeface="Arial" charset="0"/>
                        <a:cs typeface="Arial" charset="0"/>
                      </a:rPr>
                      <m:t>′</m:t>
                    </m:r>
                  </m:oMath>
                </a14:m>
                <a:r>
                  <a:rPr lang="en-US" dirty="0">
                    <a:latin typeface="Arial" charset="0"/>
                    <a:ea typeface="Arial" charset="0"/>
                    <a:cs typeface="Arial" charset="0"/>
                  </a:rPr>
                  <a:t>: modify a patient in </a:t>
                </a:r>
                <a14:m>
                  <m:oMath xmlns:m="http://schemas.openxmlformats.org/officeDocument/2006/math">
                    <m:r>
                      <a:rPr lang="en-US" b="1" i="1" dirty="0">
                        <a:solidFill>
                          <a:srgbClr val="0000FF"/>
                        </a:solidFill>
                        <a:latin typeface="Cambria Math" panose="02040503050406030204" pitchFamily="18" charset="0"/>
                        <a:ea typeface="Arial" charset="0"/>
                        <a:cs typeface="Arial" charset="0"/>
                      </a:rPr>
                      <m:t>𝑫</m:t>
                    </m:r>
                  </m:oMath>
                </a14:m>
                <a:r>
                  <a:rPr lang="en-US" dirty="0">
                    <a:latin typeface="Arial" charset="0"/>
                    <a:ea typeface="Arial" charset="0"/>
                    <a:cs typeface="Arial" charset="0"/>
                  </a:rPr>
                  <a:t>; 		# of diabetes patients in D’ = </a:t>
                </a:r>
                <a14:m>
                  <m:oMath xmlns:m="http://schemas.openxmlformats.org/officeDocument/2006/math">
                    <m:r>
                      <a:rPr lang="en-US" b="1" i="1">
                        <a:solidFill>
                          <a:srgbClr val="0000FF"/>
                        </a:solidFill>
                        <a:latin typeface="Cambria Math" panose="02040503050406030204" pitchFamily="18" charset="0"/>
                        <a:ea typeface="Arial" charset="0"/>
                        <a:cs typeface="Arial" charset="0"/>
                      </a:rPr>
                      <m:t>𝒉</m:t>
                    </m:r>
                    <m:r>
                      <a:rPr lang="en-US" b="1" i="1" dirty="0" smtClean="0">
                        <a:solidFill>
                          <a:srgbClr val="0000FF"/>
                        </a:solidFill>
                        <a:latin typeface="Cambria Math" panose="02040503050406030204" pitchFamily="18" charset="0"/>
                        <a:ea typeface="Arial" charset="0"/>
                        <a:cs typeface="Arial" charset="0"/>
                      </a:rPr>
                      <m:t>′</m:t>
                    </m:r>
                  </m:oMath>
                </a14:m>
                <a:endParaRPr lang="en-US" dirty="0">
                  <a:latin typeface="Arial" charset="0"/>
                  <a:ea typeface="Arial" charset="0"/>
                  <a:cs typeface="Arial" charset="0"/>
                </a:endParaRPr>
              </a:p>
              <a:p>
                <a:pPr lvl="1"/>
                <a14:m>
                  <m:oMath xmlns:m="http://schemas.openxmlformats.org/officeDocument/2006/math">
                    <m:func>
                      <m:funcPr>
                        <m:ctrlPr>
                          <a:rPr lang="en-US" i="1" dirty="0">
                            <a:latin typeface="Cambria Math" panose="02040503050406030204" pitchFamily="18" charset="0"/>
                            <a:ea typeface="Arial" charset="0"/>
                            <a:cs typeface="Arial" charset="0"/>
                          </a:rPr>
                        </m:ctrlPr>
                      </m:funcPr>
                      <m:fName>
                        <m:r>
                          <m:rPr>
                            <m:sty m:val="p"/>
                          </m:rPr>
                          <a:rPr lang="en-US" dirty="0">
                            <a:latin typeface="Cambria Math" panose="02040503050406030204" pitchFamily="18" charset="0"/>
                            <a:ea typeface="Arial" charset="0"/>
                            <a:cs typeface="Arial" charset="0"/>
                          </a:rPr>
                          <m:t>Pr</m:t>
                        </m:r>
                      </m:fName>
                      <m:e>
                        <m:d>
                          <m:dPr>
                            <m:begChr m:val="["/>
                            <m:endChr m:val="]"/>
                            <m:ctrlPr>
                              <a:rPr lang="en-US" i="1" dirty="0">
                                <a:latin typeface="Cambria Math" panose="02040503050406030204" pitchFamily="18" charset="0"/>
                                <a:ea typeface="Arial" charset="0"/>
                                <a:cs typeface="Arial" charset="0"/>
                              </a:rPr>
                            </m:ctrlPr>
                          </m:dPr>
                          <m:e>
                            <m:r>
                              <a:rPr lang="en-US" b="1" i="1" dirty="0">
                                <a:solidFill>
                                  <a:srgbClr val="0000FF"/>
                                </a:solidFill>
                                <a:latin typeface="Cambria Math" panose="02040503050406030204" pitchFamily="18" charset="0"/>
                                <a:ea typeface="Arial" charset="0"/>
                                <a:cs typeface="Arial" charset="0"/>
                              </a:rPr>
                              <m:t>𝑨</m:t>
                            </m:r>
                            <m:d>
                              <m:dPr>
                                <m:ctrlPr>
                                  <a:rPr lang="en-US" i="1" dirty="0">
                                    <a:latin typeface="Cambria Math" panose="02040503050406030204" pitchFamily="18" charset="0"/>
                                    <a:ea typeface="Arial" charset="0"/>
                                    <a:cs typeface="Arial" charset="0"/>
                                  </a:rPr>
                                </m:ctrlPr>
                              </m:dPr>
                              <m:e>
                                <m:r>
                                  <a:rPr lang="en-US" b="1" i="1" dirty="0">
                                    <a:solidFill>
                                      <a:srgbClr val="0000FF"/>
                                    </a:solidFill>
                                    <a:latin typeface="Cambria Math" panose="02040503050406030204" pitchFamily="18" charset="0"/>
                                    <a:ea typeface="Arial" charset="0"/>
                                    <a:cs typeface="Arial" charset="0"/>
                                  </a:rPr>
                                  <m:t>𝑫</m:t>
                                </m:r>
                              </m:e>
                            </m:d>
                            <m:r>
                              <a:rPr lang="en-US" i="1" dirty="0">
                                <a:latin typeface="Cambria Math" panose="02040503050406030204" pitchFamily="18" charset="0"/>
                                <a:ea typeface="Arial" charset="0"/>
                                <a:cs typeface="Arial" charset="0"/>
                              </a:rPr>
                              <m:t>=</m:t>
                            </m:r>
                            <m:r>
                              <a:rPr lang="en-US" b="1" i="1" dirty="0">
                                <a:solidFill>
                                  <a:srgbClr val="0000FF"/>
                                </a:solidFill>
                                <a:latin typeface="Cambria Math" panose="02040503050406030204" pitchFamily="18" charset="0"/>
                                <a:ea typeface="Arial" charset="0"/>
                                <a:cs typeface="Arial" charset="0"/>
                              </a:rPr>
                              <m:t>𝑶</m:t>
                            </m:r>
                          </m:e>
                        </m:d>
                      </m:e>
                    </m:func>
                  </m:oMath>
                </a14:m>
                <a:r>
                  <a:rPr lang="en-US" dirty="0">
                    <a:latin typeface="Arial" charset="0"/>
                    <a:ea typeface="Arial" charset="0"/>
                    <a:cs typeface="Arial" charset="0"/>
                  </a:rPr>
                  <a:t>: probability of outputting a specific outcome </a:t>
                </a:r>
                <a14:m>
                  <m:oMath xmlns:m="http://schemas.openxmlformats.org/officeDocument/2006/math">
                    <m:d>
                      <m:dPr>
                        <m:begChr m:val="["/>
                        <m:endChr m:val="]"/>
                        <m:ctrlPr>
                          <a:rPr lang="en-US" i="1" dirty="0">
                            <a:latin typeface="Cambria Math" panose="02040503050406030204" pitchFamily="18" charset="0"/>
                            <a:ea typeface="Arial" charset="0"/>
                            <a:cs typeface="Arial" charset="0"/>
                          </a:rPr>
                        </m:ctrlPr>
                      </m:dPr>
                      <m:e>
                        <m:r>
                          <a:rPr lang="en-US" b="1" i="1" dirty="0">
                            <a:solidFill>
                              <a:srgbClr val="0000FF"/>
                            </a:solidFill>
                            <a:latin typeface="Cambria Math" panose="02040503050406030204" pitchFamily="18" charset="0"/>
                            <a:ea typeface="Arial" charset="0"/>
                            <a:cs typeface="Arial" charset="0"/>
                          </a:rPr>
                          <m:t>𝑶</m:t>
                        </m:r>
                      </m:e>
                    </m:d>
                  </m:oMath>
                </a14:m>
                <a:endParaRPr lang="en-US" dirty="0">
                  <a:solidFill>
                    <a:srgbClr val="0D0EFF"/>
                  </a:solidFill>
                  <a:latin typeface="Arial" charset="0"/>
                  <a:ea typeface="Arial" charset="0"/>
                  <a:cs typeface="Arial" charset="0"/>
                </a:endParaRPr>
              </a:p>
              <a:p>
                <a:pPr lvl="1"/>
                <a:endParaRPr lang="en-US" dirty="0">
                  <a:latin typeface="Arial" charset="0"/>
                  <a:ea typeface="Arial" charset="0"/>
                  <a:cs typeface="Arial" charset="0"/>
                </a:endParaRPr>
              </a:p>
              <a:p>
                <a:pPr lvl="1"/>
                <a:endParaRPr lang="en-SG" dirty="0">
                  <a:latin typeface="Arial" charset="0"/>
                  <a:ea typeface="Arial" charset="0"/>
                  <a:cs typeface="Arial" charset="0"/>
                </a:endParaRPr>
              </a:p>
              <a:p>
                <a:pPr marL="393192" lvl="1" indent="0">
                  <a:buNone/>
                </a:pPr>
                <a:endParaRPr lang="en-SG"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981200" y="1196752"/>
                <a:ext cx="9259614" cy="3281010"/>
              </a:xfrm>
              <a:blipFill>
                <a:blip r:embed="rId3"/>
                <a:stretch>
                  <a:fillRect l="-823" t="-3462"/>
                </a:stretch>
              </a:blipFill>
            </p:spPr>
            <p:txBody>
              <a:bodyPr/>
              <a:lstStyle/>
              <a:p>
                <a:r>
                  <a:rPr lang="en-US">
                    <a:noFill/>
                  </a:rPr>
                  <a:t> </a:t>
                </a:r>
              </a:p>
            </p:txBody>
          </p:sp>
        </mc:Fallback>
      </mc:AlternateContent>
      <p:cxnSp>
        <p:nvCxnSpPr>
          <p:cNvPr id="4" name="Straight Arrow Connector 3" descr="&quot;&quot;"/>
          <p:cNvCxnSpPr/>
          <p:nvPr/>
        </p:nvCxnSpPr>
        <p:spPr>
          <a:xfrm>
            <a:off x="2639616" y="5003884"/>
            <a:ext cx="0" cy="1305436"/>
          </a:xfrm>
          <a:prstGeom prst="straightConnector1">
            <a:avLst/>
          </a:prstGeom>
          <a:ln w="15875">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5" name="Straight Arrow Connector 4" descr="&quot;&quot;"/>
          <p:cNvCxnSpPr/>
          <p:nvPr/>
        </p:nvCxnSpPr>
        <p:spPr>
          <a:xfrm flipH="1">
            <a:off x="2639616" y="6309320"/>
            <a:ext cx="5976664" cy="0"/>
          </a:xfrm>
          <a:prstGeom prst="straightConnector1">
            <a:avLst/>
          </a:prstGeom>
          <a:ln w="15875">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8040217" y="6341258"/>
            <a:ext cx="2440861" cy="400110"/>
          </a:xfrm>
          <a:prstGeom prst="rect">
            <a:avLst/>
          </a:prstGeom>
        </p:spPr>
        <p:txBody>
          <a:bodyPr wrap="none">
            <a:spAutoFit/>
          </a:bodyPr>
          <a:lstStyle/>
          <a:p>
            <a:r>
              <a:rPr lang="en-US" sz="2000" dirty="0">
                <a:latin typeface="+mj-lt"/>
              </a:rPr>
              <a:t># of diabetes patients</a:t>
            </a:r>
            <a:endParaRPr lang="en-SG" sz="2000" dirty="0">
              <a:latin typeface="+mj-lt"/>
            </a:endParaRPr>
          </a:p>
        </p:txBody>
      </p:sp>
      <mc:AlternateContent xmlns:mc="http://schemas.openxmlformats.org/markup-compatibility/2006" xmlns:a14="http://schemas.microsoft.com/office/drawing/2010/main">
        <mc:Choice Requires="a14">
          <p:sp>
            <p:nvSpPr>
              <p:cNvPr id="7" name="Rectangle 6"/>
              <p:cNvSpPr/>
              <p:nvPr/>
            </p:nvSpPr>
            <p:spPr>
              <a:xfrm>
                <a:off x="4405196" y="6300028"/>
                <a:ext cx="39466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1" i="1">
                          <a:solidFill>
                            <a:srgbClr val="0000FF"/>
                          </a:solidFill>
                          <a:latin typeface="Cambria Math"/>
                        </a:rPr>
                        <m:t>𝒉</m:t>
                      </m:r>
                    </m:oMath>
                  </m:oMathPara>
                </a14:m>
                <a:endParaRPr lang="en-SG" dirty="0"/>
              </a:p>
            </p:txBody>
          </p:sp>
        </mc:Choice>
        <mc:Fallback xmlns="">
          <p:sp>
            <p:nvSpPr>
              <p:cNvPr id="7" name="Rectangle 6"/>
              <p:cNvSpPr>
                <a:spLocks noRot="1" noChangeAspect="1" noMove="1" noResize="1" noEditPoints="1" noAdjustHandles="1" noChangeArrowheads="1" noChangeShapeType="1" noTextEdit="1"/>
              </p:cNvSpPr>
              <p:nvPr/>
            </p:nvSpPr>
            <p:spPr>
              <a:xfrm>
                <a:off x="2881196" y="6300028"/>
                <a:ext cx="394660" cy="369332"/>
              </a:xfrm>
              <a:prstGeom prst="rect">
                <a:avLst/>
              </a:prstGeom>
              <a:blipFill rotWithShape="1">
                <a:blip r:embed="rId4"/>
                <a:stretch>
                  <a:fillRect/>
                </a:stretch>
              </a:blipFill>
            </p:spPr>
            <p:txBody>
              <a:bodyPr/>
              <a:lstStyle/>
              <a:p>
                <a:r>
                  <a:rPr lang="en-SG">
                    <a:noFill/>
                  </a:rPr>
                  <a:t> </a:t>
                </a:r>
              </a:p>
            </p:txBody>
          </p:sp>
        </mc:Fallback>
      </mc:AlternateContent>
      <p:sp>
        <p:nvSpPr>
          <p:cNvPr id="11" name="Freeform 10" descr="&quot;&quot;"/>
          <p:cNvSpPr/>
          <p:nvPr/>
        </p:nvSpPr>
        <p:spPr>
          <a:xfrm>
            <a:off x="2637183" y="5186845"/>
            <a:ext cx="1958008" cy="922931"/>
          </a:xfrm>
          <a:custGeom>
            <a:avLst/>
            <a:gdLst>
              <a:gd name="connsiteX0" fmla="*/ 1958008 w 1958008"/>
              <a:gd name="connsiteY0" fmla="*/ 0 h 586408"/>
              <a:gd name="connsiteX1" fmla="*/ 1461052 w 1958008"/>
              <a:gd name="connsiteY1" fmla="*/ 278295 h 586408"/>
              <a:gd name="connsiteX2" fmla="*/ 924339 w 1958008"/>
              <a:gd name="connsiteY2" fmla="*/ 457200 h 586408"/>
              <a:gd name="connsiteX3" fmla="*/ 0 w 1958008"/>
              <a:gd name="connsiteY3" fmla="*/ 586408 h 586408"/>
            </a:gdLst>
            <a:ahLst/>
            <a:cxnLst>
              <a:cxn ang="0">
                <a:pos x="connsiteX0" y="connsiteY0"/>
              </a:cxn>
              <a:cxn ang="0">
                <a:pos x="connsiteX1" y="connsiteY1"/>
              </a:cxn>
              <a:cxn ang="0">
                <a:pos x="connsiteX2" y="connsiteY2"/>
              </a:cxn>
              <a:cxn ang="0">
                <a:pos x="connsiteX3" y="connsiteY3"/>
              </a:cxn>
            </a:cxnLst>
            <a:rect l="l" t="t" r="r" b="b"/>
            <a:pathLst>
              <a:path w="1958008" h="586408">
                <a:moveTo>
                  <a:pt x="1958008" y="0"/>
                </a:moveTo>
                <a:cubicBezTo>
                  <a:pt x="1795669" y="101047"/>
                  <a:pt x="1633330" y="202095"/>
                  <a:pt x="1461052" y="278295"/>
                </a:cubicBezTo>
                <a:cubicBezTo>
                  <a:pt x="1288774" y="354495"/>
                  <a:pt x="1167848" y="405848"/>
                  <a:pt x="924339" y="457200"/>
                </a:cubicBezTo>
                <a:cubicBezTo>
                  <a:pt x="680830" y="508552"/>
                  <a:pt x="0" y="586408"/>
                  <a:pt x="0" y="586408"/>
                </a:cubicBezTo>
              </a:path>
            </a:pathLst>
          </a:cu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2" name="Freeform 11" descr="&quot;&quot;"/>
          <p:cNvSpPr/>
          <p:nvPr/>
        </p:nvSpPr>
        <p:spPr>
          <a:xfrm flipH="1">
            <a:off x="4583832" y="5178123"/>
            <a:ext cx="1944217" cy="922931"/>
          </a:xfrm>
          <a:custGeom>
            <a:avLst/>
            <a:gdLst>
              <a:gd name="connsiteX0" fmla="*/ 1958008 w 1958008"/>
              <a:gd name="connsiteY0" fmla="*/ 0 h 586408"/>
              <a:gd name="connsiteX1" fmla="*/ 1461052 w 1958008"/>
              <a:gd name="connsiteY1" fmla="*/ 278295 h 586408"/>
              <a:gd name="connsiteX2" fmla="*/ 924339 w 1958008"/>
              <a:gd name="connsiteY2" fmla="*/ 457200 h 586408"/>
              <a:gd name="connsiteX3" fmla="*/ 0 w 1958008"/>
              <a:gd name="connsiteY3" fmla="*/ 586408 h 586408"/>
            </a:gdLst>
            <a:ahLst/>
            <a:cxnLst>
              <a:cxn ang="0">
                <a:pos x="connsiteX0" y="connsiteY0"/>
              </a:cxn>
              <a:cxn ang="0">
                <a:pos x="connsiteX1" y="connsiteY1"/>
              </a:cxn>
              <a:cxn ang="0">
                <a:pos x="connsiteX2" y="connsiteY2"/>
              </a:cxn>
              <a:cxn ang="0">
                <a:pos x="connsiteX3" y="connsiteY3"/>
              </a:cxn>
            </a:cxnLst>
            <a:rect l="l" t="t" r="r" b="b"/>
            <a:pathLst>
              <a:path w="1958008" h="586408">
                <a:moveTo>
                  <a:pt x="1958008" y="0"/>
                </a:moveTo>
                <a:cubicBezTo>
                  <a:pt x="1795669" y="101047"/>
                  <a:pt x="1633330" y="202095"/>
                  <a:pt x="1461052" y="278295"/>
                </a:cubicBezTo>
                <a:cubicBezTo>
                  <a:pt x="1288774" y="354495"/>
                  <a:pt x="1167848" y="405848"/>
                  <a:pt x="924339" y="457200"/>
                </a:cubicBezTo>
                <a:cubicBezTo>
                  <a:pt x="680830" y="508552"/>
                  <a:pt x="0" y="586408"/>
                  <a:pt x="0" y="586408"/>
                </a:cubicBezTo>
              </a:path>
            </a:pathLst>
          </a:cu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3" name="Freeform 12" descr="&quot;&quot;"/>
          <p:cNvSpPr/>
          <p:nvPr/>
        </p:nvSpPr>
        <p:spPr>
          <a:xfrm>
            <a:off x="6513443" y="6096238"/>
            <a:ext cx="1908314" cy="139148"/>
          </a:xfrm>
          <a:custGeom>
            <a:avLst/>
            <a:gdLst>
              <a:gd name="connsiteX0" fmla="*/ 0 w 1908314"/>
              <a:gd name="connsiteY0" fmla="*/ 0 h 139148"/>
              <a:gd name="connsiteX1" fmla="*/ 1908314 w 1908314"/>
              <a:gd name="connsiteY1" fmla="*/ 139148 h 139148"/>
            </a:gdLst>
            <a:ahLst/>
            <a:cxnLst>
              <a:cxn ang="0">
                <a:pos x="connsiteX0" y="connsiteY0"/>
              </a:cxn>
              <a:cxn ang="0">
                <a:pos x="connsiteX1" y="connsiteY1"/>
              </a:cxn>
            </a:cxnLst>
            <a:rect l="l" t="t" r="r" b="b"/>
            <a:pathLst>
              <a:path w="1908314" h="139148">
                <a:moveTo>
                  <a:pt x="0" y="0"/>
                </a:moveTo>
                <a:lnTo>
                  <a:pt x="1908314" y="139148"/>
                </a:lnTo>
              </a:path>
            </a:pathLst>
          </a:cu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mc:AlternateContent xmlns:mc="http://schemas.openxmlformats.org/markup-compatibility/2006" xmlns:a14="http://schemas.microsoft.com/office/drawing/2010/main">
        <mc:Choice Requires="a14">
          <p:sp>
            <p:nvSpPr>
              <p:cNvPr id="18" name="Rectangle 17"/>
              <p:cNvSpPr/>
              <p:nvPr/>
            </p:nvSpPr>
            <p:spPr>
              <a:xfrm>
                <a:off x="7563963" y="5219908"/>
                <a:ext cx="161345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i="1" dirty="0">
                              <a:latin typeface="Cambria Math" panose="02040503050406030204" pitchFamily="18" charset="0"/>
                            </a:rPr>
                          </m:ctrlPr>
                        </m:funcPr>
                        <m:fName>
                          <m:r>
                            <m:rPr>
                              <m:sty m:val="p"/>
                            </m:rPr>
                            <a:rPr lang="en-US" dirty="0">
                              <a:latin typeface="Cambria Math"/>
                            </a:rPr>
                            <m:t>Pr</m:t>
                          </m:r>
                        </m:fName>
                        <m:e>
                          <m:d>
                            <m:dPr>
                              <m:begChr m:val="["/>
                              <m:endChr m:val="]"/>
                              <m:ctrlPr>
                                <a:rPr lang="en-US" i="1" dirty="0">
                                  <a:latin typeface="Cambria Math" panose="02040503050406030204" pitchFamily="18" charset="0"/>
                                </a:rPr>
                              </m:ctrlPr>
                            </m:dPr>
                            <m:e>
                              <m:r>
                                <a:rPr lang="en-US" b="1" i="1" dirty="0">
                                  <a:solidFill>
                                    <a:srgbClr val="0000FF"/>
                                  </a:solidFill>
                                  <a:latin typeface="Cambria Math"/>
                                </a:rPr>
                                <m:t>𝑨</m:t>
                              </m:r>
                              <m:d>
                                <m:dPr>
                                  <m:ctrlPr>
                                    <a:rPr lang="en-US" i="1" dirty="0">
                                      <a:latin typeface="Cambria Math" panose="02040503050406030204" pitchFamily="18" charset="0"/>
                                    </a:rPr>
                                  </m:ctrlPr>
                                </m:dPr>
                                <m:e>
                                  <m:r>
                                    <a:rPr lang="en-US" b="1" i="1" dirty="0">
                                      <a:solidFill>
                                        <a:srgbClr val="0000FF"/>
                                      </a:solidFill>
                                      <a:latin typeface="Cambria Math"/>
                                    </a:rPr>
                                    <m:t>𝑫</m:t>
                                  </m:r>
                                </m:e>
                              </m:d>
                              <m:r>
                                <a:rPr lang="en-US" i="1" dirty="0">
                                  <a:latin typeface="Cambria Math"/>
                                </a:rPr>
                                <m:t>=</m:t>
                              </m:r>
                              <m:r>
                                <a:rPr lang="en-US" b="1" i="1" dirty="0">
                                  <a:solidFill>
                                    <a:srgbClr val="0000FF"/>
                                  </a:solidFill>
                                  <a:latin typeface="Cambria Math"/>
                                </a:rPr>
                                <m:t>𝑶</m:t>
                              </m:r>
                            </m:e>
                          </m:d>
                        </m:e>
                      </m:func>
                    </m:oMath>
                  </m:oMathPara>
                </a14:m>
                <a:endParaRPr lang="en-SG" dirty="0"/>
              </a:p>
            </p:txBody>
          </p:sp>
        </mc:Choice>
        <mc:Fallback xmlns="">
          <p:sp>
            <p:nvSpPr>
              <p:cNvPr id="18" name="Rectangle 17"/>
              <p:cNvSpPr>
                <a:spLocks noRot="1" noChangeAspect="1" noMove="1" noResize="1" noEditPoints="1" noAdjustHandles="1" noChangeArrowheads="1" noChangeShapeType="1" noTextEdit="1"/>
              </p:cNvSpPr>
              <p:nvPr/>
            </p:nvSpPr>
            <p:spPr>
              <a:xfrm>
                <a:off x="6039963" y="5219908"/>
                <a:ext cx="1683987" cy="369332"/>
              </a:xfrm>
              <a:prstGeom prst="rect">
                <a:avLst/>
              </a:prstGeom>
              <a:blipFill rotWithShape="1">
                <a:blip r:embed="rId6"/>
                <a:stretch>
                  <a:fillRect/>
                </a:stretch>
              </a:blipFill>
            </p:spPr>
            <p:txBody>
              <a:bodyPr/>
              <a:lstStyle/>
              <a:p>
                <a:r>
                  <a:rPr lang="en-SG">
                    <a:noFill/>
                  </a:rPr>
                  <a:t> </a:t>
                </a:r>
              </a:p>
            </p:txBody>
          </p:sp>
        </mc:Fallback>
      </mc:AlternateContent>
      <p:cxnSp>
        <p:nvCxnSpPr>
          <p:cNvPr id="20" name="Straight Connector 19" descr="&quot;&quot;"/>
          <p:cNvCxnSpPr/>
          <p:nvPr/>
        </p:nvCxnSpPr>
        <p:spPr>
          <a:xfrm>
            <a:off x="9220148" y="5435932"/>
            <a:ext cx="692277" cy="0"/>
          </a:xfrm>
          <a:prstGeom prst="line">
            <a:avLst/>
          </a:prstGeom>
          <a:ln w="190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22" name="Straight Connector 21" descr="&quot;&quot;"/>
          <p:cNvCxnSpPr/>
          <p:nvPr/>
        </p:nvCxnSpPr>
        <p:spPr>
          <a:xfrm>
            <a:off x="4583832" y="5219908"/>
            <a:ext cx="0" cy="1070828"/>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26" name="Straight Connector 25" descr="&quot;&quot;"/>
          <p:cNvCxnSpPr/>
          <p:nvPr/>
        </p:nvCxnSpPr>
        <p:spPr>
          <a:xfrm>
            <a:off x="6023992" y="5219908"/>
            <a:ext cx="0" cy="1070828"/>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Rectangle 22"/>
              <p:cNvSpPr/>
              <p:nvPr/>
            </p:nvSpPr>
            <p:spPr>
              <a:xfrm>
                <a:off x="5807968" y="6300028"/>
                <a:ext cx="37542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1" i="1">
                          <a:solidFill>
                            <a:srgbClr val="0000FF"/>
                          </a:solidFill>
                          <a:latin typeface="Cambria Math"/>
                        </a:rPr>
                        <m:t>𝒚</m:t>
                      </m:r>
                    </m:oMath>
                  </m:oMathPara>
                </a14:m>
                <a:endParaRPr lang="en-SG" dirty="0"/>
              </a:p>
            </p:txBody>
          </p:sp>
        </mc:Choice>
        <mc:Fallback xmlns="">
          <p:sp>
            <p:nvSpPr>
              <p:cNvPr id="23" name="Rectangle 22"/>
              <p:cNvSpPr>
                <a:spLocks noRot="1" noChangeAspect="1" noMove="1" noResize="1" noEditPoints="1" noAdjustHandles="1" noChangeArrowheads="1" noChangeShapeType="1" noTextEdit="1"/>
              </p:cNvSpPr>
              <p:nvPr/>
            </p:nvSpPr>
            <p:spPr>
              <a:xfrm>
                <a:off x="4283968" y="6300028"/>
                <a:ext cx="375424" cy="369332"/>
              </a:xfrm>
              <a:prstGeom prst="rect">
                <a:avLst/>
              </a:prstGeom>
              <a:blipFill rotWithShape="1">
                <a:blip r:embed="rId8"/>
                <a:stretch>
                  <a:fillRect b="-4918"/>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10" name="Rectangle 9"/>
              <p:cNvSpPr/>
              <p:nvPr/>
            </p:nvSpPr>
            <p:spPr>
              <a:xfrm>
                <a:off x="1405708" y="4561777"/>
                <a:ext cx="3807645" cy="369332"/>
              </a:xfrm>
              <a:prstGeom prst="rect">
                <a:avLst/>
              </a:prstGeom>
            </p:spPr>
            <p:txBody>
              <a:bodyPr wrap="none">
                <a:spAutoFit/>
              </a:bodyPr>
              <a:lstStyle/>
              <a:p>
                <a14:m>
                  <m:oMath xmlns:m="http://schemas.openxmlformats.org/officeDocument/2006/math">
                    <m:func>
                      <m:funcPr>
                        <m:ctrlPr>
                          <a:rPr lang="en-US" i="1" dirty="0" smtClean="0">
                            <a:latin typeface="Cambria Math" panose="02040503050406030204" pitchFamily="18" charset="0"/>
                          </a:rPr>
                        </m:ctrlPr>
                      </m:funcPr>
                      <m:fName>
                        <m:r>
                          <m:rPr>
                            <m:sty m:val="p"/>
                          </m:rPr>
                          <a:rPr lang="en-US" dirty="0">
                            <a:latin typeface="Cambria Math"/>
                          </a:rPr>
                          <m:t>Pr</m:t>
                        </m:r>
                      </m:fName>
                      <m:e>
                        <m:d>
                          <m:dPr>
                            <m:begChr m:val="["/>
                            <m:endChr m:val="]"/>
                            <m:ctrlPr>
                              <a:rPr lang="en-US" i="1" dirty="0">
                                <a:latin typeface="Cambria Math" panose="02040503050406030204" pitchFamily="18" charset="0"/>
                              </a:rPr>
                            </m:ctrlPr>
                          </m:dPr>
                          <m:e>
                            <m:r>
                              <a:rPr lang="en-US" b="1" i="1" dirty="0">
                                <a:solidFill>
                                  <a:srgbClr val="0000FF"/>
                                </a:solidFill>
                                <a:latin typeface="Cambria Math"/>
                              </a:rPr>
                              <m:t>𝑨</m:t>
                            </m:r>
                            <m:d>
                              <m:dPr>
                                <m:ctrlPr>
                                  <a:rPr lang="en-US" i="1" dirty="0">
                                    <a:latin typeface="Cambria Math" panose="02040503050406030204" pitchFamily="18" charset="0"/>
                                  </a:rPr>
                                </m:ctrlPr>
                              </m:dPr>
                              <m:e>
                                <m:r>
                                  <a:rPr lang="en-US" b="1" i="1" dirty="0">
                                    <a:solidFill>
                                      <a:srgbClr val="0000FF"/>
                                    </a:solidFill>
                                    <a:latin typeface="Cambria Math"/>
                                  </a:rPr>
                                  <m:t>𝑫</m:t>
                                </m:r>
                              </m:e>
                            </m:d>
                            <m:r>
                              <a:rPr lang="en-US" i="1" dirty="0">
                                <a:latin typeface="Cambria Math"/>
                              </a:rPr>
                              <m:t>=</m:t>
                            </m:r>
                            <m:r>
                              <a:rPr lang="en-US" b="1" i="1" dirty="0">
                                <a:solidFill>
                                  <a:srgbClr val="0000FF"/>
                                </a:solidFill>
                                <a:latin typeface="Cambria Math"/>
                              </a:rPr>
                              <m:t>𝒚</m:t>
                            </m:r>
                          </m:e>
                        </m:d>
                        <m:r>
                          <a:rPr lang="en-US" b="1" i="1" dirty="0" smtClean="0">
                            <a:solidFill>
                              <a:srgbClr val="0000FF"/>
                            </a:solidFill>
                            <a:latin typeface="Cambria Math" charset="0"/>
                          </a:rPr>
                          <m:t>=</m:t>
                        </m:r>
                      </m:e>
                    </m:func>
                  </m:oMath>
                </a14:m>
                <a:r>
                  <a:rPr lang="en-SG" dirty="0"/>
                  <a:t> </a:t>
                </a:r>
                <a14:m>
                  <m:oMath xmlns:m="http://schemas.openxmlformats.org/officeDocument/2006/math">
                    <m:func>
                      <m:funcPr>
                        <m:ctrlPr>
                          <a:rPr lang="en-US" i="1" dirty="0">
                            <a:latin typeface="Cambria Math" panose="02040503050406030204" pitchFamily="18" charset="0"/>
                          </a:rPr>
                        </m:ctrlPr>
                      </m:funcPr>
                      <m:fName>
                        <m:r>
                          <m:rPr>
                            <m:sty m:val="p"/>
                          </m:rPr>
                          <a:rPr lang="en-US" dirty="0">
                            <a:latin typeface="Cambria Math"/>
                          </a:rPr>
                          <m:t>Pr</m:t>
                        </m:r>
                      </m:fName>
                      <m:e>
                        <m:d>
                          <m:dPr>
                            <m:begChr m:val="["/>
                            <m:endChr m:val="]"/>
                            <m:ctrlPr>
                              <a:rPr lang="en-US" i="1" dirty="0">
                                <a:latin typeface="Cambria Math" panose="02040503050406030204" pitchFamily="18" charset="0"/>
                              </a:rPr>
                            </m:ctrlPr>
                          </m:dPr>
                          <m:e>
                            <m:r>
                              <a:rPr lang="en-US" b="1" i="1" dirty="0">
                                <a:solidFill>
                                  <a:srgbClr val="0000FF"/>
                                </a:solidFill>
                                <a:latin typeface="Cambria Math"/>
                              </a:rPr>
                              <m:t>𝒚</m:t>
                            </m:r>
                            <m:r>
                              <a:rPr lang="en-US" b="1" i="1" dirty="0" smtClean="0">
                                <a:solidFill>
                                  <a:srgbClr val="0000FF"/>
                                </a:solidFill>
                                <a:latin typeface="Cambria Math" charset="0"/>
                              </a:rPr>
                              <m:t>=</m:t>
                            </m:r>
                            <m:r>
                              <a:rPr lang="en-US" b="1" i="1" dirty="0" smtClean="0">
                                <a:solidFill>
                                  <a:srgbClr val="0000FF"/>
                                </a:solidFill>
                                <a:latin typeface="Cambria Math" charset="0"/>
                              </a:rPr>
                              <m:t>𝒉</m:t>
                            </m:r>
                            <m:r>
                              <a:rPr lang="en-US" b="1" i="1" dirty="0" smtClean="0">
                                <a:solidFill>
                                  <a:srgbClr val="0000FF"/>
                                </a:solidFill>
                                <a:latin typeface="Cambria Math" charset="0"/>
                              </a:rPr>
                              <m:t>+</m:t>
                            </m:r>
                            <m:r>
                              <a:rPr lang="en-US" b="1" i="1" dirty="0" smtClean="0">
                                <a:solidFill>
                                  <a:srgbClr val="0000FF"/>
                                </a:solidFill>
                                <a:latin typeface="Cambria Math" charset="0"/>
                              </a:rPr>
                              <m:t>𝑳𝒂𝒑</m:t>
                            </m:r>
                            <m:r>
                              <a:rPr lang="en-US" b="1" i="1" dirty="0" smtClean="0">
                                <a:solidFill>
                                  <a:srgbClr val="0000FF"/>
                                </a:solidFill>
                                <a:latin typeface="Cambria Math" charset="0"/>
                              </a:rPr>
                              <m:t>(</m:t>
                            </m:r>
                            <m:r>
                              <a:rPr lang="en-US" b="1" i="1">
                                <a:solidFill>
                                  <a:srgbClr val="0000FF"/>
                                </a:solidFill>
                                <a:latin typeface="Cambria Math"/>
                              </a:rPr>
                              <m:t>𝝀</m:t>
                            </m:r>
                            <m:r>
                              <a:rPr lang="en-US" b="1" i="1" smtClean="0">
                                <a:solidFill>
                                  <a:srgbClr val="0000FF"/>
                                </a:solidFill>
                                <a:latin typeface="Cambria Math" charset="0"/>
                              </a:rPr>
                              <m:t>)</m:t>
                            </m:r>
                          </m:e>
                        </m:d>
                      </m:e>
                    </m:func>
                  </m:oMath>
                </a14:m>
                <a:endParaRPr lang="en-SG" dirty="0"/>
              </a:p>
            </p:txBody>
          </p:sp>
        </mc:Choice>
        <mc:Fallback xmlns="">
          <p:sp>
            <p:nvSpPr>
              <p:cNvPr id="10" name="Rectangle 9"/>
              <p:cNvSpPr>
                <a:spLocks noRot="1" noChangeAspect="1" noMove="1" noResize="1" noEditPoints="1" noAdjustHandles="1" noChangeArrowheads="1" noChangeShapeType="1" noTextEdit="1"/>
              </p:cNvSpPr>
              <p:nvPr/>
            </p:nvSpPr>
            <p:spPr>
              <a:xfrm>
                <a:off x="1405708" y="4561777"/>
                <a:ext cx="3807645" cy="369332"/>
              </a:xfrm>
              <a:prstGeom prst="rect">
                <a:avLst/>
              </a:prstGeom>
              <a:blipFill rotWithShape="0">
                <a:blip r:embed="rId9"/>
                <a:stretch>
                  <a:fillRect b="-13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p:cNvSpPr/>
              <p:nvPr/>
            </p:nvSpPr>
            <p:spPr>
              <a:xfrm>
                <a:off x="5010750" y="4557131"/>
                <a:ext cx="162127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dirty="0">
                          <a:latin typeface="Cambria Math"/>
                          <a:ea typeface="Cambria Math"/>
                        </a:rPr>
                        <m:t>=</m:t>
                      </m:r>
                      <m:r>
                        <a:rPr lang="en-US" i="1" dirty="0">
                          <a:latin typeface="Cambria Math"/>
                          <a:ea typeface="Cambria Math"/>
                        </a:rPr>
                        <m:t>𝑝𝑑𝑓</m:t>
                      </m:r>
                      <m:r>
                        <a:rPr lang="en-US" i="1" dirty="0">
                          <a:latin typeface="Cambria Math"/>
                          <a:ea typeface="Cambria Math"/>
                        </a:rPr>
                        <m:t>(</m:t>
                      </m:r>
                      <m:r>
                        <a:rPr lang="en-US" b="1" i="1" dirty="0">
                          <a:solidFill>
                            <a:srgbClr val="0000FF"/>
                          </a:solidFill>
                          <a:latin typeface="Cambria Math"/>
                          <a:ea typeface="Cambria Math"/>
                        </a:rPr>
                        <m:t>𝒚</m:t>
                      </m:r>
                      <m:r>
                        <a:rPr lang="en-US" i="1" dirty="0">
                          <a:latin typeface="Cambria Math"/>
                          <a:ea typeface="Cambria Math"/>
                        </a:rPr>
                        <m:t>−</m:t>
                      </m:r>
                      <m:r>
                        <a:rPr lang="en-US" b="1" i="1" dirty="0">
                          <a:solidFill>
                            <a:srgbClr val="0000FF"/>
                          </a:solidFill>
                          <a:latin typeface="Cambria Math"/>
                          <a:ea typeface="Cambria Math"/>
                        </a:rPr>
                        <m:t>𝒉</m:t>
                      </m:r>
                      <m:r>
                        <a:rPr lang="en-US" i="1" dirty="0">
                          <a:latin typeface="Cambria Math"/>
                          <a:ea typeface="Cambria Math"/>
                        </a:rPr>
                        <m:t>)</m:t>
                      </m:r>
                    </m:oMath>
                  </m:oMathPara>
                </a14:m>
                <a:endParaRPr lang="en-SG" dirty="0"/>
              </a:p>
            </p:txBody>
          </p:sp>
        </mc:Choice>
        <mc:Fallback xmlns="">
          <p:sp>
            <p:nvSpPr>
              <p:cNvPr id="14" name="Rectangle 13"/>
              <p:cNvSpPr>
                <a:spLocks noRot="1" noChangeAspect="1" noMove="1" noResize="1" noEditPoints="1" noAdjustHandles="1" noChangeArrowheads="1" noChangeShapeType="1" noTextEdit="1"/>
              </p:cNvSpPr>
              <p:nvPr/>
            </p:nvSpPr>
            <p:spPr>
              <a:xfrm>
                <a:off x="5010750" y="4557131"/>
                <a:ext cx="1621278" cy="369332"/>
              </a:xfrm>
              <a:prstGeom prst="rect">
                <a:avLst/>
              </a:prstGeom>
              <a:blipFill rotWithShape="0">
                <a:blip r:embed="rId10"/>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Rectangle 30"/>
              <p:cNvSpPr/>
              <p:nvPr/>
            </p:nvSpPr>
            <p:spPr>
              <a:xfrm>
                <a:off x="6513443" y="4558869"/>
                <a:ext cx="251543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dirty="0">
                          <a:latin typeface="Cambria Math"/>
                          <a:ea typeface="Cambria Math"/>
                        </a:rPr>
                        <m:t>=</m:t>
                      </m:r>
                      <m:r>
                        <m:rPr>
                          <m:sty m:val="p"/>
                        </m:rPr>
                        <a:rPr lang="en-US">
                          <a:latin typeface="Cambria Math"/>
                        </a:rPr>
                        <m:t>exp</m:t>
                      </m:r>
                      <m:r>
                        <a:rPr lang="en-US" i="1" dirty="0">
                          <a:latin typeface="Cambria Math"/>
                          <a:ea typeface="Cambria Math"/>
                        </a:rPr>
                        <m:t>(</m:t>
                      </m:r>
                      <m:r>
                        <a:rPr lang="en-US" b="1" i="1" dirty="0">
                          <a:latin typeface="Cambria Math"/>
                          <a:ea typeface="Cambria Math"/>
                        </a:rPr>
                        <m:t>−|</m:t>
                      </m:r>
                      <m:r>
                        <a:rPr lang="en-US" b="1" i="1" dirty="0">
                          <a:solidFill>
                            <a:srgbClr val="0000FF"/>
                          </a:solidFill>
                          <a:latin typeface="Cambria Math"/>
                          <a:ea typeface="Cambria Math"/>
                        </a:rPr>
                        <m:t>𝒚</m:t>
                      </m:r>
                      <m:r>
                        <a:rPr lang="en-US" i="1" dirty="0">
                          <a:latin typeface="Cambria Math"/>
                          <a:ea typeface="Cambria Math"/>
                        </a:rPr>
                        <m:t>−</m:t>
                      </m:r>
                      <m:r>
                        <a:rPr lang="en-US" b="1" i="1" dirty="0">
                          <a:solidFill>
                            <a:srgbClr val="0000FF"/>
                          </a:solidFill>
                          <a:latin typeface="Cambria Math"/>
                          <a:ea typeface="Cambria Math"/>
                        </a:rPr>
                        <m:t>𝒉</m:t>
                      </m:r>
                      <m:r>
                        <a:rPr lang="en-US" i="1" dirty="0">
                          <a:latin typeface="Cambria Math"/>
                          <a:ea typeface="Cambria Math"/>
                        </a:rPr>
                        <m:t>|/</m:t>
                      </m:r>
                      <m:r>
                        <a:rPr lang="en-US" b="1" i="1">
                          <a:solidFill>
                            <a:srgbClr val="0000FF"/>
                          </a:solidFill>
                          <a:latin typeface="Cambria Math"/>
                        </a:rPr>
                        <m:t>𝝀</m:t>
                      </m:r>
                      <m:r>
                        <a:rPr lang="en-US" i="1" dirty="0">
                          <a:latin typeface="Cambria Math"/>
                          <a:ea typeface="Cambria Math"/>
                        </a:rPr>
                        <m:t>)</m:t>
                      </m:r>
                      <m:r>
                        <a:rPr lang="en-US" altLang="zh-CN" i="1" dirty="0">
                          <a:latin typeface="Cambria Math"/>
                          <a:ea typeface="Cambria Math"/>
                        </a:rPr>
                        <m:t>/2</m:t>
                      </m:r>
                      <m:r>
                        <a:rPr lang="en-US" b="1" i="1">
                          <a:solidFill>
                            <a:srgbClr val="0000FF"/>
                          </a:solidFill>
                          <a:latin typeface="Cambria Math"/>
                        </a:rPr>
                        <m:t>𝝀</m:t>
                      </m:r>
                    </m:oMath>
                  </m:oMathPara>
                </a14:m>
                <a:endParaRPr lang="en-SG" dirty="0"/>
              </a:p>
            </p:txBody>
          </p:sp>
        </mc:Choice>
        <mc:Fallback xmlns="">
          <p:sp>
            <p:nvSpPr>
              <p:cNvPr id="31" name="Rectangle 30"/>
              <p:cNvSpPr>
                <a:spLocks noRot="1" noChangeAspect="1" noMove="1" noResize="1" noEditPoints="1" noAdjustHandles="1" noChangeArrowheads="1" noChangeShapeType="1" noTextEdit="1"/>
              </p:cNvSpPr>
              <p:nvPr/>
            </p:nvSpPr>
            <p:spPr>
              <a:xfrm>
                <a:off x="6513443" y="4558869"/>
                <a:ext cx="2515432" cy="369332"/>
              </a:xfrm>
              <a:prstGeom prst="rect">
                <a:avLst/>
              </a:prstGeom>
              <a:blipFill rotWithShape="0">
                <a:blip r:embed="rId11"/>
                <a:stretch>
                  <a:fillRect b="-13333"/>
                </a:stretch>
              </a:blipFill>
            </p:spPr>
            <p:txBody>
              <a:bodyPr/>
              <a:lstStyle/>
              <a:p>
                <a:r>
                  <a:rPr lang="en-US">
                    <a:noFill/>
                  </a:rPr>
                  <a:t> </a:t>
                </a:r>
              </a:p>
            </p:txBody>
          </p:sp>
        </mc:Fallback>
      </mc:AlternateContent>
      <p:sp>
        <p:nvSpPr>
          <p:cNvPr id="6" name="TextBox 5"/>
          <p:cNvSpPr txBox="1"/>
          <p:nvPr/>
        </p:nvSpPr>
        <p:spPr>
          <a:xfrm>
            <a:off x="9136831" y="4548013"/>
            <a:ext cx="2733184" cy="369332"/>
          </a:xfrm>
          <a:prstGeom prst="rect">
            <a:avLst/>
          </a:prstGeom>
          <a:noFill/>
        </p:spPr>
        <p:txBody>
          <a:bodyPr wrap="none" rtlCol="0">
            <a:spAutoFit/>
          </a:bodyPr>
          <a:lstStyle/>
          <a:p>
            <a:r>
              <a:rPr lang="en-US" dirty="0"/>
              <a:t>shifted Laplace distribution</a:t>
            </a:r>
          </a:p>
        </p:txBody>
      </p:sp>
      <p:cxnSp>
        <p:nvCxnSpPr>
          <p:cNvPr id="8" name="Straight Arrow Connector 7" descr="&quot;&quot;">
            <a:extLst>
              <a:ext uri="{FF2B5EF4-FFF2-40B4-BE49-F238E27FC236}">
                <a16:creationId xmlns:a16="http://schemas.microsoft.com/office/drawing/2014/main" id="{690C78BE-7747-F645-8BB1-115AF3703B9E}"/>
              </a:ext>
            </a:extLst>
          </p:cNvPr>
          <p:cNvCxnSpPr>
            <a:cxnSpLocks/>
          </p:cNvCxnSpPr>
          <p:nvPr/>
        </p:nvCxnSpPr>
        <p:spPr>
          <a:xfrm>
            <a:off x="4602526" y="6235386"/>
            <a:ext cx="1393154"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9" name="TextBox 8" descr="&quot;&quot;">
            <a:extLst>
              <a:ext uri="{FF2B5EF4-FFF2-40B4-BE49-F238E27FC236}">
                <a16:creationId xmlns:a16="http://schemas.microsoft.com/office/drawing/2014/main" id="{1EB02C42-95F9-DD4F-9DCE-8525CCAFA17F}"/>
              </a:ext>
            </a:extLst>
          </p:cNvPr>
          <p:cNvSpPr txBox="1"/>
          <p:nvPr/>
        </p:nvSpPr>
        <p:spPr>
          <a:xfrm>
            <a:off x="4716451" y="5893729"/>
            <a:ext cx="1226361" cy="369332"/>
          </a:xfrm>
          <a:prstGeom prst="rect">
            <a:avLst/>
          </a:prstGeom>
          <a:noFill/>
        </p:spPr>
        <p:txBody>
          <a:bodyPr wrap="none" rtlCol="0">
            <a:spAutoFit/>
          </a:bodyPr>
          <a:lstStyle/>
          <a:p>
            <a:r>
              <a:rPr lang="en-US" dirty="0"/>
              <a:t>Noise = y-h</a:t>
            </a:r>
          </a:p>
        </p:txBody>
      </p:sp>
      <p:sp>
        <p:nvSpPr>
          <p:cNvPr id="2" name="Slide Number Placeholder 1">
            <a:extLst>
              <a:ext uri="{FF2B5EF4-FFF2-40B4-BE49-F238E27FC236}">
                <a16:creationId xmlns:a16="http://schemas.microsoft.com/office/drawing/2014/main" id="{CE91F07C-0480-1948-BB15-046F6EB1A905}"/>
              </a:ext>
            </a:extLst>
          </p:cNvPr>
          <p:cNvSpPr>
            <a:spLocks noGrp="1"/>
          </p:cNvSpPr>
          <p:nvPr>
            <p:ph type="sldNum" sz="quarter" idx="12"/>
          </p:nvPr>
        </p:nvSpPr>
        <p:spPr/>
        <p:txBody>
          <a:bodyPr/>
          <a:lstStyle/>
          <a:p>
            <a:fld id="{3E5BF5F9-4D9A-9543-85E8-59158CD2B6EB}" type="slidenum">
              <a:rPr lang="en-US" smtClean="0"/>
              <a:t>13</a:t>
            </a:fld>
            <a:endParaRPr lang="en-US"/>
          </a:p>
        </p:txBody>
      </p:sp>
    </p:spTree>
    <p:extLst>
      <p:ext uri="{BB962C8B-B14F-4D97-AF65-F5344CB8AC3E}">
        <p14:creationId xmlns:p14="http://schemas.microsoft.com/office/powerpoint/2010/main" val="10387955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grpId="0" nodeType="afterEffect">
                                  <p:stCondLst>
                                    <p:cond delay="0"/>
                                  </p:stCondLst>
                                  <p:childTnLst>
                                    <p:set>
                                      <p:cBhvr>
                                        <p:cTn id="13"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1" grpId="0"/>
      <p:bldP spid="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1"/>
          <p:cNvSpPr>
            <a:spLocks noGrp="1"/>
          </p:cNvSpPr>
          <p:nvPr>
            <p:ph type="title"/>
          </p:nvPr>
        </p:nvSpPr>
        <p:spPr>
          <a:xfrm>
            <a:off x="464242" y="130108"/>
            <a:ext cx="10515600" cy="1325563"/>
          </a:xfrm>
        </p:spPr>
        <p:txBody>
          <a:bodyPr>
            <a:noAutofit/>
          </a:bodyPr>
          <a:lstStyle/>
          <a:p>
            <a:r>
              <a:rPr lang="en-US" sz="4000" b="1" dirty="0">
                <a:solidFill>
                  <a:srgbClr val="FF0000"/>
                </a:solidFill>
                <a:latin typeface="Arial" charset="0"/>
                <a:ea typeface="Arial" charset="0"/>
                <a:cs typeface="Arial" charset="0"/>
              </a:rPr>
              <a:t>Differential Privacy via Laplace Noise</a:t>
            </a:r>
            <a:endParaRPr lang="en-SG" sz="4000" b="1" dirty="0">
              <a:solidFill>
                <a:srgbClr val="FF0000"/>
              </a:solidFill>
              <a:latin typeface="Arial" charset="0"/>
              <a:ea typeface="Arial" charset="0"/>
              <a:cs typeface="Arial"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981200" y="1196752"/>
                <a:ext cx="8435280" cy="3281010"/>
              </a:xfrm>
            </p:spPr>
            <p:txBody>
              <a:bodyPr>
                <a:normAutofit fontScale="70000" lnSpcReduction="20000"/>
              </a:bodyPr>
              <a:lstStyle/>
              <a:p>
                <a:r>
                  <a:rPr lang="en-US" dirty="0">
                    <a:latin typeface="Arial" charset="0"/>
                    <a:ea typeface="Arial" charset="0"/>
                    <a:cs typeface="Arial" charset="0"/>
                  </a:rPr>
                  <a:t>Dataset: 	A set of patients</a:t>
                </a:r>
              </a:p>
              <a:p>
                <a:r>
                  <a:rPr lang="en-US" dirty="0">
                    <a:latin typeface="Arial" charset="0"/>
                    <a:ea typeface="Arial" charset="0"/>
                    <a:cs typeface="Arial" charset="0"/>
                  </a:rPr>
                  <a:t>Objective:	Release # of diabetes patients with </a:t>
                </a:r>
                <a14:m>
                  <m:oMath xmlns:m="http://schemas.openxmlformats.org/officeDocument/2006/math">
                    <m:r>
                      <a:rPr lang="en-US" b="1" i="1" dirty="0">
                        <a:solidFill>
                          <a:srgbClr val="0000FF"/>
                        </a:solidFill>
                        <a:latin typeface="Cambria Math" panose="02040503050406030204" pitchFamily="18" charset="0"/>
                        <a:ea typeface="Arial" charset="0"/>
                        <a:cs typeface="Arial" charset="0"/>
                      </a:rPr>
                      <m:t>𝜺</m:t>
                    </m:r>
                  </m:oMath>
                </a14:m>
                <a:r>
                  <a:rPr lang="en-US" dirty="0">
                    <a:latin typeface="Arial" charset="0"/>
                    <a:ea typeface="Arial" charset="0"/>
                    <a:cs typeface="Arial" charset="0"/>
                  </a:rPr>
                  <a:t>-differential privacy</a:t>
                </a:r>
              </a:p>
              <a:p>
                <a:pPr marL="0" indent="0">
                  <a:buNone/>
                </a:pPr>
                <a14:m>
                  <m:oMathPara xmlns:m="http://schemas.openxmlformats.org/officeDocument/2006/math">
                    <m:oMathParaPr>
                      <m:jc m:val="centerGroup"/>
                    </m:oMathParaPr>
                    <m:oMath xmlns:m="http://schemas.openxmlformats.org/officeDocument/2006/math">
                      <m:func>
                        <m:funcPr>
                          <m:ctrlPr>
                            <a:rPr lang="en-US" i="1" dirty="0">
                              <a:latin typeface="Cambria Math" panose="02040503050406030204" pitchFamily="18" charset="0"/>
                              <a:ea typeface="Arial" charset="0"/>
                              <a:cs typeface="Arial" charset="0"/>
                            </a:rPr>
                          </m:ctrlPr>
                        </m:funcPr>
                        <m:fName>
                          <m:r>
                            <m:rPr>
                              <m:sty m:val="p"/>
                            </m:rPr>
                            <a:rPr lang="en-US" dirty="0">
                              <a:latin typeface="Cambria Math" panose="02040503050406030204" pitchFamily="18" charset="0"/>
                              <a:ea typeface="Arial" charset="0"/>
                              <a:cs typeface="Arial" charset="0"/>
                            </a:rPr>
                            <m:t>Pr</m:t>
                          </m:r>
                        </m:fName>
                        <m:e>
                          <m:d>
                            <m:dPr>
                              <m:begChr m:val="["/>
                              <m:endChr m:val="]"/>
                              <m:ctrlPr>
                                <a:rPr lang="en-US" i="1" dirty="0">
                                  <a:latin typeface="Cambria Math" panose="02040503050406030204" pitchFamily="18" charset="0"/>
                                  <a:ea typeface="Arial" charset="0"/>
                                  <a:cs typeface="Arial" charset="0"/>
                                </a:rPr>
                              </m:ctrlPr>
                            </m:dPr>
                            <m:e>
                              <m:r>
                                <a:rPr lang="en-US" b="1" i="1" dirty="0">
                                  <a:solidFill>
                                    <a:srgbClr val="0000FF"/>
                                  </a:solidFill>
                                  <a:latin typeface="Cambria Math" panose="02040503050406030204" pitchFamily="18" charset="0"/>
                                  <a:ea typeface="Arial" charset="0"/>
                                  <a:cs typeface="Arial" charset="0"/>
                                </a:rPr>
                                <m:t>𝑨</m:t>
                              </m:r>
                              <m:d>
                                <m:dPr>
                                  <m:ctrlPr>
                                    <a:rPr lang="en-US" i="1" dirty="0">
                                      <a:latin typeface="Cambria Math" panose="02040503050406030204" pitchFamily="18" charset="0"/>
                                      <a:ea typeface="Arial" charset="0"/>
                                      <a:cs typeface="Arial" charset="0"/>
                                    </a:rPr>
                                  </m:ctrlPr>
                                </m:dPr>
                                <m:e>
                                  <m:r>
                                    <a:rPr lang="en-US" b="1" i="1" dirty="0">
                                      <a:solidFill>
                                        <a:srgbClr val="0000FF"/>
                                      </a:solidFill>
                                      <a:latin typeface="Cambria Math" panose="02040503050406030204" pitchFamily="18" charset="0"/>
                                      <a:ea typeface="Arial" charset="0"/>
                                      <a:cs typeface="Arial" charset="0"/>
                                    </a:rPr>
                                    <m:t>𝑫</m:t>
                                  </m:r>
                                </m:e>
                              </m:d>
                              <m:r>
                                <a:rPr lang="en-US" i="1" dirty="0">
                                  <a:latin typeface="Cambria Math" panose="02040503050406030204" pitchFamily="18" charset="0"/>
                                  <a:ea typeface="Arial" charset="0"/>
                                  <a:cs typeface="Arial" charset="0"/>
                                </a:rPr>
                                <m:t>=</m:t>
                              </m:r>
                              <m:r>
                                <a:rPr lang="en-US" b="1" i="1" dirty="0">
                                  <a:solidFill>
                                    <a:srgbClr val="0000FF"/>
                                  </a:solidFill>
                                  <a:latin typeface="Cambria Math" panose="02040503050406030204" pitchFamily="18" charset="0"/>
                                  <a:ea typeface="Arial" charset="0"/>
                                  <a:cs typeface="Arial" charset="0"/>
                                </a:rPr>
                                <m:t>𝑶</m:t>
                              </m:r>
                            </m:e>
                          </m:d>
                        </m:e>
                      </m:func>
                      <m:r>
                        <a:rPr lang="en-US" i="1" dirty="0">
                          <a:latin typeface="Cambria Math" panose="02040503050406030204" pitchFamily="18" charset="0"/>
                          <a:ea typeface="Arial" charset="0"/>
                          <a:cs typeface="Arial" charset="0"/>
                        </a:rPr>
                        <m:t>≤</m:t>
                      </m:r>
                      <m:r>
                        <m:rPr>
                          <m:sty m:val="p"/>
                        </m:rPr>
                        <a:rPr lang="en-US" dirty="0">
                          <a:latin typeface="Cambria Math" panose="02040503050406030204" pitchFamily="18" charset="0"/>
                          <a:ea typeface="Arial" charset="0"/>
                          <a:cs typeface="Arial" charset="0"/>
                        </a:rPr>
                        <m:t>exp</m:t>
                      </m:r>
                      <m:r>
                        <a:rPr lang="en-US" i="1" dirty="0">
                          <a:latin typeface="Cambria Math" panose="02040503050406030204" pitchFamily="18" charset="0"/>
                          <a:ea typeface="Arial" charset="0"/>
                          <a:cs typeface="Arial" charset="0"/>
                        </a:rPr>
                        <m:t>(</m:t>
                      </m:r>
                      <m:r>
                        <a:rPr lang="en-US" b="1" i="1" dirty="0">
                          <a:solidFill>
                            <a:srgbClr val="0000FF"/>
                          </a:solidFill>
                          <a:latin typeface="Cambria Math" panose="02040503050406030204" pitchFamily="18" charset="0"/>
                          <a:ea typeface="Arial" charset="0"/>
                          <a:cs typeface="Arial" charset="0"/>
                        </a:rPr>
                        <m:t>𝜺</m:t>
                      </m:r>
                      <m:r>
                        <a:rPr lang="en-US" i="1" dirty="0">
                          <a:latin typeface="Cambria Math" panose="02040503050406030204" pitchFamily="18" charset="0"/>
                          <a:ea typeface="Arial" charset="0"/>
                          <a:cs typeface="Arial" charset="0"/>
                        </a:rPr>
                        <m:t>)∙</m:t>
                      </m:r>
                      <m:func>
                        <m:funcPr>
                          <m:ctrlPr>
                            <a:rPr lang="en-US" i="1" dirty="0">
                              <a:latin typeface="Cambria Math" panose="02040503050406030204" pitchFamily="18" charset="0"/>
                              <a:ea typeface="Arial" charset="0"/>
                              <a:cs typeface="Arial" charset="0"/>
                            </a:rPr>
                          </m:ctrlPr>
                        </m:funcPr>
                        <m:fName>
                          <m:r>
                            <m:rPr>
                              <m:sty m:val="p"/>
                            </m:rPr>
                            <a:rPr lang="en-US" dirty="0">
                              <a:latin typeface="Cambria Math" panose="02040503050406030204" pitchFamily="18" charset="0"/>
                              <a:ea typeface="Arial" charset="0"/>
                              <a:cs typeface="Arial" charset="0"/>
                            </a:rPr>
                            <m:t>Pr</m:t>
                          </m:r>
                        </m:fName>
                        <m:e>
                          <m:d>
                            <m:dPr>
                              <m:begChr m:val="["/>
                              <m:endChr m:val="]"/>
                              <m:ctrlPr>
                                <a:rPr lang="en-US" i="1" dirty="0">
                                  <a:latin typeface="Cambria Math" panose="02040503050406030204" pitchFamily="18" charset="0"/>
                                  <a:ea typeface="Arial" charset="0"/>
                                  <a:cs typeface="Arial" charset="0"/>
                                </a:rPr>
                              </m:ctrlPr>
                            </m:dPr>
                            <m:e>
                              <m:r>
                                <a:rPr lang="en-US" b="1" i="1" dirty="0">
                                  <a:solidFill>
                                    <a:srgbClr val="0000FF"/>
                                  </a:solidFill>
                                  <a:latin typeface="Cambria Math" panose="02040503050406030204" pitchFamily="18" charset="0"/>
                                  <a:ea typeface="Arial" charset="0"/>
                                  <a:cs typeface="Arial" charset="0"/>
                                </a:rPr>
                                <m:t>𝑨</m:t>
                              </m:r>
                              <m:d>
                                <m:dPr>
                                  <m:ctrlPr>
                                    <a:rPr lang="en-US" i="1" dirty="0">
                                      <a:latin typeface="Cambria Math" panose="02040503050406030204" pitchFamily="18" charset="0"/>
                                      <a:ea typeface="Arial" charset="0"/>
                                      <a:cs typeface="Arial" charset="0"/>
                                    </a:rPr>
                                  </m:ctrlPr>
                                </m:dPr>
                                <m:e>
                                  <m:r>
                                    <a:rPr lang="en-US" b="1" i="1" dirty="0">
                                      <a:solidFill>
                                        <a:srgbClr val="0000FF"/>
                                      </a:solidFill>
                                      <a:latin typeface="Cambria Math" panose="02040503050406030204" pitchFamily="18" charset="0"/>
                                      <a:ea typeface="Arial" charset="0"/>
                                      <a:cs typeface="Arial" charset="0"/>
                                    </a:rPr>
                                    <m:t>𝑫</m:t>
                                  </m:r>
                                  <m:r>
                                    <a:rPr lang="en-US" b="1" i="1" dirty="0">
                                      <a:solidFill>
                                        <a:srgbClr val="0000FF"/>
                                      </a:solidFill>
                                      <a:latin typeface="Cambria Math" panose="02040503050406030204" pitchFamily="18" charset="0"/>
                                      <a:ea typeface="Arial" charset="0"/>
                                      <a:cs typeface="Arial" charset="0"/>
                                    </a:rPr>
                                    <m:t>′</m:t>
                                  </m:r>
                                </m:e>
                              </m:d>
                              <m:r>
                                <a:rPr lang="en-US" i="1" dirty="0">
                                  <a:latin typeface="Cambria Math" panose="02040503050406030204" pitchFamily="18" charset="0"/>
                                  <a:ea typeface="Arial" charset="0"/>
                                  <a:cs typeface="Arial" charset="0"/>
                                </a:rPr>
                                <m:t>=</m:t>
                              </m:r>
                              <m:r>
                                <a:rPr lang="en-US" b="1" i="1" dirty="0">
                                  <a:solidFill>
                                    <a:srgbClr val="0000FF"/>
                                  </a:solidFill>
                                  <a:latin typeface="Cambria Math" panose="02040503050406030204" pitchFamily="18" charset="0"/>
                                  <a:ea typeface="Arial" charset="0"/>
                                  <a:cs typeface="Arial" charset="0"/>
                                </a:rPr>
                                <m:t>𝑶</m:t>
                              </m:r>
                            </m:e>
                          </m:d>
                        </m:e>
                      </m:func>
                    </m:oMath>
                  </m:oMathPara>
                </a14:m>
                <a:endParaRPr lang="en-US" dirty="0">
                  <a:latin typeface="Arial" charset="0"/>
                  <a:ea typeface="Arial" charset="0"/>
                  <a:cs typeface="Arial" charset="0"/>
                </a:endParaRPr>
              </a:p>
              <a:p>
                <a:r>
                  <a:rPr lang="en-US" dirty="0">
                    <a:latin typeface="Arial" charset="0"/>
                    <a:ea typeface="Arial" charset="0"/>
                    <a:cs typeface="Arial" charset="0"/>
                  </a:rPr>
                  <a:t>Method:	Release the number + Laplace noise</a:t>
                </a:r>
              </a:p>
              <a:p>
                <a:pPr marL="0" indent="0">
                  <a:buNone/>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Arial" charset="0"/>
                          <a:cs typeface="Arial" charset="0"/>
                        </a:rPr>
                        <m:t>𝑝𝑑𝑓</m:t>
                      </m:r>
                      <m:d>
                        <m:dPr>
                          <m:ctrlPr>
                            <a:rPr lang="en-US" i="1">
                              <a:latin typeface="Cambria Math" panose="02040503050406030204" pitchFamily="18" charset="0"/>
                              <a:ea typeface="Arial" charset="0"/>
                              <a:cs typeface="Arial" charset="0"/>
                            </a:rPr>
                          </m:ctrlPr>
                        </m:dPr>
                        <m:e>
                          <m:r>
                            <a:rPr lang="en-US" b="1" i="1">
                              <a:solidFill>
                                <a:srgbClr val="0000FF"/>
                              </a:solidFill>
                              <a:latin typeface="Cambria Math" panose="02040503050406030204" pitchFamily="18" charset="0"/>
                              <a:ea typeface="Arial" charset="0"/>
                              <a:cs typeface="Arial" charset="0"/>
                            </a:rPr>
                            <m:t>𝒙</m:t>
                          </m:r>
                        </m:e>
                      </m:d>
                      <m:r>
                        <a:rPr lang="en-US" i="1">
                          <a:latin typeface="Cambria Math" panose="02040503050406030204" pitchFamily="18" charset="0"/>
                          <a:ea typeface="Arial" charset="0"/>
                          <a:cs typeface="Arial" charset="0"/>
                        </a:rPr>
                        <m:t>=</m:t>
                      </m:r>
                      <m:f>
                        <m:fPr>
                          <m:type m:val="lin"/>
                          <m:ctrlPr>
                            <a:rPr lang="en-US" i="1" smtClean="0">
                              <a:latin typeface="Cambria Math" panose="02040503050406030204" pitchFamily="18" charset="0"/>
                              <a:ea typeface="Arial" charset="0"/>
                              <a:cs typeface="Arial" charset="0"/>
                            </a:rPr>
                          </m:ctrlPr>
                        </m:fPr>
                        <m:num>
                          <m:r>
                            <m:rPr>
                              <m:sty m:val="p"/>
                            </m:rPr>
                            <a:rPr lang="en-US">
                              <a:latin typeface="Cambria Math" panose="02040503050406030204" pitchFamily="18" charset="0"/>
                              <a:ea typeface="Arial" charset="0"/>
                              <a:cs typeface="Arial" charset="0"/>
                            </a:rPr>
                            <m:t>exp</m:t>
                          </m:r>
                          <m:d>
                            <m:dPr>
                              <m:ctrlPr>
                                <a:rPr lang="en-US" i="1">
                                  <a:latin typeface="Cambria Math" panose="02040503050406030204" pitchFamily="18" charset="0"/>
                                  <a:ea typeface="Arial" charset="0"/>
                                  <a:cs typeface="Arial" charset="0"/>
                                </a:rPr>
                              </m:ctrlPr>
                            </m:dPr>
                            <m:e>
                              <m:r>
                                <a:rPr lang="en-US" i="1">
                                  <a:latin typeface="Cambria Math" panose="02040503050406030204" pitchFamily="18" charset="0"/>
                                  <a:ea typeface="Arial" charset="0"/>
                                  <a:cs typeface="Arial" charset="0"/>
                                </a:rPr>
                                <m:t>−</m:t>
                              </m:r>
                              <m:f>
                                <m:fPr>
                                  <m:ctrlPr>
                                    <a:rPr lang="en-US" i="1">
                                      <a:latin typeface="Cambria Math" panose="02040503050406030204" pitchFamily="18" charset="0"/>
                                      <a:ea typeface="Arial" charset="0"/>
                                      <a:cs typeface="Arial" charset="0"/>
                                    </a:rPr>
                                  </m:ctrlPr>
                                </m:fPr>
                                <m:num>
                                  <m:d>
                                    <m:dPr>
                                      <m:begChr m:val="|"/>
                                      <m:endChr m:val="|"/>
                                      <m:ctrlPr>
                                        <a:rPr lang="en-US" i="1">
                                          <a:latin typeface="Cambria Math" panose="02040503050406030204" pitchFamily="18" charset="0"/>
                                          <a:ea typeface="Arial" charset="0"/>
                                          <a:cs typeface="Arial" charset="0"/>
                                        </a:rPr>
                                      </m:ctrlPr>
                                    </m:dPr>
                                    <m:e>
                                      <m:r>
                                        <a:rPr lang="en-US" b="1" i="1">
                                          <a:solidFill>
                                            <a:srgbClr val="0000FF"/>
                                          </a:solidFill>
                                          <a:latin typeface="Cambria Math" panose="02040503050406030204" pitchFamily="18" charset="0"/>
                                          <a:ea typeface="Arial" charset="0"/>
                                          <a:cs typeface="Arial" charset="0"/>
                                        </a:rPr>
                                        <m:t>𝒙</m:t>
                                      </m:r>
                                    </m:e>
                                  </m:d>
                                </m:num>
                                <m:den>
                                  <m:r>
                                    <a:rPr lang="en-US" b="1" i="1">
                                      <a:solidFill>
                                        <a:srgbClr val="0000FF"/>
                                      </a:solidFill>
                                      <a:latin typeface="Cambria Math" panose="02040503050406030204" pitchFamily="18" charset="0"/>
                                      <a:ea typeface="Arial" charset="0"/>
                                      <a:cs typeface="Arial" charset="0"/>
                                    </a:rPr>
                                    <m:t>𝝀</m:t>
                                  </m:r>
                                </m:den>
                              </m:f>
                            </m:e>
                          </m:d>
                        </m:num>
                        <m:den>
                          <m:r>
                            <a:rPr lang="en-US" altLang="zh-CN" i="1">
                              <a:latin typeface="Cambria Math" panose="02040503050406030204" pitchFamily="18" charset="0"/>
                              <a:ea typeface="Arial" charset="0"/>
                              <a:cs typeface="Arial" charset="0"/>
                            </a:rPr>
                            <m:t>2</m:t>
                          </m:r>
                          <m:r>
                            <a:rPr lang="en-US" b="1" i="1">
                              <a:solidFill>
                                <a:srgbClr val="0000FF"/>
                              </a:solidFill>
                              <a:latin typeface="Cambria Math" panose="02040503050406030204" pitchFamily="18" charset="0"/>
                              <a:ea typeface="Arial" charset="0"/>
                              <a:cs typeface="Arial" charset="0"/>
                            </a:rPr>
                            <m:t>𝝀</m:t>
                          </m:r>
                        </m:den>
                      </m:f>
                    </m:oMath>
                  </m:oMathPara>
                </a14:m>
                <a:endParaRPr lang="en-US" dirty="0">
                  <a:solidFill>
                    <a:srgbClr val="0000FF"/>
                  </a:solidFill>
                  <a:latin typeface="Arial" charset="0"/>
                  <a:ea typeface="Arial" charset="0"/>
                  <a:cs typeface="Arial" charset="0"/>
                </a:endParaRPr>
              </a:p>
              <a:p>
                <a:r>
                  <a:rPr lang="en-US" dirty="0">
                    <a:latin typeface="Arial" charset="0"/>
                    <a:ea typeface="Arial" charset="0"/>
                    <a:cs typeface="Arial" charset="0"/>
                  </a:rPr>
                  <a:t>Rationale:</a:t>
                </a:r>
              </a:p>
              <a:p>
                <a:pPr lvl="1"/>
                <a14:m>
                  <m:oMath xmlns:m="http://schemas.openxmlformats.org/officeDocument/2006/math">
                    <m:r>
                      <a:rPr lang="en-US" b="1" i="1" dirty="0">
                        <a:solidFill>
                          <a:srgbClr val="0000FF"/>
                        </a:solidFill>
                        <a:latin typeface="Cambria Math" panose="02040503050406030204" pitchFamily="18" charset="0"/>
                        <a:ea typeface="Arial" charset="0"/>
                        <a:cs typeface="Arial" charset="0"/>
                      </a:rPr>
                      <m:t>𝑫</m:t>
                    </m:r>
                    <m:r>
                      <a:rPr lang="en-US" b="1" i="1" dirty="0">
                        <a:solidFill>
                          <a:srgbClr val="0000FF"/>
                        </a:solidFill>
                        <a:latin typeface="Cambria Math" panose="02040503050406030204" pitchFamily="18" charset="0"/>
                        <a:ea typeface="Arial" charset="0"/>
                        <a:cs typeface="Arial" charset="0"/>
                      </a:rPr>
                      <m:t> </m:t>
                    </m:r>
                  </m:oMath>
                </a14:m>
                <a:r>
                  <a:rPr lang="en-US" dirty="0">
                    <a:latin typeface="Arial" charset="0"/>
                    <a:ea typeface="Arial" charset="0"/>
                    <a:cs typeface="Arial" charset="0"/>
                  </a:rPr>
                  <a:t>: the original dataset; 			# of diabetes patients = </a:t>
                </a:r>
                <a14:m>
                  <m:oMath xmlns:m="http://schemas.openxmlformats.org/officeDocument/2006/math">
                    <m:r>
                      <a:rPr lang="en-US" b="1" i="1">
                        <a:solidFill>
                          <a:srgbClr val="0000FF"/>
                        </a:solidFill>
                        <a:latin typeface="Cambria Math" panose="02040503050406030204" pitchFamily="18" charset="0"/>
                        <a:ea typeface="Arial" charset="0"/>
                        <a:cs typeface="Arial" charset="0"/>
                      </a:rPr>
                      <m:t>𝒉</m:t>
                    </m:r>
                  </m:oMath>
                </a14:m>
                <a:endParaRPr lang="en-US" b="1" dirty="0">
                  <a:latin typeface="Arial" charset="0"/>
                  <a:ea typeface="Arial" charset="0"/>
                  <a:cs typeface="Arial" charset="0"/>
                </a:endParaRPr>
              </a:p>
              <a:p>
                <a:pPr lvl="1"/>
                <a14:m>
                  <m:oMath xmlns:m="http://schemas.openxmlformats.org/officeDocument/2006/math">
                    <m:r>
                      <a:rPr lang="en-US" b="1" i="1" dirty="0">
                        <a:solidFill>
                          <a:srgbClr val="0000FF"/>
                        </a:solidFill>
                        <a:latin typeface="Cambria Math" panose="02040503050406030204" pitchFamily="18" charset="0"/>
                        <a:ea typeface="Arial" charset="0"/>
                        <a:cs typeface="Arial" charset="0"/>
                      </a:rPr>
                      <m:t>𝑫</m:t>
                    </m:r>
                    <m:r>
                      <a:rPr lang="en-US" b="1" i="1" dirty="0">
                        <a:solidFill>
                          <a:srgbClr val="0000FF"/>
                        </a:solidFill>
                        <a:latin typeface="Cambria Math" panose="02040503050406030204" pitchFamily="18" charset="0"/>
                        <a:ea typeface="Arial" charset="0"/>
                        <a:cs typeface="Arial" charset="0"/>
                      </a:rPr>
                      <m:t>′</m:t>
                    </m:r>
                  </m:oMath>
                </a14:m>
                <a:r>
                  <a:rPr lang="en-US" dirty="0">
                    <a:latin typeface="Arial" charset="0"/>
                    <a:ea typeface="Arial" charset="0"/>
                    <a:cs typeface="Arial" charset="0"/>
                  </a:rPr>
                  <a:t>: modify the height of an individual in </a:t>
                </a:r>
                <a14:m>
                  <m:oMath xmlns:m="http://schemas.openxmlformats.org/officeDocument/2006/math">
                    <m:r>
                      <a:rPr lang="en-US" b="1" i="1" dirty="0">
                        <a:solidFill>
                          <a:srgbClr val="0000FF"/>
                        </a:solidFill>
                        <a:latin typeface="Cambria Math" panose="02040503050406030204" pitchFamily="18" charset="0"/>
                        <a:ea typeface="Arial" charset="0"/>
                        <a:cs typeface="Arial" charset="0"/>
                      </a:rPr>
                      <m:t>𝑫</m:t>
                    </m:r>
                  </m:oMath>
                </a14:m>
                <a:r>
                  <a:rPr lang="en-US" dirty="0">
                    <a:latin typeface="Arial" charset="0"/>
                    <a:ea typeface="Arial" charset="0"/>
                    <a:cs typeface="Arial" charset="0"/>
                  </a:rPr>
                  <a:t>; 	# of diabetes patients = </a:t>
                </a:r>
                <a14:m>
                  <m:oMath xmlns:m="http://schemas.openxmlformats.org/officeDocument/2006/math">
                    <m:r>
                      <a:rPr lang="en-US" b="1" i="1">
                        <a:solidFill>
                          <a:srgbClr val="0000FF"/>
                        </a:solidFill>
                        <a:latin typeface="Cambria Math" panose="02040503050406030204" pitchFamily="18" charset="0"/>
                        <a:ea typeface="Arial" charset="0"/>
                        <a:cs typeface="Arial" charset="0"/>
                      </a:rPr>
                      <m:t>𝒉</m:t>
                    </m:r>
                    <m:r>
                      <a:rPr lang="en-US" b="1" i="1" dirty="0">
                        <a:solidFill>
                          <a:srgbClr val="0000FF"/>
                        </a:solidFill>
                        <a:latin typeface="Cambria Math" panose="02040503050406030204" pitchFamily="18" charset="0"/>
                        <a:ea typeface="Arial" charset="0"/>
                        <a:cs typeface="Arial" charset="0"/>
                      </a:rPr>
                      <m:t>′</m:t>
                    </m:r>
                  </m:oMath>
                </a14:m>
                <a:endParaRPr lang="en-US" b="1" dirty="0">
                  <a:latin typeface="Arial" charset="0"/>
                  <a:ea typeface="Arial" charset="0"/>
                  <a:cs typeface="Arial" charset="0"/>
                </a:endParaRPr>
              </a:p>
              <a:p>
                <a:pPr lvl="1"/>
                <a:endParaRPr lang="en-US" dirty="0">
                  <a:latin typeface="Arial" charset="0"/>
                  <a:ea typeface="Arial" charset="0"/>
                  <a:cs typeface="Arial" charset="0"/>
                </a:endParaRPr>
              </a:p>
              <a:p>
                <a:pPr lvl="1"/>
                <a:endParaRPr lang="en-US" dirty="0">
                  <a:latin typeface="Arial" charset="0"/>
                  <a:ea typeface="Arial" charset="0"/>
                  <a:cs typeface="Arial" charset="0"/>
                </a:endParaRPr>
              </a:p>
              <a:p>
                <a:pPr lvl="1"/>
                <a:endParaRPr lang="en-SG" dirty="0">
                  <a:latin typeface="Arial" charset="0"/>
                  <a:ea typeface="Arial" charset="0"/>
                  <a:cs typeface="Arial" charset="0"/>
                </a:endParaRPr>
              </a:p>
              <a:p>
                <a:pPr marL="393192" lvl="1" indent="0">
                  <a:buNone/>
                </a:pPr>
                <a:endParaRPr lang="en-SG"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981200" y="1196752"/>
                <a:ext cx="8435280" cy="3281010"/>
              </a:xfrm>
              <a:blipFill rotWithShape="0">
                <a:blip r:embed="rId3"/>
                <a:stretch>
                  <a:fillRect l="-650" t="-3525"/>
                </a:stretch>
              </a:blipFill>
            </p:spPr>
            <p:txBody>
              <a:bodyPr/>
              <a:lstStyle/>
              <a:p>
                <a:r>
                  <a:rPr lang="en-US">
                    <a:noFill/>
                  </a:rPr>
                  <a:t> </a:t>
                </a:r>
              </a:p>
            </p:txBody>
          </p:sp>
        </mc:Fallback>
      </mc:AlternateContent>
      <p:cxnSp>
        <p:nvCxnSpPr>
          <p:cNvPr id="4" name="Straight Arrow Connector 3" descr="&quot;&quot;"/>
          <p:cNvCxnSpPr/>
          <p:nvPr/>
        </p:nvCxnSpPr>
        <p:spPr>
          <a:xfrm>
            <a:off x="2639616" y="5003884"/>
            <a:ext cx="0" cy="1305436"/>
          </a:xfrm>
          <a:prstGeom prst="straightConnector1">
            <a:avLst/>
          </a:prstGeom>
          <a:ln w="15875">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5" name="Straight Arrow Connector 4" descr="&quot;&quot;"/>
          <p:cNvCxnSpPr/>
          <p:nvPr/>
        </p:nvCxnSpPr>
        <p:spPr>
          <a:xfrm flipH="1">
            <a:off x="2639616" y="6309320"/>
            <a:ext cx="5976664" cy="0"/>
          </a:xfrm>
          <a:prstGeom prst="straightConnector1">
            <a:avLst/>
          </a:prstGeom>
          <a:ln w="15875">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Rectangle 7"/>
              <p:cNvSpPr/>
              <p:nvPr/>
            </p:nvSpPr>
            <p:spPr>
              <a:xfrm>
                <a:off x="6312024" y="6300028"/>
                <a:ext cx="45397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1" i="1">
                          <a:solidFill>
                            <a:srgbClr val="0000FF"/>
                          </a:solidFill>
                          <a:latin typeface="Cambria Math"/>
                        </a:rPr>
                        <m:t>𝒉</m:t>
                      </m:r>
                      <m:r>
                        <a:rPr lang="en-US" b="1" i="1" dirty="0">
                          <a:solidFill>
                            <a:srgbClr val="0000FF"/>
                          </a:solidFill>
                          <a:latin typeface="Cambria Math"/>
                        </a:rPr>
                        <m:t>′</m:t>
                      </m:r>
                    </m:oMath>
                  </m:oMathPara>
                </a14:m>
                <a:endParaRPr lang="en-SG" dirty="0"/>
              </a:p>
            </p:txBody>
          </p:sp>
        </mc:Choice>
        <mc:Fallback xmlns="">
          <p:sp>
            <p:nvSpPr>
              <p:cNvPr id="8" name="Rectangle 7"/>
              <p:cNvSpPr>
                <a:spLocks noRot="1" noChangeAspect="1" noMove="1" noResize="1" noEditPoints="1" noAdjustHandles="1" noChangeArrowheads="1" noChangeShapeType="1" noTextEdit="1"/>
              </p:cNvSpPr>
              <p:nvPr/>
            </p:nvSpPr>
            <p:spPr>
              <a:xfrm>
                <a:off x="4788024" y="6300028"/>
                <a:ext cx="453970" cy="369332"/>
              </a:xfrm>
              <a:prstGeom prst="rect">
                <a:avLst/>
              </a:prstGeom>
              <a:blipFill rotWithShape="1">
                <a:blip r:embed="rId5"/>
                <a:stretch>
                  <a:fillRect/>
                </a:stretch>
              </a:blipFill>
            </p:spPr>
            <p:txBody>
              <a:bodyPr/>
              <a:lstStyle/>
              <a:p>
                <a:r>
                  <a:rPr lang="en-SG">
                    <a:noFill/>
                  </a:rPr>
                  <a:t> </a:t>
                </a:r>
              </a:p>
            </p:txBody>
          </p:sp>
        </mc:Fallback>
      </mc:AlternateContent>
      <p:sp>
        <p:nvSpPr>
          <p:cNvPr id="15" name="Freeform 14" descr="&quot;&quot;"/>
          <p:cNvSpPr/>
          <p:nvPr/>
        </p:nvSpPr>
        <p:spPr>
          <a:xfrm flipH="1">
            <a:off x="6514256" y="5147901"/>
            <a:ext cx="1958008" cy="922931"/>
          </a:xfrm>
          <a:custGeom>
            <a:avLst/>
            <a:gdLst>
              <a:gd name="connsiteX0" fmla="*/ 1958008 w 1958008"/>
              <a:gd name="connsiteY0" fmla="*/ 0 h 586408"/>
              <a:gd name="connsiteX1" fmla="*/ 1461052 w 1958008"/>
              <a:gd name="connsiteY1" fmla="*/ 278295 h 586408"/>
              <a:gd name="connsiteX2" fmla="*/ 924339 w 1958008"/>
              <a:gd name="connsiteY2" fmla="*/ 457200 h 586408"/>
              <a:gd name="connsiteX3" fmla="*/ 0 w 1958008"/>
              <a:gd name="connsiteY3" fmla="*/ 586408 h 586408"/>
            </a:gdLst>
            <a:ahLst/>
            <a:cxnLst>
              <a:cxn ang="0">
                <a:pos x="connsiteX0" y="connsiteY0"/>
              </a:cxn>
              <a:cxn ang="0">
                <a:pos x="connsiteX1" y="connsiteY1"/>
              </a:cxn>
              <a:cxn ang="0">
                <a:pos x="connsiteX2" y="connsiteY2"/>
              </a:cxn>
              <a:cxn ang="0">
                <a:pos x="connsiteX3" y="connsiteY3"/>
              </a:cxn>
            </a:cxnLst>
            <a:rect l="l" t="t" r="r" b="b"/>
            <a:pathLst>
              <a:path w="1958008" h="586408">
                <a:moveTo>
                  <a:pt x="1958008" y="0"/>
                </a:moveTo>
                <a:cubicBezTo>
                  <a:pt x="1795669" y="101047"/>
                  <a:pt x="1633330" y="202095"/>
                  <a:pt x="1461052" y="278295"/>
                </a:cubicBezTo>
                <a:cubicBezTo>
                  <a:pt x="1288774" y="354495"/>
                  <a:pt x="1167848" y="405848"/>
                  <a:pt x="924339" y="457200"/>
                </a:cubicBezTo>
                <a:cubicBezTo>
                  <a:pt x="680830" y="508552"/>
                  <a:pt x="0" y="586408"/>
                  <a:pt x="0" y="586408"/>
                </a:cubicBezTo>
              </a:path>
            </a:pathLst>
          </a:cu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6" name="Freeform 15" descr="&quot;&quot;"/>
          <p:cNvSpPr/>
          <p:nvPr/>
        </p:nvSpPr>
        <p:spPr>
          <a:xfrm>
            <a:off x="4581399" y="5147901"/>
            <a:ext cx="1944217" cy="922931"/>
          </a:xfrm>
          <a:custGeom>
            <a:avLst/>
            <a:gdLst>
              <a:gd name="connsiteX0" fmla="*/ 1958008 w 1958008"/>
              <a:gd name="connsiteY0" fmla="*/ 0 h 586408"/>
              <a:gd name="connsiteX1" fmla="*/ 1461052 w 1958008"/>
              <a:gd name="connsiteY1" fmla="*/ 278295 h 586408"/>
              <a:gd name="connsiteX2" fmla="*/ 924339 w 1958008"/>
              <a:gd name="connsiteY2" fmla="*/ 457200 h 586408"/>
              <a:gd name="connsiteX3" fmla="*/ 0 w 1958008"/>
              <a:gd name="connsiteY3" fmla="*/ 586408 h 586408"/>
            </a:gdLst>
            <a:ahLst/>
            <a:cxnLst>
              <a:cxn ang="0">
                <a:pos x="connsiteX0" y="connsiteY0"/>
              </a:cxn>
              <a:cxn ang="0">
                <a:pos x="connsiteX1" y="connsiteY1"/>
              </a:cxn>
              <a:cxn ang="0">
                <a:pos x="connsiteX2" y="connsiteY2"/>
              </a:cxn>
              <a:cxn ang="0">
                <a:pos x="connsiteX3" y="connsiteY3"/>
              </a:cxn>
            </a:cxnLst>
            <a:rect l="l" t="t" r="r" b="b"/>
            <a:pathLst>
              <a:path w="1958008" h="586408">
                <a:moveTo>
                  <a:pt x="1958008" y="0"/>
                </a:moveTo>
                <a:cubicBezTo>
                  <a:pt x="1795669" y="101047"/>
                  <a:pt x="1633330" y="202095"/>
                  <a:pt x="1461052" y="278295"/>
                </a:cubicBezTo>
                <a:cubicBezTo>
                  <a:pt x="1288774" y="354495"/>
                  <a:pt x="1167848" y="405848"/>
                  <a:pt x="924339" y="457200"/>
                </a:cubicBezTo>
                <a:cubicBezTo>
                  <a:pt x="680830" y="508552"/>
                  <a:pt x="0" y="586408"/>
                  <a:pt x="0" y="586408"/>
                </a:cubicBezTo>
              </a:path>
            </a:pathLst>
          </a:cu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7" name="Freeform 16" descr="&quot;&quot;"/>
          <p:cNvSpPr/>
          <p:nvPr/>
        </p:nvSpPr>
        <p:spPr>
          <a:xfrm flipH="1">
            <a:off x="2687690" y="6065109"/>
            <a:ext cx="1908314" cy="199092"/>
          </a:xfrm>
          <a:custGeom>
            <a:avLst/>
            <a:gdLst>
              <a:gd name="connsiteX0" fmla="*/ 0 w 1908314"/>
              <a:gd name="connsiteY0" fmla="*/ 0 h 139148"/>
              <a:gd name="connsiteX1" fmla="*/ 1908314 w 1908314"/>
              <a:gd name="connsiteY1" fmla="*/ 139148 h 139148"/>
            </a:gdLst>
            <a:ahLst/>
            <a:cxnLst>
              <a:cxn ang="0">
                <a:pos x="connsiteX0" y="connsiteY0"/>
              </a:cxn>
              <a:cxn ang="0">
                <a:pos x="connsiteX1" y="connsiteY1"/>
              </a:cxn>
            </a:cxnLst>
            <a:rect l="l" t="t" r="r" b="b"/>
            <a:pathLst>
              <a:path w="1908314" h="139148">
                <a:moveTo>
                  <a:pt x="0" y="0"/>
                </a:moveTo>
                <a:lnTo>
                  <a:pt x="1908314" y="139148"/>
                </a:lnTo>
              </a:path>
            </a:pathLst>
          </a:cu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mc:AlternateContent xmlns:mc="http://schemas.openxmlformats.org/markup-compatibility/2006" xmlns:a14="http://schemas.microsoft.com/office/drawing/2010/main">
        <mc:Choice Requires="a14">
          <p:sp>
            <p:nvSpPr>
              <p:cNvPr id="19" name="Rectangle 18"/>
              <p:cNvSpPr/>
              <p:nvPr/>
            </p:nvSpPr>
            <p:spPr>
              <a:xfrm>
                <a:off x="7593781" y="5507940"/>
                <a:ext cx="168398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i="1" dirty="0">
                              <a:latin typeface="Cambria Math" panose="02040503050406030204" pitchFamily="18" charset="0"/>
                            </a:rPr>
                          </m:ctrlPr>
                        </m:funcPr>
                        <m:fName>
                          <m:r>
                            <m:rPr>
                              <m:sty m:val="p"/>
                            </m:rPr>
                            <a:rPr lang="en-US" dirty="0">
                              <a:latin typeface="Cambria Math"/>
                            </a:rPr>
                            <m:t>Pr</m:t>
                          </m:r>
                        </m:fName>
                        <m:e>
                          <m:d>
                            <m:dPr>
                              <m:begChr m:val="["/>
                              <m:endChr m:val="]"/>
                              <m:ctrlPr>
                                <a:rPr lang="en-US" i="1" dirty="0">
                                  <a:latin typeface="Cambria Math" panose="02040503050406030204" pitchFamily="18" charset="0"/>
                                </a:rPr>
                              </m:ctrlPr>
                            </m:dPr>
                            <m:e>
                              <m:r>
                                <a:rPr lang="en-US" b="1" i="1" dirty="0">
                                  <a:solidFill>
                                    <a:srgbClr val="0000FF"/>
                                  </a:solidFill>
                                  <a:latin typeface="Cambria Math"/>
                                </a:rPr>
                                <m:t>𝑨</m:t>
                              </m:r>
                              <m:d>
                                <m:dPr>
                                  <m:ctrlPr>
                                    <a:rPr lang="en-US" i="1" dirty="0">
                                      <a:latin typeface="Cambria Math" panose="02040503050406030204" pitchFamily="18" charset="0"/>
                                    </a:rPr>
                                  </m:ctrlPr>
                                </m:dPr>
                                <m:e>
                                  <m:r>
                                    <a:rPr lang="en-US" b="1" i="1" dirty="0">
                                      <a:solidFill>
                                        <a:srgbClr val="0000FF"/>
                                      </a:solidFill>
                                      <a:latin typeface="Cambria Math"/>
                                    </a:rPr>
                                    <m:t>𝑫</m:t>
                                  </m:r>
                                  <m:r>
                                    <a:rPr lang="en-US" b="1" i="1" dirty="0">
                                      <a:solidFill>
                                        <a:srgbClr val="0000FF"/>
                                      </a:solidFill>
                                      <a:latin typeface="Cambria Math"/>
                                    </a:rPr>
                                    <m:t>′</m:t>
                                  </m:r>
                                </m:e>
                              </m:d>
                              <m:r>
                                <a:rPr lang="en-US" i="1" dirty="0">
                                  <a:latin typeface="Cambria Math"/>
                                </a:rPr>
                                <m:t>=</m:t>
                              </m:r>
                              <m:r>
                                <a:rPr lang="en-US" b="1" i="1" dirty="0">
                                  <a:solidFill>
                                    <a:srgbClr val="0000FF"/>
                                  </a:solidFill>
                                  <a:latin typeface="Cambria Math"/>
                                </a:rPr>
                                <m:t>𝑶</m:t>
                              </m:r>
                            </m:e>
                          </m:d>
                        </m:e>
                      </m:func>
                    </m:oMath>
                  </m:oMathPara>
                </a14:m>
                <a:endParaRPr lang="en-SG" dirty="0"/>
              </a:p>
            </p:txBody>
          </p:sp>
        </mc:Choice>
        <mc:Fallback xmlns="">
          <p:sp>
            <p:nvSpPr>
              <p:cNvPr id="19" name="Rectangle 18"/>
              <p:cNvSpPr>
                <a:spLocks noRot="1" noChangeAspect="1" noMove="1" noResize="1" noEditPoints="1" noAdjustHandles="1" noChangeArrowheads="1" noChangeShapeType="1" noTextEdit="1"/>
              </p:cNvSpPr>
              <p:nvPr/>
            </p:nvSpPr>
            <p:spPr>
              <a:xfrm>
                <a:off x="6069780" y="5507940"/>
                <a:ext cx="1683987" cy="369332"/>
              </a:xfrm>
              <a:prstGeom prst="rect">
                <a:avLst/>
              </a:prstGeom>
              <a:blipFill rotWithShape="1">
                <a:blip r:embed="rId7"/>
                <a:stretch>
                  <a:fillRect/>
                </a:stretch>
              </a:blipFill>
            </p:spPr>
            <p:txBody>
              <a:bodyPr/>
              <a:lstStyle/>
              <a:p>
                <a:r>
                  <a:rPr lang="en-SG">
                    <a:noFill/>
                  </a:rPr>
                  <a:t> </a:t>
                </a:r>
              </a:p>
            </p:txBody>
          </p:sp>
        </mc:Fallback>
      </mc:AlternateContent>
      <p:cxnSp>
        <p:nvCxnSpPr>
          <p:cNvPr id="21" name="Straight Connector 20" descr="&quot;&quot;"/>
          <p:cNvCxnSpPr/>
          <p:nvPr/>
        </p:nvCxnSpPr>
        <p:spPr>
          <a:xfrm>
            <a:off x="9220148" y="5723964"/>
            <a:ext cx="692277"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descr="&quot;&quot;"/>
          <p:cNvCxnSpPr/>
          <p:nvPr/>
        </p:nvCxnSpPr>
        <p:spPr>
          <a:xfrm>
            <a:off x="6528048" y="5219908"/>
            <a:ext cx="0" cy="1070828"/>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26" name="Straight Connector 25" descr="&quot;&quot;"/>
          <p:cNvCxnSpPr/>
          <p:nvPr/>
        </p:nvCxnSpPr>
        <p:spPr>
          <a:xfrm>
            <a:off x="6023992" y="5219908"/>
            <a:ext cx="0" cy="1070828"/>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Rectangle 22"/>
              <p:cNvSpPr/>
              <p:nvPr/>
            </p:nvSpPr>
            <p:spPr>
              <a:xfrm>
                <a:off x="5807968" y="6300028"/>
                <a:ext cx="37542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1" i="1">
                          <a:solidFill>
                            <a:srgbClr val="0000FF"/>
                          </a:solidFill>
                          <a:latin typeface="Cambria Math"/>
                        </a:rPr>
                        <m:t>𝒚</m:t>
                      </m:r>
                    </m:oMath>
                  </m:oMathPara>
                </a14:m>
                <a:endParaRPr lang="en-SG" dirty="0"/>
              </a:p>
            </p:txBody>
          </p:sp>
        </mc:Choice>
        <mc:Fallback xmlns="">
          <p:sp>
            <p:nvSpPr>
              <p:cNvPr id="23" name="Rectangle 22"/>
              <p:cNvSpPr>
                <a:spLocks noRot="1" noChangeAspect="1" noMove="1" noResize="1" noEditPoints="1" noAdjustHandles="1" noChangeArrowheads="1" noChangeShapeType="1" noTextEdit="1"/>
              </p:cNvSpPr>
              <p:nvPr/>
            </p:nvSpPr>
            <p:spPr>
              <a:xfrm>
                <a:off x="4283968" y="6300028"/>
                <a:ext cx="375424" cy="369332"/>
              </a:xfrm>
              <a:prstGeom prst="rect">
                <a:avLst/>
              </a:prstGeom>
              <a:blipFill rotWithShape="1">
                <a:blip r:embed="rId8"/>
                <a:stretch>
                  <a:fillRect b="-4918"/>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33" name="Rectangle 32"/>
              <p:cNvSpPr/>
              <p:nvPr/>
            </p:nvSpPr>
            <p:spPr>
              <a:xfrm>
                <a:off x="2567608" y="4401772"/>
                <a:ext cx="166475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i="1" dirty="0">
                              <a:latin typeface="Cambria Math" panose="02040503050406030204" pitchFamily="18" charset="0"/>
                            </a:rPr>
                          </m:ctrlPr>
                        </m:funcPr>
                        <m:fName>
                          <m:r>
                            <m:rPr>
                              <m:sty m:val="p"/>
                            </m:rPr>
                            <a:rPr lang="en-US" dirty="0">
                              <a:latin typeface="Cambria Math"/>
                            </a:rPr>
                            <m:t>Pr</m:t>
                          </m:r>
                        </m:fName>
                        <m:e>
                          <m:d>
                            <m:dPr>
                              <m:begChr m:val="["/>
                              <m:endChr m:val="]"/>
                              <m:ctrlPr>
                                <a:rPr lang="en-US" i="1" dirty="0">
                                  <a:latin typeface="Cambria Math" panose="02040503050406030204" pitchFamily="18" charset="0"/>
                                </a:rPr>
                              </m:ctrlPr>
                            </m:dPr>
                            <m:e>
                              <m:r>
                                <a:rPr lang="en-US" b="1" i="1" dirty="0">
                                  <a:solidFill>
                                    <a:srgbClr val="0000FF"/>
                                  </a:solidFill>
                                  <a:latin typeface="Cambria Math"/>
                                </a:rPr>
                                <m:t>𝑨</m:t>
                              </m:r>
                              <m:d>
                                <m:dPr>
                                  <m:ctrlPr>
                                    <a:rPr lang="en-US" i="1" dirty="0">
                                      <a:latin typeface="Cambria Math" panose="02040503050406030204" pitchFamily="18" charset="0"/>
                                    </a:rPr>
                                  </m:ctrlPr>
                                </m:dPr>
                                <m:e>
                                  <m:r>
                                    <a:rPr lang="en-US" b="1" i="1" dirty="0">
                                      <a:solidFill>
                                        <a:srgbClr val="0000FF"/>
                                      </a:solidFill>
                                      <a:latin typeface="Cambria Math"/>
                                    </a:rPr>
                                    <m:t>𝑫</m:t>
                                  </m:r>
                                  <m:r>
                                    <a:rPr lang="en-US" b="1" i="1" dirty="0">
                                      <a:solidFill>
                                        <a:srgbClr val="0000FF"/>
                                      </a:solidFill>
                                      <a:latin typeface="Cambria Math"/>
                                    </a:rPr>
                                    <m:t>′</m:t>
                                  </m:r>
                                </m:e>
                              </m:d>
                              <m:r>
                                <a:rPr lang="en-US" i="1" dirty="0">
                                  <a:latin typeface="Cambria Math"/>
                                </a:rPr>
                                <m:t>=</m:t>
                              </m:r>
                              <m:r>
                                <a:rPr lang="en-US" b="1" i="1" dirty="0">
                                  <a:solidFill>
                                    <a:srgbClr val="0000FF"/>
                                  </a:solidFill>
                                  <a:latin typeface="Cambria Math"/>
                                </a:rPr>
                                <m:t>𝒚</m:t>
                              </m:r>
                            </m:e>
                          </m:d>
                        </m:e>
                      </m:func>
                    </m:oMath>
                  </m:oMathPara>
                </a14:m>
                <a:endParaRPr lang="en-SG" dirty="0"/>
              </a:p>
            </p:txBody>
          </p:sp>
        </mc:Choice>
        <mc:Fallback xmlns="">
          <p:sp>
            <p:nvSpPr>
              <p:cNvPr id="33" name="Rectangle 32"/>
              <p:cNvSpPr>
                <a:spLocks noRot="1" noChangeAspect="1" noMove="1" noResize="1" noEditPoints="1" noAdjustHandles="1" noChangeArrowheads="1" noChangeShapeType="1" noTextEdit="1"/>
              </p:cNvSpPr>
              <p:nvPr/>
            </p:nvSpPr>
            <p:spPr>
              <a:xfrm>
                <a:off x="1043608" y="4401772"/>
                <a:ext cx="1664750" cy="369332"/>
              </a:xfrm>
              <a:prstGeom prst="rect">
                <a:avLst/>
              </a:prstGeom>
              <a:blipFill rotWithShape="1">
                <a:blip r:embed="rId12"/>
                <a:stretch>
                  <a:fillRect b="-491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4" name="Rectangle 33"/>
              <p:cNvSpPr/>
              <p:nvPr/>
            </p:nvSpPr>
            <p:spPr>
              <a:xfrm>
                <a:off x="4071926" y="4392480"/>
                <a:ext cx="402866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a:ea typeface="Cambria Math"/>
                        </a:rPr>
                        <m:t>=</m:t>
                      </m:r>
                      <m:func>
                        <m:funcPr>
                          <m:ctrlPr>
                            <a:rPr lang="en-US" i="1" dirty="0">
                              <a:latin typeface="Cambria Math" panose="02040503050406030204" pitchFamily="18" charset="0"/>
                            </a:rPr>
                          </m:ctrlPr>
                        </m:funcPr>
                        <m:fName>
                          <m:r>
                            <m:rPr>
                              <m:sty m:val="p"/>
                            </m:rPr>
                            <a:rPr lang="en-US" dirty="0">
                              <a:latin typeface="Cambria Math"/>
                            </a:rPr>
                            <m:t>Pr</m:t>
                          </m:r>
                        </m:fName>
                        <m:e>
                          <m:d>
                            <m:dPr>
                              <m:begChr m:val="["/>
                              <m:endChr m:val="]"/>
                              <m:ctrlPr>
                                <a:rPr lang="en-US" i="1" dirty="0">
                                  <a:latin typeface="Cambria Math" panose="02040503050406030204" pitchFamily="18" charset="0"/>
                                </a:rPr>
                              </m:ctrlPr>
                            </m:dPr>
                            <m:e>
                              <m:r>
                                <a:rPr lang="en-US" b="1" i="1" dirty="0">
                                  <a:solidFill>
                                    <a:srgbClr val="0000FF"/>
                                  </a:solidFill>
                                  <a:latin typeface="Cambria Math"/>
                                </a:rPr>
                                <m:t>𝒚</m:t>
                              </m:r>
                              <m:r>
                                <a:rPr lang="en-US" b="1" i="1" dirty="0">
                                  <a:solidFill>
                                    <a:srgbClr val="0000FF"/>
                                  </a:solidFill>
                                  <a:latin typeface="Cambria Math" charset="0"/>
                                </a:rPr>
                                <m:t>=</m:t>
                              </m:r>
                              <m:r>
                                <a:rPr lang="en-US" b="1" i="1" dirty="0">
                                  <a:solidFill>
                                    <a:srgbClr val="0000FF"/>
                                  </a:solidFill>
                                  <a:latin typeface="Cambria Math" charset="0"/>
                                </a:rPr>
                                <m:t>𝒉</m:t>
                              </m:r>
                              <m:r>
                                <a:rPr lang="en-US" b="1" i="1" dirty="0" smtClean="0">
                                  <a:solidFill>
                                    <a:srgbClr val="0000FF"/>
                                  </a:solidFill>
                                  <a:latin typeface="Cambria Math" panose="02040503050406030204" pitchFamily="18" charset="0"/>
                                </a:rPr>
                                <m:t>′</m:t>
                              </m:r>
                              <m:r>
                                <a:rPr lang="en-US" b="1" i="1" dirty="0">
                                  <a:solidFill>
                                    <a:srgbClr val="0000FF"/>
                                  </a:solidFill>
                                  <a:latin typeface="Cambria Math" charset="0"/>
                                </a:rPr>
                                <m:t>+</m:t>
                              </m:r>
                              <m:r>
                                <a:rPr lang="en-US" b="1" i="1" dirty="0">
                                  <a:solidFill>
                                    <a:srgbClr val="0000FF"/>
                                  </a:solidFill>
                                  <a:latin typeface="Cambria Math" charset="0"/>
                                </a:rPr>
                                <m:t>𝑳𝒂𝒑</m:t>
                              </m:r>
                              <m:r>
                                <a:rPr lang="en-US" b="1" i="1" dirty="0">
                                  <a:solidFill>
                                    <a:srgbClr val="0000FF"/>
                                  </a:solidFill>
                                  <a:latin typeface="Cambria Math" charset="0"/>
                                </a:rPr>
                                <m:t>(</m:t>
                              </m:r>
                              <m:r>
                                <a:rPr lang="en-US" b="1" i="1">
                                  <a:solidFill>
                                    <a:srgbClr val="0000FF"/>
                                  </a:solidFill>
                                  <a:latin typeface="Cambria Math"/>
                                </a:rPr>
                                <m:t>𝝀</m:t>
                              </m:r>
                              <m:r>
                                <a:rPr lang="en-US" b="1" i="1">
                                  <a:solidFill>
                                    <a:srgbClr val="0000FF"/>
                                  </a:solidFill>
                                  <a:latin typeface="Cambria Math" charset="0"/>
                                </a:rPr>
                                <m:t>)</m:t>
                              </m:r>
                            </m:e>
                          </m:d>
                        </m:e>
                      </m:func>
                      <m:r>
                        <a:rPr lang="en-US" b="0" i="1" smtClean="0">
                          <a:solidFill>
                            <a:srgbClr val="0000FF"/>
                          </a:solidFill>
                          <a:latin typeface="Cambria Math" panose="02040503050406030204" pitchFamily="18" charset="0"/>
                        </a:rPr>
                        <m:t>=</m:t>
                      </m:r>
                      <m:r>
                        <a:rPr lang="en-US" i="1" dirty="0">
                          <a:latin typeface="Cambria Math"/>
                          <a:ea typeface="Cambria Math"/>
                        </a:rPr>
                        <m:t>𝑝𝑑𝑓</m:t>
                      </m:r>
                      <m:r>
                        <a:rPr lang="en-US" i="1" dirty="0">
                          <a:latin typeface="Cambria Math"/>
                          <a:ea typeface="Cambria Math"/>
                        </a:rPr>
                        <m:t>(</m:t>
                      </m:r>
                      <m:r>
                        <a:rPr lang="en-US" b="1" i="1" dirty="0">
                          <a:solidFill>
                            <a:srgbClr val="0000FF"/>
                          </a:solidFill>
                          <a:latin typeface="Cambria Math"/>
                          <a:ea typeface="Cambria Math"/>
                        </a:rPr>
                        <m:t>𝒚</m:t>
                      </m:r>
                      <m:r>
                        <a:rPr lang="en-US" i="1" dirty="0">
                          <a:latin typeface="Cambria Math"/>
                          <a:ea typeface="Cambria Math"/>
                        </a:rPr>
                        <m:t>−</m:t>
                      </m:r>
                      <m:r>
                        <a:rPr lang="en-US" b="1" i="1">
                          <a:solidFill>
                            <a:srgbClr val="0000FF"/>
                          </a:solidFill>
                          <a:latin typeface="Cambria Math"/>
                        </a:rPr>
                        <m:t>𝒉</m:t>
                      </m:r>
                      <m:r>
                        <a:rPr lang="en-US" b="1" i="1" dirty="0">
                          <a:solidFill>
                            <a:srgbClr val="0000FF"/>
                          </a:solidFill>
                          <a:latin typeface="Cambria Math"/>
                        </a:rPr>
                        <m:t>′</m:t>
                      </m:r>
                      <m:r>
                        <a:rPr lang="en-US" i="1" dirty="0">
                          <a:latin typeface="Cambria Math"/>
                          <a:ea typeface="Cambria Math"/>
                        </a:rPr>
                        <m:t>)</m:t>
                      </m:r>
                    </m:oMath>
                  </m:oMathPara>
                </a14:m>
                <a:endParaRPr lang="en-SG" dirty="0"/>
              </a:p>
            </p:txBody>
          </p:sp>
        </mc:Choice>
        <mc:Fallback>
          <p:sp>
            <p:nvSpPr>
              <p:cNvPr id="34" name="Rectangle 33"/>
              <p:cNvSpPr>
                <a:spLocks noRot="1" noChangeAspect="1" noMove="1" noResize="1" noEditPoints="1" noAdjustHandles="1" noChangeArrowheads="1" noChangeShapeType="1" noTextEdit="1"/>
              </p:cNvSpPr>
              <p:nvPr/>
            </p:nvSpPr>
            <p:spPr>
              <a:xfrm>
                <a:off x="4071926" y="4392480"/>
                <a:ext cx="4028667" cy="369332"/>
              </a:xfrm>
              <a:prstGeom prst="rect">
                <a:avLst/>
              </a:prstGeom>
              <a:blipFill>
                <a:blip r:embed="rId13"/>
                <a:stretch>
                  <a:fillRect b="-1333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5" name="Rectangle 34"/>
              <p:cNvSpPr/>
              <p:nvPr/>
            </p:nvSpPr>
            <p:spPr>
              <a:xfrm>
                <a:off x="7907128" y="4400858"/>
                <a:ext cx="262604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dirty="0">
                          <a:latin typeface="Cambria Math"/>
                          <a:ea typeface="Cambria Math"/>
                        </a:rPr>
                        <m:t>=</m:t>
                      </m:r>
                      <m:r>
                        <m:rPr>
                          <m:sty m:val="p"/>
                        </m:rPr>
                        <a:rPr lang="en-US">
                          <a:latin typeface="Cambria Math"/>
                        </a:rPr>
                        <m:t>exp</m:t>
                      </m:r>
                      <m:r>
                        <a:rPr lang="en-US" i="1" dirty="0">
                          <a:latin typeface="Cambria Math"/>
                          <a:ea typeface="Cambria Math"/>
                        </a:rPr>
                        <m:t>(</m:t>
                      </m:r>
                      <m:r>
                        <a:rPr lang="en-US" b="1" i="1" dirty="0">
                          <a:latin typeface="Cambria Math"/>
                          <a:ea typeface="Cambria Math"/>
                        </a:rPr>
                        <m:t>−|</m:t>
                      </m:r>
                      <m:r>
                        <a:rPr lang="en-US" b="1" i="1" dirty="0">
                          <a:solidFill>
                            <a:srgbClr val="0000FF"/>
                          </a:solidFill>
                          <a:latin typeface="Cambria Math"/>
                          <a:ea typeface="Cambria Math"/>
                        </a:rPr>
                        <m:t>𝒚</m:t>
                      </m:r>
                      <m:r>
                        <a:rPr lang="en-US" i="1" dirty="0">
                          <a:latin typeface="Cambria Math"/>
                          <a:ea typeface="Cambria Math"/>
                        </a:rPr>
                        <m:t>−</m:t>
                      </m:r>
                      <m:r>
                        <a:rPr lang="en-US" b="1" i="1">
                          <a:solidFill>
                            <a:srgbClr val="0000FF"/>
                          </a:solidFill>
                          <a:latin typeface="Cambria Math"/>
                        </a:rPr>
                        <m:t>𝒉</m:t>
                      </m:r>
                      <m:r>
                        <a:rPr lang="en-US" b="1" i="1" dirty="0">
                          <a:solidFill>
                            <a:srgbClr val="0000FF"/>
                          </a:solidFill>
                          <a:latin typeface="Cambria Math"/>
                        </a:rPr>
                        <m:t>′</m:t>
                      </m:r>
                      <m:r>
                        <a:rPr lang="en-US" i="1" dirty="0">
                          <a:latin typeface="Cambria Math"/>
                          <a:ea typeface="Cambria Math"/>
                        </a:rPr>
                        <m:t>|/</m:t>
                      </m:r>
                      <m:r>
                        <a:rPr lang="en-US" b="1" i="1">
                          <a:solidFill>
                            <a:srgbClr val="0000FF"/>
                          </a:solidFill>
                          <a:latin typeface="Cambria Math"/>
                        </a:rPr>
                        <m:t>𝝀</m:t>
                      </m:r>
                      <m:r>
                        <a:rPr lang="en-US" i="1" dirty="0">
                          <a:latin typeface="Cambria Math"/>
                          <a:ea typeface="Cambria Math"/>
                        </a:rPr>
                        <m:t>)</m:t>
                      </m:r>
                      <m:r>
                        <a:rPr lang="en-US" altLang="zh-CN" i="1" dirty="0">
                          <a:latin typeface="Cambria Math"/>
                          <a:ea typeface="Cambria Math"/>
                        </a:rPr>
                        <m:t>/2</m:t>
                      </m:r>
                      <m:r>
                        <a:rPr lang="en-US" b="1" i="1">
                          <a:solidFill>
                            <a:srgbClr val="0000FF"/>
                          </a:solidFill>
                          <a:latin typeface="Cambria Math"/>
                        </a:rPr>
                        <m:t>𝝀</m:t>
                      </m:r>
                    </m:oMath>
                  </m:oMathPara>
                </a14:m>
                <a:endParaRPr lang="en-SG" dirty="0"/>
              </a:p>
            </p:txBody>
          </p:sp>
        </mc:Choice>
        <mc:Fallback>
          <p:sp>
            <p:nvSpPr>
              <p:cNvPr id="35" name="Rectangle 34"/>
              <p:cNvSpPr>
                <a:spLocks noRot="1" noChangeAspect="1" noMove="1" noResize="1" noEditPoints="1" noAdjustHandles="1" noChangeArrowheads="1" noChangeShapeType="1" noTextEdit="1"/>
              </p:cNvSpPr>
              <p:nvPr/>
            </p:nvSpPr>
            <p:spPr>
              <a:xfrm>
                <a:off x="7907128" y="4400858"/>
                <a:ext cx="2626040" cy="369332"/>
              </a:xfrm>
              <a:prstGeom prst="rect">
                <a:avLst/>
              </a:prstGeom>
              <a:blipFill>
                <a:blip r:embed="rId14"/>
                <a:stretch>
                  <a:fillRect b="-10000"/>
                </a:stretch>
              </a:blipFill>
            </p:spPr>
            <p:txBody>
              <a:bodyPr/>
              <a:lstStyle/>
              <a:p>
                <a:r>
                  <a:rPr lang="en-US">
                    <a:noFill/>
                  </a:rPr>
                  <a:t> </a:t>
                </a:r>
              </a:p>
            </p:txBody>
          </p:sp>
        </mc:Fallback>
      </mc:AlternateContent>
      <p:sp>
        <p:nvSpPr>
          <p:cNvPr id="20" name="Rectangle 19"/>
          <p:cNvSpPr/>
          <p:nvPr/>
        </p:nvSpPr>
        <p:spPr>
          <a:xfrm>
            <a:off x="8040217" y="6341258"/>
            <a:ext cx="2440861" cy="400110"/>
          </a:xfrm>
          <a:prstGeom prst="rect">
            <a:avLst/>
          </a:prstGeom>
        </p:spPr>
        <p:txBody>
          <a:bodyPr wrap="none">
            <a:spAutoFit/>
          </a:bodyPr>
          <a:lstStyle/>
          <a:p>
            <a:r>
              <a:rPr lang="en-US" sz="2000" dirty="0">
                <a:latin typeface="+mj-lt"/>
              </a:rPr>
              <a:t># of diabetes patients</a:t>
            </a:r>
            <a:endParaRPr lang="en-SG" sz="2000" dirty="0">
              <a:latin typeface="+mj-lt"/>
            </a:endParaRPr>
          </a:p>
        </p:txBody>
      </p:sp>
      <p:sp>
        <p:nvSpPr>
          <p:cNvPr id="2" name="Slide Number Placeholder 1">
            <a:extLst>
              <a:ext uri="{FF2B5EF4-FFF2-40B4-BE49-F238E27FC236}">
                <a16:creationId xmlns:a16="http://schemas.microsoft.com/office/drawing/2014/main" id="{1348B687-2F90-484A-AC0B-EED37ECDB689}"/>
              </a:ext>
            </a:extLst>
          </p:cNvPr>
          <p:cNvSpPr>
            <a:spLocks noGrp="1"/>
          </p:cNvSpPr>
          <p:nvPr>
            <p:ph type="sldNum" sz="quarter" idx="12"/>
          </p:nvPr>
        </p:nvSpPr>
        <p:spPr/>
        <p:txBody>
          <a:bodyPr/>
          <a:lstStyle/>
          <a:p>
            <a:fld id="{3E5BF5F9-4D9A-9543-85E8-59158CD2B6EB}" type="slidenum">
              <a:rPr lang="en-US" smtClean="0"/>
              <a:t>14</a:t>
            </a:fld>
            <a:endParaRPr lang="en-US"/>
          </a:p>
        </p:txBody>
      </p:sp>
    </p:spTree>
    <p:extLst>
      <p:ext uri="{BB962C8B-B14F-4D97-AF65-F5344CB8AC3E}">
        <p14:creationId xmlns:p14="http://schemas.microsoft.com/office/powerpoint/2010/main" val="1992138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itle 1"/>
          <p:cNvSpPr>
            <a:spLocks noGrp="1"/>
          </p:cNvSpPr>
          <p:nvPr>
            <p:ph type="title"/>
          </p:nvPr>
        </p:nvSpPr>
        <p:spPr>
          <a:xfrm>
            <a:off x="464242" y="130108"/>
            <a:ext cx="10515600" cy="1325563"/>
          </a:xfrm>
        </p:spPr>
        <p:txBody>
          <a:bodyPr>
            <a:noAutofit/>
          </a:bodyPr>
          <a:lstStyle/>
          <a:p>
            <a:r>
              <a:rPr lang="en-US" sz="4000" b="1" dirty="0">
                <a:solidFill>
                  <a:srgbClr val="FF0000"/>
                </a:solidFill>
                <a:latin typeface="Arial" charset="0"/>
                <a:ea typeface="Arial" charset="0"/>
                <a:cs typeface="Arial" charset="0"/>
              </a:rPr>
              <a:t>Differential Privacy via Laplace Noise</a:t>
            </a:r>
            <a:endParaRPr lang="en-SG" sz="4000" b="1" dirty="0">
              <a:solidFill>
                <a:srgbClr val="FF0000"/>
              </a:solidFill>
              <a:latin typeface="Arial" charset="0"/>
              <a:ea typeface="Arial" charset="0"/>
              <a:cs typeface="Arial"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981200" y="1196752"/>
                <a:ext cx="8435280" cy="3281010"/>
              </a:xfrm>
            </p:spPr>
            <p:txBody>
              <a:bodyPr>
                <a:normAutofit fontScale="70000" lnSpcReduction="20000"/>
              </a:bodyPr>
              <a:lstStyle/>
              <a:p>
                <a:r>
                  <a:rPr lang="en-US" dirty="0">
                    <a:latin typeface="Arial" charset="0"/>
                    <a:ea typeface="Arial" charset="0"/>
                    <a:cs typeface="Arial" charset="0"/>
                  </a:rPr>
                  <a:t>Dataset: 	A set of patients</a:t>
                </a:r>
              </a:p>
              <a:p>
                <a:r>
                  <a:rPr lang="en-US" dirty="0">
                    <a:latin typeface="Arial" charset="0"/>
                    <a:ea typeface="Arial" charset="0"/>
                    <a:cs typeface="Arial" charset="0"/>
                  </a:rPr>
                  <a:t>Objective:	Release # of diabetes patients with </a:t>
                </a:r>
                <a14:m>
                  <m:oMath xmlns:m="http://schemas.openxmlformats.org/officeDocument/2006/math">
                    <m:r>
                      <a:rPr lang="en-US" b="1" i="1" dirty="0">
                        <a:solidFill>
                          <a:srgbClr val="0000FF"/>
                        </a:solidFill>
                        <a:latin typeface="Cambria Math" panose="02040503050406030204" pitchFamily="18" charset="0"/>
                        <a:ea typeface="Arial" charset="0"/>
                        <a:cs typeface="Arial" charset="0"/>
                      </a:rPr>
                      <m:t>𝜺</m:t>
                    </m:r>
                  </m:oMath>
                </a14:m>
                <a:r>
                  <a:rPr lang="en-US" dirty="0">
                    <a:latin typeface="Arial" charset="0"/>
                    <a:ea typeface="Arial" charset="0"/>
                    <a:cs typeface="Arial" charset="0"/>
                  </a:rPr>
                  <a:t>-differential privacy</a:t>
                </a:r>
              </a:p>
              <a:p>
                <a:pPr marL="0" indent="0">
                  <a:buNone/>
                </a:pPr>
                <a14:m>
                  <m:oMathPara xmlns:m="http://schemas.openxmlformats.org/officeDocument/2006/math">
                    <m:oMathParaPr>
                      <m:jc m:val="centerGroup"/>
                    </m:oMathParaPr>
                    <m:oMath xmlns:m="http://schemas.openxmlformats.org/officeDocument/2006/math">
                      <m:func>
                        <m:funcPr>
                          <m:ctrlPr>
                            <a:rPr lang="en-US" i="1" dirty="0">
                              <a:latin typeface="Cambria Math" panose="02040503050406030204" pitchFamily="18" charset="0"/>
                              <a:ea typeface="Arial" charset="0"/>
                              <a:cs typeface="Arial" charset="0"/>
                            </a:rPr>
                          </m:ctrlPr>
                        </m:funcPr>
                        <m:fName>
                          <m:r>
                            <m:rPr>
                              <m:sty m:val="p"/>
                            </m:rPr>
                            <a:rPr lang="en-US" dirty="0">
                              <a:latin typeface="Cambria Math" panose="02040503050406030204" pitchFamily="18" charset="0"/>
                              <a:ea typeface="Arial" charset="0"/>
                              <a:cs typeface="Arial" charset="0"/>
                            </a:rPr>
                            <m:t>Pr</m:t>
                          </m:r>
                        </m:fName>
                        <m:e>
                          <m:d>
                            <m:dPr>
                              <m:begChr m:val="["/>
                              <m:endChr m:val="]"/>
                              <m:ctrlPr>
                                <a:rPr lang="en-US" i="1" dirty="0">
                                  <a:latin typeface="Cambria Math" panose="02040503050406030204" pitchFamily="18" charset="0"/>
                                  <a:ea typeface="Arial" charset="0"/>
                                  <a:cs typeface="Arial" charset="0"/>
                                </a:rPr>
                              </m:ctrlPr>
                            </m:dPr>
                            <m:e>
                              <m:r>
                                <a:rPr lang="en-US" b="1" i="1" dirty="0">
                                  <a:solidFill>
                                    <a:srgbClr val="0000FF"/>
                                  </a:solidFill>
                                  <a:latin typeface="Cambria Math" panose="02040503050406030204" pitchFamily="18" charset="0"/>
                                  <a:ea typeface="Arial" charset="0"/>
                                  <a:cs typeface="Arial" charset="0"/>
                                </a:rPr>
                                <m:t>𝑨</m:t>
                              </m:r>
                              <m:d>
                                <m:dPr>
                                  <m:ctrlPr>
                                    <a:rPr lang="en-US" i="1" dirty="0">
                                      <a:latin typeface="Cambria Math" panose="02040503050406030204" pitchFamily="18" charset="0"/>
                                      <a:ea typeface="Arial" charset="0"/>
                                      <a:cs typeface="Arial" charset="0"/>
                                    </a:rPr>
                                  </m:ctrlPr>
                                </m:dPr>
                                <m:e>
                                  <m:r>
                                    <a:rPr lang="en-US" b="1" i="1" dirty="0">
                                      <a:solidFill>
                                        <a:srgbClr val="0000FF"/>
                                      </a:solidFill>
                                      <a:latin typeface="Cambria Math" panose="02040503050406030204" pitchFamily="18" charset="0"/>
                                      <a:ea typeface="Arial" charset="0"/>
                                      <a:cs typeface="Arial" charset="0"/>
                                    </a:rPr>
                                    <m:t>𝑫</m:t>
                                  </m:r>
                                </m:e>
                              </m:d>
                              <m:r>
                                <a:rPr lang="en-US" i="1" dirty="0">
                                  <a:latin typeface="Cambria Math" panose="02040503050406030204" pitchFamily="18" charset="0"/>
                                  <a:ea typeface="Arial" charset="0"/>
                                  <a:cs typeface="Arial" charset="0"/>
                                </a:rPr>
                                <m:t>=</m:t>
                              </m:r>
                              <m:r>
                                <a:rPr lang="en-US" b="1" i="1" dirty="0">
                                  <a:solidFill>
                                    <a:srgbClr val="0000FF"/>
                                  </a:solidFill>
                                  <a:latin typeface="Cambria Math" panose="02040503050406030204" pitchFamily="18" charset="0"/>
                                  <a:ea typeface="Arial" charset="0"/>
                                  <a:cs typeface="Arial" charset="0"/>
                                </a:rPr>
                                <m:t>𝑶</m:t>
                              </m:r>
                            </m:e>
                          </m:d>
                        </m:e>
                      </m:func>
                      <m:r>
                        <a:rPr lang="en-US" i="1" dirty="0">
                          <a:latin typeface="Cambria Math" panose="02040503050406030204" pitchFamily="18" charset="0"/>
                          <a:ea typeface="Arial" charset="0"/>
                          <a:cs typeface="Arial" charset="0"/>
                        </a:rPr>
                        <m:t>≤</m:t>
                      </m:r>
                      <m:r>
                        <m:rPr>
                          <m:sty m:val="p"/>
                        </m:rPr>
                        <a:rPr lang="en-US" dirty="0">
                          <a:latin typeface="Cambria Math" panose="02040503050406030204" pitchFamily="18" charset="0"/>
                          <a:ea typeface="Arial" charset="0"/>
                          <a:cs typeface="Arial" charset="0"/>
                        </a:rPr>
                        <m:t>exp</m:t>
                      </m:r>
                      <m:r>
                        <a:rPr lang="en-US" i="1" dirty="0">
                          <a:latin typeface="Cambria Math" panose="02040503050406030204" pitchFamily="18" charset="0"/>
                          <a:ea typeface="Arial" charset="0"/>
                          <a:cs typeface="Arial" charset="0"/>
                        </a:rPr>
                        <m:t>(</m:t>
                      </m:r>
                      <m:r>
                        <a:rPr lang="en-US" b="1" i="1" dirty="0">
                          <a:solidFill>
                            <a:srgbClr val="0000FF"/>
                          </a:solidFill>
                          <a:latin typeface="Cambria Math" panose="02040503050406030204" pitchFamily="18" charset="0"/>
                          <a:ea typeface="Arial" charset="0"/>
                          <a:cs typeface="Arial" charset="0"/>
                        </a:rPr>
                        <m:t>𝜺</m:t>
                      </m:r>
                      <m:r>
                        <a:rPr lang="en-US" i="1" dirty="0">
                          <a:latin typeface="Cambria Math" panose="02040503050406030204" pitchFamily="18" charset="0"/>
                          <a:ea typeface="Arial" charset="0"/>
                          <a:cs typeface="Arial" charset="0"/>
                        </a:rPr>
                        <m:t>)∙</m:t>
                      </m:r>
                      <m:func>
                        <m:funcPr>
                          <m:ctrlPr>
                            <a:rPr lang="en-US" i="1" dirty="0">
                              <a:latin typeface="Cambria Math" panose="02040503050406030204" pitchFamily="18" charset="0"/>
                              <a:ea typeface="Arial" charset="0"/>
                              <a:cs typeface="Arial" charset="0"/>
                            </a:rPr>
                          </m:ctrlPr>
                        </m:funcPr>
                        <m:fName>
                          <m:r>
                            <m:rPr>
                              <m:sty m:val="p"/>
                            </m:rPr>
                            <a:rPr lang="en-US" dirty="0">
                              <a:latin typeface="Cambria Math" panose="02040503050406030204" pitchFamily="18" charset="0"/>
                              <a:ea typeface="Arial" charset="0"/>
                              <a:cs typeface="Arial" charset="0"/>
                            </a:rPr>
                            <m:t>Pr</m:t>
                          </m:r>
                        </m:fName>
                        <m:e>
                          <m:d>
                            <m:dPr>
                              <m:begChr m:val="["/>
                              <m:endChr m:val="]"/>
                              <m:ctrlPr>
                                <a:rPr lang="en-US" i="1" dirty="0">
                                  <a:latin typeface="Cambria Math" panose="02040503050406030204" pitchFamily="18" charset="0"/>
                                  <a:ea typeface="Arial" charset="0"/>
                                  <a:cs typeface="Arial" charset="0"/>
                                </a:rPr>
                              </m:ctrlPr>
                            </m:dPr>
                            <m:e>
                              <m:r>
                                <a:rPr lang="en-US" b="1" i="1" dirty="0">
                                  <a:solidFill>
                                    <a:srgbClr val="0000FF"/>
                                  </a:solidFill>
                                  <a:latin typeface="Cambria Math" panose="02040503050406030204" pitchFamily="18" charset="0"/>
                                  <a:ea typeface="Arial" charset="0"/>
                                  <a:cs typeface="Arial" charset="0"/>
                                </a:rPr>
                                <m:t>𝑨</m:t>
                              </m:r>
                              <m:d>
                                <m:dPr>
                                  <m:ctrlPr>
                                    <a:rPr lang="en-US" i="1" dirty="0">
                                      <a:latin typeface="Cambria Math" panose="02040503050406030204" pitchFamily="18" charset="0"/>
                                      <a:ea typeface="Arial" charset="0"/>
                                      <a:cs typeface="Arial" charset="0"/>
                                    </a:rPr>
                                  </m:ctrlPr>
                                </m:dPr>
                                <m:e>
                                  <m:r>
                                    <a:rPr lang="en-US" b="1" i="1" dirty="0">
                                      <a:solidFill>
                                        <a:srgbClr val="0000FF"/>
                                      </a:solidFill>
                                      <a:latin typeface="Cambria Math" panose="02040503050406030204" pitchFamily="18" charset="0"/>
                                      <a:ea typeface="Arial" charset="0"/>
                                      <a:cs typeface="Arial" charset="0"/>
                                    </a:rPr>
                                    <m:t>𝑫</m:t>
                                  </m:r>
                                  <m:r>
                                    <a:rPr lang="en-US" b="1" i="1" dirty="0">
                                      <a:solidFill>
                                        <a:srgbClr val="0000FF"/>
                                      </a:solidFill>
                                      <a:latin typeface="Cambria Math" panose="02040503050406030204" pitchFamily="18" charset="0"/>
                                      <a:ea typeface="Arial" charset="0"/>
                                      <a:cs typeface="Arial" charset="0"/>
                                    </a:rPr>
                                    <m:t>′</m:t>
                                  </m:r>
                                </m:e>
                              </m:d>
                              <m:r>
                                <a:rPr lang="en-US" i="1" dirty="0">
                                  <a:latin typeface="Cambria Math" panose="02040503050406030204" pitchFamily="18" charset="0"/>
                                  <a:ea typeface="Arial" charset="0"/>
                                  <a:cs typeface="Arial" charset="0"/>
                                </a:rPr>
                                <m:t>=</m:t>
                              </m:r>
                              <m:r>
                                <a:rPr lang="en-US" b="1" i="1" dirty="0">
                                  <a:solidFill>
                                    <a:srgbClr val="0000FF"/>
                                  </a:solidFill>
                                  <a:latin typeface="Cambria Math" panose="02040503050406030204" pitchFamily="18" charset="0"/>
                                  <a:ea typeface="Arial" charset="0"/>
                                  <a:cs typeface="Arial" charset="0"/>
                                </a:rPr>
                                <m:t>𝑶</m:t>
                              </m:r>
                            </m:e>
                          </m:d>
                        </m:e>
                      </m:func>
                    </m:oMath>
                  </m:oMathPara>
                </a14:m>
                <a:endParaRPr lang="en-US" dirty="0">
                  <a:latin typeface="Arial" charset="0"/>
                  <a:ea typeface="Arial" charset="0"/>
                  <a:cs typeface="Arial" charset="0"/>
                </a:endParaRPr>
              </a:p>
              <a:p>
                <a:r>
                  <a:rPr lang="en-US" dirty="0">
                    <a:latin typeface="Arial" charset="0"/>
                    <a:ea typeface="Arial" charset="0"/>
                    <a:cs typeface="Arial" charset="0"/>
                  </a:rPr>
                  <a:t>Method:	Release the number + Laplace noise</a:t>
                </a:r>
              </a:p>
              <a:p>
                <a:pPr marL="0" indent="0">
                  <a:buNone/>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Arial" charset="0"/>
                          <a:cs typeface="Arial" charset="0"/>
                        </a:rPr>
                        <m:t>𝑝𝑑𝑓</m:t>
                      </m:r>
                      <m:d>
                        <m:dPr>
                          <m:ctrlPr>
                            <a:rPr lang="en-US" i="1">
                              <a:latin typeface="Cambria Math" panose="02040503050406030204" pitchFamily="18" charset="0"/>
                              <a:ea typeface="Arial" charset="0"/>
                              <a:cs typeface="Arial" charset="0"/>
                            </a:rPr>
                          </m:ctrlPr>
                        </m:dPr>
                        <m:e>
                          <m:r>
                            <a:rPr lang="en-US" b="1" i="1">
                              <a:solidFill>
                                <a:srgbClr val="0000FF"/>
                              </a:solidFill>
                              <a:latin typeface="Cambria Math" panose="02040503050406030204" pitchFamily="18" charset="0"/>
                              <a:ea typeface="Arial" charset="0"/>
                              <a:cs typeface="Arial" charset="0"/>
                            </a:rPr>
                            <m:t>𝒙</m:t>
                          </m:r>
                        </m:e>
                      </m:d>
                      <m:r>
                        <a:rPr lang="en-US" i="1">
                          <a:latin typeface="Cambria Math" panose="02040503050406030204" pitchFamily="18" charset="0"/>
                          <a:ea typeface="Arial" charset="0"/>
                          <a:cs typeface="Arial" charset="0"/>
                        </a:rPr>
                        <m:t>=</m:t>
                      </m:r>
                      <m:f>
                        <m:fPr>
                          <m:type m:val="lin"/>
                          <m:ctrlPr>
                            <a:rPr lang="en-US" i="1" smtClean="0">
                              <a:latin typeface="Cambria Math" panose="02040503050406030204" pitchFamily="18" charset="0"/>
                              <a:ea typeface="Arial" charset="0"/>
                              <a:cs typeface="Arial" charset="0"/>
                            </a:rPr>
                          </m:ctrlPr>
                        </m:fPr>
                        <m:num>
                          <m:r>
                            <m:rPr>
                              <m:sty m:val="p"/>
                            </m:rPr>
                            <a:rPr lang="en-US">
                              <a:latin typeface="Cambria Math" panose="02040503050406030204" pitchFamily="18" charset="0"/>
                              <a:ea typeface="Arial" charset="0"/>
                              <a:cs typeface="Arial" charset="0"/>
                            </a:rPr>
                            <m:t>exp</m:t>
                          </m:r>
                          <m:d>
                            <m:dPr>
                              <m:ctrlPr>
                                <a:rPr lang="en-US" i="1">
                                  <a:latin typeface="Cambria Math" panose="02040503050406030204" pitchFamily="18" charset="0"/>
                                  <a:ea typeface="Arial" charset="0"/>
                                  <a:cs typeface="Arial" charset="0"/>
                                </a:rPr>
                              </m:ctrlPr>
                            </m:dPr>
                            <m:e>
                              <m:r>
                                <a:rPr lang="en-US" i="1">
                                  <a:latin typeface="Cambria Math" panose="02040503050406030204" pitchFamily="18" charset="0"/>
                                  <a:ea typeface="Arial" charset="0"/>
                                  <a:cs typeface="Arial" charset="0"/>
                                </a:rPr>
                                <m:t>−</m:t>
                              </m:r>
                              <m:f>
                                <m:fPr>
                                  <m:ctrlPr>
                                    <a:rPr lang="en-US" i="1">
                                      <a:latin typeface="Cambria Math" panose="02040503050406030204" pitchFamily="18" charset="0"/>
                                      <a:ea typeface="Arial" charset="0"/>
                                      <a:cs typeface="Arial" charset="0"/>
                                    </a:rPr>
                                  </m:ctrlPr>
                                </m:fPr>
                                <m:num>
                                  <m:d>
                                    <m:dPr>
                                      <m:begChr m:val="|"/>
                                      <m:endChr m:val="|"/>
                                      <m:ctrlPr>
                                        <a:rPr lang="en-US" i="1">
                                          <a:latin typeface="Cambria Math" panose="02040503050406030204" pitchFamily="18" charset="0"/>
                                          <a:ea typeface="Arial" charset="0"/>
                                          <a:cs typeface="Arial" charset="0"/>
                                        </a:rPr>
                                      </m:ctrlPr>
                                    </m:dPr>
                                    <m:e>
                                      <m:r>
                                        <a:rPr lang="en-US" b="1" i="1">
                                          <a:solidFill>
                                            <a:srgbClr val="0000FF"/>
                                          </a:solidFill>
                                          <a:latin typeface="Cambria Math" panose="02040503050406030204" pitchFamily="18" charset="0"/>
                                          <a:ea typeface="Arial" charset="0"/>
                                          <a:cs typeface="Arial" charset="0"/>
                                        </a:rPr>
                                        <m:t>𝒙</m:t>
                                      </m:r>
                                    </m:e>
                                  </m:d>
                                </m:num>
                                <m:den>
                                  <m:r>
                                    <a:rPr lang="en-US" b="1" i="1">
                                      <a:solidFill>
                                        <a:srgbClr val="0000FF"/>
                                      </a:solidFill>
                                      <a:latin typeface="Cambria Math" panose="02040503050406030204" pitchFamily="18" charset="0"/>
                                      <a:ea typeface="Arial" charset="0"/>
                                      <a:cs typeface="Arial" charset="0"/>
                                    </a:rPr>
                                    <m:t>𝝀</m:t>
                                  </m:r>
                                </m:den>
                              </m:f>
                            </m:e>
                          </m:d>
                        </m:num>
                        <m:den>
                          <m:r>
                            <a:rPr lang="en-US" altLang="zh-CN" i="1">
                              <a:latin typeface="Cambria Math" panose="02040503050406030204" pitchFamily="18" charset="0"/>
                              <a:ea typeface="Arial" charset="0"/>
                              <a:cs typeface="Arial" charset="0"/>
                            </a:rPr>
                            <m:t>2</m:t>
                          </m:r>
                          <m:r>
                            <a:rPr lang="en-US" b="1" i="1">
                              <a:solidFill>
                                <a:srgbClr val="0000FF"/>
                              </a:solidFill>
                              <a:latin typeface="Cambria Math" panose="02040503050406030204" pitchFamily="18" charset="0"/>
                              <a:ea typeface="Arial" charset="0"/>
                              <a:cs typeface="Arial" charset="0"/>
                            </a:rPr>
                            <m:t>𝝀</m:t>
                          </m:r>
                        </m:den>
                      </m:f>
                    </m:oMath>
                  </m:oMathPara>
                </a14:m>
                <a:endParaRPr lang="en-US" dirty="0">
                  <a:solidFill>
                    <a:srgbClr val="0000FF"/>
                  </a:solidFill>
                  <a:latin typeface="Arial" charset="0"/>
                  <a:ea typeface="Arial" charset="0"/>
                  <a:cs typeface="Arial" charset="0"/>
                </a:endParaRPr>
              </a:p>
              <a:p>
                <a:r>
                  <a:rPr lang="en-US" dirty="0">
                    <a:latin typeface="Arial" charset="0"/>
                    <a:ea typeface="Arial" charset="0"/>
                    <a:cs typeface="Arial" charset="0"/>
                  </a:rPr>
                  <a:t>Rationale:</a:t>
                </a:r>
              </a:p>
              <a:p>
                <a:pPr lvl="1"/>
                <a14:m>
                  <m:oMath xmlns:m="http://schemas.openxmlformats.org/officeDocument/2006/math">
                    <m:r>
                      <a:rPr lang="en-US" b="1" i="1" dirty="0">
                        <a:solidFill>
                          <a:srgbClr val="0000FF"/>
                        </a:solidFill>
                        <a:latin typeface="Cambria Math" panose="02040503050406030204" pitchFamily="18" charset="0"/>
                        <a:ea typeface="Arial" charset="0"/>
                        <a:cs typeface="Arial" charset="0"/>
                      </a:rPr>
                      <m:t>𝑫</m:t>
                    </m:r>
                    <m:r>
                      <a:rPr lang="en-US" b="1" i="1" dirty="0">
                        <a:solidFill>
                          <a:srgbClr val="0000FF"/>
                        </a:solidFill>
                        <a:latin typeface="Cambria Math" panose="02040503050406030204" pitchFamily="18" charset="0"/>
                        <a:ea typeface="Arial" charset="0"/>
                        <a:cs typeface="Arial" charset="0"/>
                      </a:rPr>
                      <m:t> </m:t>
                    </m:r>
                  </m:oMath>
                </a14:m>
                <a:r>
                  <a:rPr lang="en-US" dirty="0">
                    <a:latin typeface="Arial" charset="0"/>
                    <a:ea typeface="Arial" charset="0"/>
                    <a:cs typeface="Arial" charset="0"/>
                  </a:rPr>
                  <a:t>: the original dataset; 			# of diabetes patients = </a:t>
                </a:r>
                <a14:m>
                  <m:oMath xmlns:m="http://schemas.openxmlformats.org/officeDocument/2006/math">
                    <m:r>
                      <a:rPr lang="en-US" b="1" i="1">
                        <a:solidFill>
                          <a:srgbClr val="0000FF"/>
                        </a:solidFill>
                        <a:latin typeface="Cambria Math" panose="02040503050406030204" pitchFamily="18" charset="0"/>
                        <a:ea typeface="Arial" charset="0"/>
                        <a:cs typeface="Arial" charset="0"/>
                      </a:rPr>
                      <m:t>𝒉</m:t>
                    </m:r>
                  </m:oMath>
                </a14:m>
                <a:endParaRPr lang="en-US" b="1" dirty="0">
                  <a:latin typeface="Arial" charset="0"/>
                  <a:ea typeface="Arial" charset="0"/>
                  <a:cs typeface="Arial" charset="0"/>
                </a:endParaRPr>
              </a:p>
              <a:p>
                <a:pPr lvl="1"/>
                <a14:m>
                  <m:oMath xmlns:m="http://schemas.openxmlformats.org/officeDocument/2006/math">
                    <m:r>
                      <a:rPr lang="en-US" b="1" i="1" dirty="0">
                        <a:solidFill>
                          <a:srgbClr val="0000FF"/>
                        </a:solidFill>
                        <a:latin typeface="Cambria Math" panose="02040503050406030204" pitchFamily="18" charset="0"/>
                        <a:ea typeface="Arial" charset="0"/>
                        <a:cs typeface="Arial" charset="0"/>
                      </a:rPr>
                      <m:t>𝑫</m:t>
                    </m:r>
                    <m:r>
                      <a:rPr lang="en-US" b="1" i="1" dirty="0">
                        <a:solidFill>
                          <a:srgbClr val="0000FF"/>
                        </a:solidFill>
                        <a:latin typeface="Cambria Math" panose="02040503050406030204" pitchFamily="18" charset="0"/>
                        <a:ea typeface="Arial" charset="0"/>
                        <a:cs typeface="Arial" charset="0"/>
                      </a:rPr>
                      <m:t>′</m:t>
                    </m:r>
                  </m:oMath>
                </a14:m>
                <a:r>
                  <a:rPr lang="en-US" dirty="0">
                    <a:latin typeface="Arial" charset="0"/>
                    <a:ea typeface="Arial" charset="0"/>
                    <a:cs typeface="Arial" charset="0"/>
                  </a:rPr>
                  <a:t>: modify the height of an individual in </a:t>
                </a:r>
                <a14:m>
                  <m:oMath xmlns:m="http://schemas.openxmlformats.org/officeDocument/2006/math">
                    <m:r>
                      <a:rPr lang="en-US" b="1" i="1" dirty="0">
                        <a:solidFill>
                          <a:srgbClr val="0000FF"/>
                        </a:solidFill>
                        <a:latin typeface="Cambria Math" panose="02040503050406030204" pitchFamily="18" charset="0"/>
                        <a:ea typeface="Arial" charset="0"/>
                        <a:cs typeface="Arial" charset="0"/>
                      </a:rPr>
                      <m:t>𝑫</m:t>
                    </m:r>
                  </m:oMath>
                </a14:m>
                <a:r>
                  <a:rPr lang="en-US" dirty="0">
                    <a:latin typeface="Arial" charset="0"/>
                    <a:ea typeface="Arial" charset="0"/>
                    <a:cs typeface="Arial" charset="0"/>
                  </a:rPr>
                  <a:t>; 	# of diabetes patients = </a:t>
                </a:r>
                <a14:m>
                  <m:oMath xmlns:m="http://schemas.openxmlformats.org/officeDocument/2006/math">
                    <m:r>
                      <a:rPr lang="en-US" b="1" i="1">
                        <a:solidFill>
                          <a:srgbClr val="0000FF"/>
                        </a:solidFill>
                        <a:latin typeface="Cambria Math" panose="02040503050406030204" pitchFamily="18" charset="0"/>
                        <a:ea typeface="Arial" charset="0"/>
                        <a:cs typeface="Arial" charset="0"/>
                      </a:rPr>
                      <m:t>𝒉</m:t>
                    </m:r>
                    <m:r>
                      <a:rPr lang="en-US" b="1" i="1" dirty="0">
                        <a:solidFill>
                          <a:srgbClr val="0000FF"/>
                        </a:solidFill>
                        <a:latin typeface="Cambria Math" panose="02040503050406030204" pitchFamily="18" charset="0"/>
                        <a:ea typeface="Arial" charset="0"/>
                        <a:cs typeface="Arial" charset="0"/>
                      </a:rPr>
                      <m:t>′</m:t>
                    </m:r>
                  </m:oMath>
                </a14:m>
                <a:endParaRPr lang="en-US" b="1" dirty="0">
                  <a:latin typeface="Arial" charset="0"/>
                  <a:ea typeface="Arial" charset="0"/>
                  <a:cs typeface="Arial" charset="0"/>
                </a:endParaRPr>
              </a:p>
              <a:p>
                <a:pPr lvl="1"/>
                <a:endParaRPr lang="en-US" dirty="0">
                  <a:latin typeface="Arial" charset="0"/>
                  <a:ea typeface="Arial" charset="0"/>
                  <a:cs typeface="Arial" charset="0"/>
                </a:endParaRPr>
              </a:p>
              <a:p>
                <a:pPr lvl="1"/>
                <a:endParaRPr lang="en-US" dirty="0">
                  <a:latin typeface="Arial" charset="0"/>
                  <a:ea typeface="Arial" charset="0"/>
                  <a:cs typeface="Arial" charset="0"/>
                </a:endParaRPr>
              </a:p>
              <a:p>
                <a:pPr lvl="1"/>
                <a:endParaRPr lang="en-SG" dirty="0">
                  <a:latin typeface="Arial" charset="0"/>
                  <a:ea typeface="Arial" charset="0"/>
                  <a:cs typeface="Arial" charset="0"/>
                </a:endParaRPr>
              </a:p>
              <a:p>
                <a:pPr marL="393192" lvl="1" indent="0">
                  <a:buNone/>
                </a:pPr>
                <a:endParaRPr lang="en-SG"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981200" y="1196752"/>
                <a:ext cx="8435280" cy="3281010"/>
              </a:xfrm>
              <a:blipFill rotWithShape="0">
                <a:blip r:embed="rId3"/>
                <a:stretch>
                  <a:fillRect l="-650" t="-3525"/>
                </a:stretch>
              </a:blipFill>
            </p:spPr>
            <p:txBody>
              <a:bodyPr/>
              <a:lstStyle/>
              <a:p>
                <a:r>
                  <a:rPr lang="en-US">
                    <a:noFill/>
                  </a:rPr>
                  <a:t> </a:t>
                </a:r>
              </a:p>
            </p:txBody>
          </p:sp>
        </mc:Fallback>
      </mc:AlternateContent>
      <p:cxnSp>
        <p:nvCxnSpPr>
          <p:cNvPr id="4" name="Straight Arrow Connector 3" descr="&quot;&quot;"/>
          <p:cNvCxnSpPr/>
          <p:nvPr/>
        </p:nvCxnSpPr>
        <p:spPr>
          <a:xfrm>
            <a:off x="2639616" y="5003884"/>
            <a:ext cx="0" cy="1305436"/>
          </a:xfrm>
          <a:prstGeom prst="straightConnector1">
            <a:avLst/>
          </a:prstGeom>
          <a:ln w="15875">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5" name="Straight Arrow Connector 4" descr="&quot;&quot;"/>
          <p:cNvCxnSpPr/>
          <p:nvPr/>
        </p:nvCxnSpPr>
        <p:spPr>
          <a:xfrm flipH="1">
            <a:off x="2639616" y="6309320"/>
            <a:ext cx="5976664" cy="0"/>
          </a:xfrm>
          <a:prstGeom prst="straightConnector1">
            <a:avLst/>
          </a:prstGeom>
          <a:ln w="15875">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 name="Rectangle 6"/>
              <p:cNvSpPr/>
              <p:nvPr/>
            </p:nvSpPr>
            <p:spPr>
              <a:xfrm>
                <a:off x="4405196" y="6300028"/>
                <a:ext cx="39466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1" i="1">
                          <a:solidFill>
                            <a:srgbClr val="0000FF"/>
                          </a:solidFill>
                          <a:latin typeface="Cambria Math"/>
                        </a:rPr>
                        <m:t>𝒉</m:t>
                      </m:r>
                    </m:oMath>
                  </m:oMathPara>
                </a14:m>
                <a:endParaRPr lang="en-SG" dirty="0"/>
              </a:p>
            </p:txBody>
          </p:sp>
        </mc:Choice>
        <mc:Fallback xmlns="">
          <p:sp>
            <p:nvSpPr>
              <p:cNvPr id="7" name="Rectangle 6"/>
              <p:cNvSpPr>
                <a:spLocks noRot="1" noChangeAspect="1" noMove="1" noResize="1" noEditPoints="1" noAdjustHandles="1" noChangeArrowheads="1" noChangeShapeType="1" noTextEdit="1"/>
              </p:cNvSpPr>
              <p:nvPr/>
            </p:nvSpPr>
            <p:spPr>
              <a:xfrm>
                <a:off x="2881196" y="6300028"/>
                <a:ext cx="394660" cy="369332"/>
              </a:xfrm>
              <a:prstGeom prst="rect">
                <a:avLst/>
              </a:prstGeom>
              <a:blipFill rotWithShape="1">
                <a:blip r:embed="rId4"/>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8" name="Rectangle 7"/>
              <p:cNvSpPr/>
              <p:nvPr/>
            </p:nvSpPr>
            <p:spPr>
              <a:xfrm>
                <a:off x="6312024" y="6300028"/>
                <a:ext cx="45397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1" i="1">
                          <a:solidFill>
                            <a:srgbClr val="0000FF"/>
                          </a:solidFill>
                          <a:latin typeface="Cambria Math"/>
                        </a:rPr>
                        <m:t>𝒉</m:t>
                      </m:r>
                      <m:r>
                        <a:rPr lang="en-US" b="1" i="1" dirty="0">
                          <a:solidFill>
                            <a:srgbClr val="0000FF"/>
                          </a:solidFill>
                          <a:latin typeface="Cambria Math"/>
                        </a:rPr>
                        <m:t>′</m:t>
                      </m:r>
                    </m:oMath>
                  </m:oMathPara>
                </a14:m>
                <a:endParaRPr lang="en-SG" dirty="0"/>
              </a:p>
            </p:txBody>
          </p:sp>
        </mc:Choice>
        <mc:Fallback xmlns="">
          <p:sp>
            <p:nvSpPr>
              <p:cNvPr id="8" name="Rectangle 7"/>
              <p:cNvSpPr>
                <a:spLocks noRot="1" noChangeAspect="1" noMove="1" noResize="1" noEditPoints="1" noAdjustHandles="1" noChangeArrowheads="1" noChangeShapeType="1" noTextEdit="1"/>
              </p:cNvSpPr>
              <p:nvPr/>
            </p:nvSpPr>
            <p:spPr>
              <a:xfrm>
                <a:off x="4788024" y="6300028"/>
                <a:ext cx="453970" cy="369332"/>
              </a:xfrm>
              <a:prstGeom prst="rect">
                <a:avLst/>
              </a:prstGeom>
              <a:blipFill rotWithShape="1">
                <a:blip r:embed="rId5"/>
                <a:stretch>
                  <a:fillRect/>
                </a:stretch>
              </a:blipFill>
            </p:spPr>
            <p:txBody>
              <a:bodyPr/>
              <a:lstStyle/>
              <a:p>
                <a:r>
                  <a:rPr lang="en-SG">
                    <a:noFill/>
                  </a:rPr>
                  <a:t> </a:t>
                </a:r>
              </a:p>
            </p:txBody>
          </p:sp>
        </mc:Fallback>
      </mc:AlternateContent>
      <p:sp>
        <p:nvSpPr>
          <p:cNvPr id="11" name="Freeform 10" descr="&quot;&quot;"/>
          <p:cNvSpPr/>
          <p:nvPr/>
        </p:nvSpPr>
        <p:spPr>
          <a:xfrm>
            <a:off x="2637183" y="5186845"/>
            <a:ext cx="1958008" cy="922931"/>
          </a:xfrm>
          <a:custGeom>
            <a:avLst/>
            <a:gdLst>
              <a:gd name="connsiteX0" fmla="*/ 1958008 w 1958008"/>
              <a:gd name="connsiteY0" fmla="*/ 0 h 586408"/>
              <a:gd name="connsiteX1" fmla="*/ 1461052 w 1958008"/>
              <a:gd name="connsiteY1" fmla="*/ 278295 h 586408"/>
              <a:gd name="connsiteX2" fmla="*/ 924339 w 1958008"/>
              <a:gd name="connsiteY2" fmla="*/ 457200 h 586408"/>
              <a:gd name="connsiteX3" fmla="*/ 0 w 1958008"/>
              <a:gd name="connsiteY3" fmla="*/ 586408 h 586408"/>
            </a:gdLst>
            <a:ahLst/>
            <a:cxnLst>
              <a:cxn ang="0">
                <a:pos x="connsiteX0" y="connsiteY0"/>
              </a:cxn>
              <a:cxn ang="0">
                <a:pos x="connsiteX1" y="connsiteY1"/>
              </a:cxn>
              <a:cxn ang="0">
                <a:pos x="connsiteX2" y="connsiteY2"/>
              </a:cxn>
              <a:cxn ang="0">
                <a:pos x="connsiteX3" y="connsiteY3"/>
              </a:cxn>
            </a:cxnLst>
            <a:rect l="l" t="t" r="r" b="b"/>
            <a:pathLst>
              <a:path w="1958008" h="586408">
                <a:moveTo>
                  <a:pt x="1958008" y="0"/>
                </a:moveTo>
                <a:cubicBezTo>
                  <a:pt x="1795669" y="101047"/>
                  <a:pt x="1633330" y="202095"/>
                  <a:pt x="1461052" y="278295"/>
                </a:cubicBezTo>
                <a:cubicBezTo>
                  <a:pt x="1288774" y="354495"/>
                  <a:pt x="1167848" y="405848"/>
                  <a:pt x="924339" y="457200"/>
                </a:cubicBezTo>
                <a:cubicBezTo>
                  <a:pt x="680830" y="508552"/>
                  <a:pt x="0" y="586408"/>
                  <a:pt x="0" y="586408"/>
                </a:cubicBezTo>
              </a:path>
            </a:pathLst>
          </a:cu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2" name="Freeform 11" descr="&quot;&quot;"/>
          <p:cNvSpPr/>
          <p:nvPr/>
        </p:nvSpPr>
        <p:spPr>
          <a:xfrm flipH="1">
            <a:off x="4583832" y="5178123"/>
            <a:ext cx="1944217" cy="922931"/>
          </a:xfrm>
          <a:custGeom>
            <a:avLst/>
            <a:gdLst>
              <a:gd name="connsiteX0" fmla="*/ 1958008 w 1958008"/>
              <a:gd name="connsiteY0" fmla="*/ 0 h 586408"/>
              <a:gd name="connsiteX1" fmla="*/ 1461052 w 1958008"/>
              <a:gd name="connsiteY1" fmla="*/ 278295 h 586408"/>
              <a:gd name="connsiteX2" fmla="*/ 924339 w 1958008"/>
              <a:gd name="connsiteY2" fmla="*/ 457200 h 586408"/>
              <a:gd name="connsiteX3" fmla="*/ 0 w 1958008"/>
              <a:gd name="connsiteY3" fmla="*/ 586408 h 586408"/>
            </a:gdLst>
            <a:ahLst/>
            <a:cxnLst>
              <a:cxn ang="0">
                <a:pos x="connsiteX0" y="connsiteY0"/>
              </a:cxn>
              <a:cxn ang="0">
                <a:pos x="connsiteX1" y="connsiteY1"/>
              </a:cxn>
              <a:cxn ang="0">
                <a:pos x="connsiteX2" y="connsiteY2"/>
              </a:cxn>
              <a:cxn ang="0">
                <a:pos x="connsiteX3" y="connsiteY3"/>
              </a:cxn>
            </a:cxnLst>
            <a:rect l="l" t="t" r="r" b="b"/>
            <a:pathLst>
              <a:path w="1958008" h="586408">
                <a:moveTo>
                  <a:pt x="1958008" y="0"/>
                </a:moveTo>
                <a:cubicBezTo>
                  <a:pt x="1795669" y="101047"/>
                  <a:pt x="1633330" y="202095"/>
                  <a:pt x="1461052" y="278295"/>
                </a:cubicBezTo>
                <a:cubicBezTo>
                  <a:pt x="1288774" y="354495"/>
                  <a:pt x="1167848" y="405848"/>
                  <a:pt x="924339" y="457200"/>
                </a:cubicBezTo>
                <a:cubicBezTo>
                  <a:pt x="680830" y="508552"/>
                  <a:pt x="0" y="586408"/>
                  <a:pt x="0" y="586408"/>
                </a:cubicBezTo>
              </a:path>
            </a:pathLst>
          </a:cu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3" name="Freeform 12" descr="&quot;&quot;"/>
          <p:cNvSpPr/>
          <p:nvPr/>
        </p:nvSpPr>
        <p:spPr>
          <a:xfrm>
            <a:off x="6513443" y="6096238"/>
            <a:ext cx="1908314" cy="139148"/>
          </a:xfrm>
          <a:custGeom>
            <a:avLst/>
            <a:gdLst>
              <a:gd name="connsiteX0" fmla="*/ 0 w 1908314"/>
              <a:gd name="connsiteY0" fmla="*/ 0 h 139148"/>
              <a:gd name="connsiteX1" fmla="*/ 1908314 w 1908314"/>
              <a:gd name="connsiteY1" fmla="*/ 139148 h 139148"/>
            </a:gdLst>
            <a:ahLst/>
            <a:cxnLst>
              <a:cxn ang="0">
                <a:pos x="connsiteX0" y="connsiteY0"/>
              </a:cxn>
              <a:cxn ang="0">
                <a:pos x="connsiteX1" y="connsiteY1"/>
              </a:cxn>
            </a:cxnLst>
            <a:rect l="l" t="t" r="r" b="b"/>
            <a:pathLst>
              <a:path w="1908314" h="139148">
                <a:moveTo>
                  <a:pt x="0" y="0"/>
                </a:moveTo>
                <a:lnTo>
                  <a:pt x="1908314" y="139148"/>
                </a:lnTo>
              </a:path>
            </a:pathLst>
          </a:cu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5" name="Freeform 14" descr="&quot;&quot;"/>
          <p:cNvSpPr/>
          <p:nvPr/>
        </p:nvSpPr>
        <p:spPr>
          <a:xfrm flipH="1">
            <a:off x="6514256" y="5147901"/>
            <a:ext cx="1958008" cy="922931"/>
          </a:xfrm>
          <a:custGeom>
            <a:avLst/>
            <a:gdLst>
              <a:gd name="connsiteX0" fmla="*/ 1958008 w 1958008"/>
              <a:gd name="connsiteY0" fmla="*/ 0 h 586408"/>
              <a:gd name="connsiteX1" fmla="*/ 1461052 w 1958008"/>
              <a:gd name="connsiteY1" fmla="*/ 278295 h 586408"/>
              <a:gd name="connsiteX2" fmla="*/ 924339 w 1958008"/>
              <a:gd name="connsiteY2" fmla="*/ 457200 h 586408"/>
              <a:gd name="connsiteX3" fmla="*/ 0 w 1958008"/>
              <a:gd name="connsiteY3" fmla="*/ 586408 h 586408"/>
            </a:gdLst>
            <a:ahLst/>
            <a:cxnLst>
              <a:cxn ang="0">
                <a:pos x="connsiteX0" y="connsiteY0"/>
              </a:cxn>
              <a:cxn ang="0">
                <a:pos x="connsiteX1" y="connsiteY1"/>
              </a:cxn>
              <a:cxn ang="0">
                <a:pos x="connsiteX2" y="connsiteY2"/>
              </a:cxn>
              <a:cxn ang="0">
                <a:pos x="connsiteX3" y="connsiteY3"/>
              </a:cxn>
            </a:cxnLst>
            <a:rect l="l" t="t" r="r" b="b"/>
            <a:pathLst>
              <a:path w="1958008" h="586408">
                <a:moveTo>
                  <a:pt x="1958008" y="0"/>
                </a:moveTo>
                <a:cubicBezTo>
                  <a:pt x="1795669" y="101047"/>
                  <a:pt x="1633330" y="202095"/>
                  <a:pt x="1461052" y="278295"/>
                </a:cubicBezTo>
                <a:cubicBezTo>
                  <a:pt x="1288774" y="354495"/>
                  <a:pt x="1167848" y="405848"/>
                  <a:pt x="924339" y="457200"/>
                </a:cubicBezTo>
                <a:cubicBezTo>
                  <a:pt x="680830" y="508552"/>
                  <a:pt x="0" y="586408"/>
                  <a:pt x="0" y="586408"/>
                </a:cubicBezTo>
              </a:path>
            </a:pathLst>
          </a:cu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6" name="Freeform 15" descr="&quot;&quot;"/>
          <p:cNvSpPr/>
          <p:nvPr/>
        </p:nvSpPr>
        <p:spPr>
          <a:xfrm>
            <a:off x="4581399" y="5147901"/>
            <a:ext cx="1944217" cy="922931"/>
          </a:xfrm>
          <a:custGeom>
            <a:avLst/>
            <a:gdLst>
              <a:gd name="connsiteX0" fmla="*/ 1958008 w 1958008"/>
              <a:gd name="connsiteY0" fmla="*/ 0 h 586408"/>
              <a:gd name="connsiteX1" fmla="*/ 1461052 w 1958008"/>
              <a:gd name="connsiteY1" fmla="*/ 278295 h 586408"/>
              <a:gd name="connsiteX2" fmla="*/ 924339 w 1958008"/>
              <a:gd name="connsiteY2" fmla="*/ 457200 h 586408"/>
              <a:gd name="connsiteX3" fmla="*/ 0 w 1958008"/>
              <a:gd name="connsiteY3" fmla="*/ 586408 h 586408"/>
            </a:gdLst>
            <a:ahLst/>
            <a:cxnLst>
              <a:cxn ang="0">
                <a:pos x="connsiteX0" y="connsiteY0"/>
              </a:cxn>
              <a:cxn ang="0">
                <a:pos x="connsiteX1" y="connsiteY1"/>
              </a:cxn>
              <a:cxn ang="0">
                <a:pos x="connsiteX2" y="connsiteY2"/>
              </a:cxn>
              <a:cxn ang="0">
                <a:pos x="connsiteX3" y="connsiteY3"/>
              </a:cxn>
            </a:cxnLst>
            <a:rect l="l" t="t" r="r" b="b"/>
            <a:pathLst>
              <a:path w="1958008" h="586408">
                <a:moveTo>
                  <a:pt x="1958008" y="0"/>
                </a:moveTo>
                <a:cubicBezTo>
                  <a:pt x="1795669" y="101047"/>
                  <a:pt x="1633330" y="202095"/>
                  <a:pt x="1461052" y="278295"/>
                </a:cubicBezTo>
                <a:cubicBezTo>
                  <a:pt x="1288774" y="354495"/>
                  <a:pt x="1167848" y="405848"/>
                  <a:pt x="924339" y="457200"/>
                </a:cubicBezTo>
                <a:cubicBezTo>
                  <a:pt x="680830" y="508552"/>
                  <a:pt x="0" y="586408"/>
                  <a:pt x="0" y="586408"/>
                </a:cubicBezTo>
              </a:path>
            </a:pathLst>
          </a:cu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7" name="Freeform 16" descr="&quot;&quot;"/>
          <p:cNvSpPr/>
          <p:nvPr/>
        </p:nvSpPr>
        <p:spPr>
          <a:xfrm flipH="1">
            <a:off x="2687690" y="6065109"/>
            <a:ext cx="1908314" cy="199092"/>
          </a:xfrm>
          <a:custGeom>
            <a:avLst/>
            <a:gdLst>
              <a:gd name="connsiteX0" fmla="*/ 0 w 1908314"/>
              <a:gd name="connsiteY0" fmla="*/ 0 h 139148"/>
              <a:gd name="connsiteX1" fmla="*/ 1908314 w 1908314"/>
              <a:gd name="connsiteY1" fmla="*/ 139148 h 139148"/>
            </a:gdLst>
            <a:ahLst/>
            <a:cxnLst>
              <a:cxn ang="0">
                <a:pos x="connsiteX0" y="connsiteY0"/>
              </a:cxn>
              <a:cxn ang="0">
                <a:pos x="connsiteX1" y="connsiteY1"/>
              </a:cxn>
            </a:cxnLst>
            <a:rect l="l" t="t" r="r" b="b"/>
            <a:pathLst>
              <a:path w="1908314" h="139148">
                <a:moveTo>
                  <a:pt x="0" y="0"/>
                </a:moveTo>
                <a:lnTo>
                  <a:pt x="1908314" y="139148"/>
                </a:lnTo>
              </a:path>
            </a:pathLst>
          </a:cu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mc:AlternateContent xmlns:mc="http://schemas.openxmlformats.org/markup-compatibility/2006" xmlns:a14="http://schemas.microsoft.com/office/drawing/2010/main">
        <mc:Choice Requires="a14">
          <p:sp>
            <p:nvSpPr>
              <p:cNvPr id="18" name="Rectangle 17"/>
              <p:cNvSpPr/>
              <p:nvPr/>
            </p:nvSpPr>
            <p:spPr>
              <a:xfrm>
                <a:off x="7563963" y="5219908"/>
                <a:ext cx="161345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i="1" dirty="0">
                              <a:latin typeface="Cambria Math" panose="02040503050406030204" pitchFamily="18" charset="0"/>
                            </a:rPr>
                          </m:ctrlPr>
                        </m:funcPr>
                        <m:fName>
                          <m:r>
                            <m:rPr>
                              <m:sty m:val="p"/>
                            </m:rPr>
                            <a:rPr lang="en-US" dirty="0">
                              <a:latin typeface="Cambria Math"/>
                            </a:rPr>
                            <m:t>Pr</m:t>
                          </m:r>
                        </m:fName>
                        <m:e>
                          <m:d>
                            <m:dPr>
                              <m:begChr m:val="["/>
                              <m:endChr m:val="]"/>
                              <m:ctrlPr>
                                <a:rPr lang="en-US" i="1" dirty="0">
                                  <a:latin typeface="Cambria Math" panose="02040503050406030204" pitchFamily="18" charset="0"/>
                                </a:rPr>
                              </m:ctrlPr>
                            </m:dPr>
                            <m:e>
                              <m:r>
                                <a:rPr lang="en-US" b="1" i="1" dirty="0">
                                  <a:solidFill>
                                    <a:srgbClr val="0000FF"/>
                                  </a:solidFill>
                                  <a:latin typeface="Cambria Math"/>
                                </a:rPr>
                                <m:t>𝑨</m:t>
                              </m:r>
                              <m:d>
                                <m:dPr>
                                  <m:ctrlPr>
                                    <a:rPr lang="en-US" i="1" dirty="0">
                                      <a:latin typeface="Cambria Math" panose="02040503050406030204" pitchFamily="18" charset="0"/>
                                    </a:rPr>
                                  </m:ctrlPr>
                                </m:dPr>
                                <m:e>
                                  <m:r>
                                    <a:rPr lang="en-US" b="1" i="1" dirty="0">
                                      <a:solidFill>
                                        <a:srgbClr val="0000FF"/>
                                      </a:solidFill>
                                      <a:latin typeface="Cambria Math"/>
                                    </a:rPr>
                                    <m:t>𝑫</m:t>
                                  </m:r>
                                </m:e>
                              </m:d>
                              <m:r>
                                <a:rPr lang="en-US" i="1" dirty="0">
                                  <a:latin typeface="Cambria Math"/>
                                </a:rPr>
                                <m:t>=</m:t>
                              </m:r>
                              <m:r>
                                <a:rPr lang="en-US" b="1" i="1" dirty="0">
                                  <a:solidFill>
                                    <a:srgbClr val="0000FF"/>
                                  </a:solidFill>
                                  <a:latin typeface="Cambria Math"/>
                                </a:rPr>
                                <m:t>𝑶</m:t>
                              </m:r>
                            </m:e>
                          </m:d>
                        </m:e>
                      </m:func>
                    </m:oMath>
                  </m:oMathPara>
                </a14:m>
                <a:endParaRPr lang="en-SG" dirty="0"/>
              </a:p>
            </p:txBody>
          </p:sp>
        </mc:Choice>
        <mc:Fallback xmlns="">
          <p:sp>
            <p:nvSpPr>
              <p:cNvPr id="18" name="Rectangle 17"/>
              <p:cNvSpPr>
                <a:spLocks noRot="1" noChangeAspect="1" noMove="1" noResize="1" noEditPoints="1" noAdjustHandles="1" noChangeArrowheads="1" noChangeShapeType="1" noTextEdit="1"/>
              </p:cNvSpPr>
              <p:nvPr/>
            </p:nvSpPr>
            <p:spPr>
              <a:xfrm>
                <a:off x="6039963" y="5219908"/>
                <a:ext cx="1683987" cy="369332"/>
              </a:xfrm>
              <a:prstGeom prst="rect">
                <a:avLst/>
              </a:prstGeom>
              <a:blipFill rotWithShape="1">
                <a:blip r:embed="rId6"/>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19" name="Rectangle 18"/>
              <p:cNvSpPr/>
              <p:nvPr/>
            </p:nvSpPr>
            <p:spPr>
              <a:xfrm>
                <a:off x="7593781" y="5507940"/>
                <a:ext cx="168398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i="1" dirty="0">
                              <a:latin typeface="Cambria Math" panose="02040503050406030204" pitchFamily="18" charset="0"/>
                            </a:rPr>
                          </m:ctrlPr>
                        </m:funcPr>
                        <m:fName>
                          <m:r>
                            <m:rPr>
                              <m:sty m:val="p"/>
                            </m:rPr>
                            <a:rPr lang="en-US" dirty="0">
                              <a:latin typeface="Cambria Math"/>
                            </a:rPr>
                            <m:t>Pr</m:t>
                          </m:r>
                        </m:fName>
                        <m:e>
                          <m:d>
                            <m:dPr>
                              <m:begChr m:val="["/>
                              <m:endChr m:val="]"/>
                              <m:ctrlPr>
                                <a:rPr lang="en-US" i="1" dirty="0">
                                  <a:latin typeface="Cambria Math" panose="02040503050406030204" pitchFamily="18" charset="0"/>
                                </a:rPr>
                              </m:ctrlPr>
                            </m:dPr>
                            <m:e>
                              <m:r>
                                <a:rPr lang="en-US" b="1" i="1" dirty="0">
                                  <a:solidFill>
                                    <a:srgbClr val="0000FF"/>
                                  </a:solidFill>
                                  <a:latin typeface="Cambria Math"/>
                                </a:rPr>
                                <m:t>𝑨</m:t>
                              </m:r>
                              <m:d>
                                <m:dPr>
                                  <m:ctrlPr>
                                    <a:rPr lang="en-US" i="1" dirty="0">
                                      <a:latin typeface="Cambria Math" panose="02040503050406030204" pitchFamily="18" charset="0"/>
                                    </a:rPr>
                                  </m:ctrlPr>
                                </m:dPr>
                                <m:e>
                                  <m:r>
                                    <a:rPr lang="en-US" b="1" i="1" dirty="0">
                                      <a:solidFill>
                                        <a:srgbClr val="0000FF"/>
                                      </a:solidFill>
                                      <a:latin typeface="Cambria Math"/>
                                    </a:rPr>
                                    <m:t>𝑫</m:t>
                                  </m:r>
                                  <m:r>
                                    <a:rPr lang="en-US" b="1" i="1" dirty="0">
                                      <a:solidFill>
                                        <a:srgbClr val="0000FF"/>
                                      </a:solidFill>
                                      <a:latin typeface="Cambria Math"/>
                                    </a:rPr>
                                    <m:t>′</m:t>
                                  </m:r>
                                </m:e>
                              </m:d>
                              <m:r>
                                <a:rPr lang="en-US" i="1" dirty="0">
                                  <a:latin typeface="Cambria Math"/>
                                </a:rPr>
                                <m:t>=</m:t>
                              </m:r>
                              <m:r>
                                <a:rPr lang="en-US" b="1" i="1" dirty="0">
                                  <a:solidFill>
                                    <a:srgbClr val="0000FF"/>
                                  </a:solidFill>
                                  <a:latin typeface="Cambria Math"/>
                                </a:rPr>
                                <m:t>𝑶</m:t>
                              </m:r>
                            </m:e>
                          </m:d>
                        </m:e>
                      </m:func>
                    </m:oMath>
                  </m:oMathPara>
                </a14:m>
                <a:endParaRPr lang="en-SG" dirty="0"/>
              </a:p>
            </p:txBody>
          </p:sp>
        </mc:Choice>
        <mc:Fallback xmlns="">
          <p:sp>
            <p:nvSpPr>
              <p:cNvPr id="19" name="Rectangle 18"/>
              <p:cNvSpPr>
                <a:spLocks noRot="1" noChangeAspect="1" noMove="1" noResize="1" noEditPoints="1" noAdjustHandles="1" noChangeArrowheads="1" noChangeShapeType="1" noTextEdit="1"/>
              </p:cNvSpPr>
              <p:nvPr/>
            </p:nvSpPr>
            <p:spPr>
              <a:xfrm>
                <a:off x="6069780" y="5507940"/>
                <a:ext cx="1683987" cy="369332"/>
              </a:xfrm>
              <a:prstGeom prst="rect">
                <a:avLst/>
              </a:prstGeom>
              <a:blipFill rotWithShape="1">
                <a:blip r:embed="rId7"/>
                <a:stretch>
                  <a:fillRect/>
                </a:stretch>
              </a:blipFill>
            </p:spPr>
            <p:txBody>
              <a:bodyPr/>
              <a:lstStyle/>
              <a:p>
                <a:r>
                  <a:rPr lang="en-SG">
                    <a:noFill/>
                  </a:rPr>
                  <a:t> </a:t>
                </a:r>
              </a:p>
            </p:txBody>
          </p:sp>
        </mc:Fallback>
      </mc:AlternateContent>
      <p:cxnSp>
        <p:nvCxnSpPr>
          <p:cNvPr id="20" name="Straight Connector 19" descr="&quot;&quot;"/>
          <p:cNvCxnSpPr/>
          <p:nvPr/>
        </p:nvCxnSpPr>
        <p:spPr>
          <a:xfrm>
            <a:off x="9220148" y="5435932"/>
            <a:ext cx="692277" cy="0"/>
          </a:xfrm>
          <a:prstGeom prst="line">
            <a:avLst/>
          </a:prstGeom>
          <a:ln w="190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21" name="Straight Connector 20" descr="&quot;&quot;"/>
          <p:cNvCxnSpPr/>
          <p:nvPr/>
        </p:nvCxnSpPr>
        <p:spPr>
          <a:xfrm>
            <a:off x="9220148" y="5723964"/>
            <a:ext cx="692277"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descr="&quot;&quot;"/>
          <p:cNvCxnSpPr/>
          <p:nvPr/>
        </p:nvCxnSpPr>
        <p:spPr>
          <a:xfrm>
            <a:off x="4583832" y="5219908"/>
            <a:ext cx="0" cy="1070828"/>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25" name="Straight Connector 24" descr="&quot;&quot;"/>
          <p:cNvCxnSpPr/>
          <p:nvPr/>
        </p:nvCxnSpPr>
        <p:spPr>
          <a:xfrm>
            <a:off x="6528048" y="5219908"/>
            <a:ext cx="0" cy="1070828"/>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26" name="Straight Connector 25" descr="&quot;&quot;"/>
          <p:cNvCxnSpPr/>
          <p:nvPr/>
        </p:nvCxnSpPr>
        <p:spPr>
          <a:xfrm>
            <a:off x="6023992" y="5219908"/>
            <a:ext cx="0" cy="1070828"/>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Rectangle 22"/>
              <p:cNvSpPr/>
              <p:nvPr/>
            </p:nvSpPr>
            <p:spPr>
              <a:xfrm>
                <a:off x="5807968" y="6300028"/>
                <a:ext cx="37542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1" i="1">
                          <a:solidFill>
                            <a:srgbClr val="0000FF"/>
                          </a:solidFill>
                          <a:latin typeface="Cambria Math"/>
                        </a:rPr>
                        <m:t>𝒚</m:t>
                      </m:r>
                    </m:oMath>
                  </m:oMathPara>
                </a14:m>
                <a:endParaRPr lang="en-SG" dirty="0"/>
              </a:p>
            </p:txBody>
          </p:sp>
        </mc:Choice>
        <mc:Fallback xmlns="">
          <p:sp>
            <p:nvSpPr>
              <p:cNvPr id="23" name="Rectangle 22"/>
              <p:cNvSpPr>
                <a:spLocks noRot="1" noChangeAspect="1" noMove="1" noResize="1" noEditPoints="1" noAdjustHandles="1" noChangeArrowheads="1" noChangeShapeType="1" noTextEdit="1"/>
              </p:cNvSpPr>
              <p:nvPr/>
            </p:nvSpPr>
            <p:spPr>
              <a:xfrm>
                <a:off x="4283968" y="6300028"/>
                <a:ext cx="375424" cy="369332"/>
              </a:xfrm>
              <a:prstGeom prst="rect">
                <a:avLst/>
              </a:prstGeom>
              <a:blipFill rotWithShape="1">
                <a:blip r:embed="rId8"/>
                <a:stretch>
                  <a:fillRect b="-4918"/>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10" name="Rectangle 9"/>
              <p:cNvSpPr/>
              <p:nvPr/>
            </p:nvSpPr>
            <p:spPr>
              <a:xfrm>
                <a:off x="2610339" y="4725144"/>
                <a:ext cx="158299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i="1" dirty="0">
                              <a:latin typeface="Cambria Math" panose="02040503050406030204" pitchFamily="18" charset="0"/>
                            </a:rPr>
                          </m:ctrlPr>
                        </m:funcPr>
                        <m:fName>
                          <m:r>
                            <m:rPr>
                              <m:sty m:val="p"/>
                            </m:rPr>
                            <a:rPr lang="en-US" dirty="0">
                              <a:latin typeface="Cambria Math"/>
                            </a:rPr>
                            <m:t>Pr</m:t>
                          </m:r>
                        </m:fName>
                        <m:e>
                          <m:d>
                            <m:dPr>
                              <m:begChr m:val="["/>
                              <m:endChr m:val="]"/>
                              <m:ctrlPr>
                                <a:rPr lang="en-US" i="1" dirty="0">
                                  <a:latin typeface="Cambria Math" panose="02040503050406030204" pitchFamily="18" charset="0"/>
                                </a:rPr>
                              </m:ctrlPr>
                            </m:dPr>
                            <m:e>
                              <m:r>
                                <a:rPr lang="en-US" b="1" i="1" dirty="0">
                                  <a:solidFill>
                                    <a:srgbClr val="0000FF"/>
                                  </a:solidFill>
                                  <a:latin typeface="Cambria Math"/>
                                </a:rPr>
                                <m:t>𝑨</m:t>
                              </m:r>
                              <m:d>
                                <m:dPr>
                                  <m:ctrlPr>
                                    <a:rPr lang="en-US" i="1" dirty="0">
                                      <a:latin typeface="Cambria Math" panose="02040503050406030204" pitchFamily="18" charset="0"/>
                                    </a:rPr>
                                  </m:ctrlPr>
                                </m:dPr>
                                <m:e>
                                  <m:r>
                                    <a:rPr lang="en-US" b="1" i="1" dirty="0">
                                      <a:solidFill>
                                        <a:srgbClr val="0000FF"/>
                                      </a:solidFill>
                                      <a:latin typeface="Cambria Math"/>
                                    </a:rPr>
                                    <m:t>𝑫</m:t>
                                  </m:r>
                                </m:e>
                              </m:d>
                              <m:r>
                                <a:rPr lang="en-US" i="1" dirty="0">
                                  <a:latin typeface="Cambria Math"/>
                                </a:rPr>
                                <m:t>=</m:t>
                              </m:r>
                              <m:r>
                                <a:rPr lang="en-US" b="1" i="1" dirty="0">
                                  <a:solidFill>
                                    <a:srgbClr val="0000FF"/>
                                  </a:solidFill>
                                  <a:latin typeface="Cambria Math"/>
                                </a:rPr>
                                <m:t>𝒚</m:t>
                              </m:r>
                            </m:e>
                          </m:d>
                        </m:e>
                      </m:func>
                    </m:oMath>
                  </m:oMathPara>
                </a14:m>
                <a:endParaRPr lang="en-SG" dirty="0"/>
              </a:p>
            </p:txBody>
          </p:sp>
        </mc:Choice>
        <mc:Fallback xmlns="">
          <p:sp>
            <p:nvSpPr>
              <p:cNvPr id="10" name="Rectangle 9"/>
              <p:cNvSpPr>
                <a:spLocks noRot="1" noChangeAspect="1" noMove="1" noResize="1" noEditPoints="1" noAdjustHandles="1" noChangeArrowheads="1" noChangeShapeType="1" noTextEdit="1"/>
              </p:cNvSpPr>
              <p:nvPr/>
            </p:nvSpPr>
            <p:spPr>
              <a:xfrm>
                <a:off x="1086338" y="4725144"/>
                <a:ext cx="1582997" cy="369332"/>
              </a:xfrm>
              <a:prstGeom prst="rect">
                <a:avLst/>
              </a:prstGeom>
              <a:blipFill rotWithShape="1">
                <a:blip r:embed="rId9"/>
                <a:stretch>
                  <a:fillRect b="-49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p:cNvSpPr/>
              <p:nvPr/>
            </p:nvSpPr>
            <p:spPr>
              <a:xfrm>
                <a:off x="4042674" y="4715852"/>
                <a:ext cx="162127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dirty="0">
                          <a:latin typeface="Cambria Math"/>
                          <a:ea typeface="Cambria Math"/>
                        </a:rPr>
                        <m:t>=</m:t>
                      </m:r>
                      <m:r>
                        <a:rPr lang="en-US" i="1" dirty="0">
                          <a:latin typeface="Cambria Math"/>
                          <a:ea typeface="Cambria Math"/>
                        </a:rPr>
                        <m:t>𝑝𝑑𝑓</m:t>
                      </m:r>
                      <m:r>
                        <a:rPr lang="en-US" i="1" dirty="0">
                          <a:latin typeface="Cambria Math"/>
                          <a:ea typeface="Cambria Math"/>
                        </a:rPr>
                        <m:t>(</m:t>
                      </m:r>
                      <m:r>
                        <a:rPr lang="en-US" b="1" i="1" dirty="0">
                          <a:solidFill>
                            <a:srgbClr val="0000FF"/>
                          </a:solidFill>
                          <a:latin typeface="Cambria Math"/>
                          <a:ea typeface="Cambria Math"/>
                        </a:rPr>
                        <m:t>𝒚</m:t>
                      </m:r>
                      <m:r>
                        <a:rPr lang="en-US" i="1" dirty="0">
                          <a:latin typeface="Cambria Math"/>
                          <a:ea typeface="Cambria Math"/>
                        </a:rPr>
                        <m:t>−</m:t>
                      </m:r>
                      <m:r>
                        <a:rPr lang="en-US" b="1" i="1" dirty="0">
                          <a:solidFill>
                            <a:srgbClr val="0000FF"/>
                          </a:solidFill>
                          <a:latin typeface="Cambria Math"/>
                          <a:ea typeface="Cambria Math"/>
                        </a:rPr>
                        <m:t>𝒉</m:t>
                      </m:r>
                      <m:r>
                        <a:rPr lang="en-US" i="1" dirty="0">
                          <a:latin typeface="Cambria Math"/>
                          <a:ea typeface="Cambria Math"/>
                        </a:rPr>
                        <m:t>)</m:t>
                      </m:r>
                    </m:oMath>
                  </m:oMathPara>
                </a14:m>
                <a:endParaRPr lang="en-SG" dirty="0"/>
              </a:p>
            </p:txBody>
          </p:sp>
        </mc:Choice>
        <mc:Fallback xmlns="">
          <p:sp>
            <p:nvSpPr>
              <p:cNvPr id="14" name="Rectangle 13"/>
              <p:cNvSpPr>
                <a:spLocks noRot="1" noChangeAspect="1" noMove="1" noResize="1" noEditPoints="1" noAdjustHandles="1" noChangeArrowheads="1" noChangeShapeType="1" noTextEdit="1"/>
              </p:cNvSpPr>
              <p:nvPr/>
            </p:nvSpPr>
            <p:spPr>
              <a:xfrm>
                <a:off x="2518674" y="4715852"/>
                <a:ext cx="1621278" cy="369332"/>
              </a:xfrm>
              <a:prstGeom prst="rect">
                <a:avLst/>
              </a:prstGeom>
              <a:blipFill rotWithShape="1">
                <a:blip r:embed="rId10"/>
                <a:stretch>
                  <a:fillRect b="-13333"/>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31" name="Rectangle 30"/>
              <p:cNvSpPr/>
              <p:nvPr/>
            </p:nvSpPr>
            <p:spPr>
              <a:xfrm>
                <a:off x="5524784" y="4715852"/>
                <a:ext cx="251543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dirty="0">
                          <a:latin typeface="Cambria Math"/>
                          <a:ea typeface="Cambria Math"/>
                        </a:rPr>
                        <m:t>=</m:t>
                      </m:r>
                      <m:r>
                        <m:rPr>
                          <m:sty m:val="p"/>
                        </m:rPr>
                        <a:rPr lang="en-US">
                          <a:latin typeface="Cambria Math"/>
                        </a:rPr>
                        <m:t>exp</m:t>
                      </m:r>
                      <m:r>
                        <a:rPr lang="en-US" i="1" dirty="0">
                          <a:latin typeface="Cambria Math"/>
                          <a:ea typeface="Cambria Math"/>
                        </a:rPr>
                        <m:t>(</m:t>
                      </m:r>
                      <m:r>
                        <a:rPr lang="en-US" b="1" i="1" dirty="0">
                          <a:latin typeface="Cambria Math"/>
                          <a:ea typeface="Cambria Math"/>
                        </a:rPr>
                        <m:t>−|</m:t>
                      </m:r>
                      <m:r>
                        <a:rPr lang="en-US" b="1" i="1" dirty="0">
                          <a:solidFill>
                            <a:srgbClr val="0000FF"/>
                          </a:solidFill>
                          <a:latin typeface="Cambria Math"/>
                          <a:ea typeface="Cambria Math"/>
                        </a:rPr>
                        <m:t>𝒚</m:t>
                      </m:r>
                      <m:r>
                        <a:rPr lang="en-US" i="1" dirty="0">
                          <a:latin typeface="Cambria Math"/>
                          <a:ea typeface="Cambria Math"/>
                        </a:rPr>
                        <m:t>−</m:t>
                      </m:r>
                      <m:r>
                        <a:rPr lang="en-US" b="1" i="1" dirty="0">
                          <a:solidFill>
                            <a:srgbClr val="0000FF"/>
                          </a:solidFill>
                          <a:latin typeface="Cambria Math"/>
                          <a:ea typeface="Cambria Math"/>
                        </a:rPr>
                        <m:t>𝒉</m:t>
                      </m:r>
                      <m:r>
                        <a:rPr lang="en-US" i="1" dirty="0">
                          <a:latin typeface="Cambria Math"/>
                          <a:ea typeface="Cambria Math"/>
                        </a:rPr>
                        <m:t>|/</m:t>
                      </m:r>
                      <m:r>
                        <a:rPr lang="en-US" b="1" i="1">
                          <a:solidFill>
                            <a:srgbClr val="0000FF"/>
                          </a:solidFill>
                          <a:latin typeface="Cambria Math"/>
                        </a:rPr>
                        <m:t>𝝀</m:t>
                      </m:r>
                      <m:r>
                        <a:rPr lang="en-US" i="1" dirty="0">
                          <a:latin typeface="Cambria Math"/>
                          <a:ea typeface="Cambria Math"/>
                        </a:rPr>
                        <m:t>)</m:t>
                      </m:r>
                      <m:r>
                        <a:rPr lang="en-US" altLang="zh-CN" i="1" dirty="0">
                          <a:latin typeface="Cambria Math"/>
                          <a:ea typeface="Cambria Math"/>
                        </a:rPr>
                        <m:t>/2</m:t>
                      </m:r>
                      <m:r>
                        <a:rPr lang="en-US" b="1" i="1">
                          <a:solidFill>
                            <a:srgbClr val="0000FF"/>
                          </a:solidFill>
                          <a:latin typeface="Cambria Math"/>
                        </a:rPr>
                        <m:t>𝝀</m:t>
                      </m:r>
                    </m:oMath>
                  </m:oMathPara>
                </a14:m>
                <a:endParaRPr lang="en-SG" dirty="0"/>
              </a:p>
            </p:txBody>
          </p:sp>
        </mc:Choice>
        <mc:Fallback xmlns="">
          <p:sp>
            <p:nvSpPr>
              <p:cNvPr id="31" name="Rectangle 30"/>
              <p:cNvSpPr>
                <a:spLocks noRot="1" noChangeAspect="1" noMove="1" noResize="1" noEditPoints="1" noAdjustHandles="1" noChangeArrowheads="1" noChangeShapeType="1" noTextEdit="1"/>
              </p:cNvSpPr>
              <p:nvPr/>
            </p:nvSpPr>
            <p:spPr>
              <a:xfrm>
                <a:off x="4000784" y="4715852"/>
                <a:ext cx="2515432" cy="369332"/>
              </a:xfrm>
              <a:prstGeom prst="rect">
                <a:avLst/>
              </a:prstGeom>
              <a:blipFill rotWithShape="1">
                <a:blip r:embed="rId11"/>
                <a:stretch>
                  <a:fillRect b="-13333"/>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33" name="Rectangle 32"/>
              <p:cNvSpPr/>
              <p:nvPr/>
            </p:nvSpPr>
            <p:spPr>
              <a:xfrm>
                <a:off x="2567608" y="4401772"/>
                <a:ext cx="166475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i="1" dirty="0">
                              <a:latin typeface="Cambria Math" panose="02040503050406030204" pitchFamily="18" charset="0"/>
                            </a:rPr>
                          </m:ctrlPr>
                        </m:funcPr>
                        <m:fName>
                          <m:r>
                            <m:rPr>
                              <m:sty m:val="p"/>
                            </m:rPr>
                            <a:rPr lang="en-US" dirty="0">
                              <a:latin typeface="Cambria Math"/>
                            </a:rPr>
                            <m:t>Pr</m:t>
                          </m:r>
                        </m:fName>
                        <m:e>
                          <m:d>
                            <m:dPr>
                              <m:begChr m:val="["/>
                              <m:endChr m:val="]"/>
                              <m:ctrlPr>
                                <a:rPr lang="en-US" i="1" dirty="0">
                                  <a:latin typeface="Cambria Math" panose="02040503050406030204" pitchFamily="18" charset="0"/>
                                </a:rPr>
                              </m:ctrlPr>
                            </m:dPr>
                            <m:e>
                              <m:r>
                                <a:rPr lang="en-US" b="1" i="1" dirty="0">
                                  <a:solidFill>
                                    <a:srgbClr val="0000FF"/>
                                  </a:solidFill>
                                  <a:latin typeface="Cambria Math"/>
                                </a:rPr>
                                <m:t>𝑨</m:t>
                              </m:r>
                              <m:d>
                                <m:dPr>
                                  <m:ctrlPr>
                                    <a:rPr lang="en-US" i="1" dirty="0">
                                      <a:latin typeface="Cambria Math" panose="02040503050406030204" pitchFamily="18" charset="0"/>
                                    </a:rPr>
                                  </m:ctrlPr>
                                </m:dPr>
                                <m:e>
                                  <m:r>
                                    <a:rPr lang="en-US" b="1" i="1" dirty="0">
                                      <a:solidFill>
                                        <a:srgbClr val="0000FF"/>
                                      </a:solidFill>
                                      <a:latin typeface="Cambria Math"/>
                                    </a:rPr>
                                    <m:t>𝑫</m:t>
                                  </m:r>
                                  <m:r>
                                    <a:rPr lang="en-US" b="1" i="1" dirty="0">
                                      <a:solidFill>
                                        <a:srgbClr val="0000FF"/>
                                      </a:solidFill>
                                      <a:latin typeface="Cambria Math"/>
                                    </a:rPr>
                                    <m:t>′</m:t>
                                  </m:r>
                                </m:e>
                              </m:d>
                              <m:r>
                                <a:rPr lang="en-US" i="1" dirty="0">
                                  <a:latin typeface="Cambria Math"/>
                                </a:rPr>
                                <m:t>=</m:t>
                              </m:r>
                              <m:r>
                                <a:rPr lang="en-US" b="1" i="1" dirty="0">
                                  <a:solidFill>
                                    <a:srgbClr val="0000FF"/>
                                  </a:solidFill>
                                  <a:latin typeface="Cambria Math"/>
                                </a:rPr>
                                <m:t>𝒚</m:t>
                              </m:r>
                            </m:e>
                          </m:d>
                        </m:e>
                      </m:func>
                    </m:oMath>
                  </m:oMathPara>
                </a14:m>
                <a:endParaRPr lang="en-SG" dirty="0"/>
              </a:p>
            </p:txBody>
          </p:sp>
        </mc:Choice>
        <mc:Fallback xmlns="">
          <p:sp>
            <p:nvSpPr>
              <p:cNvPr id="33" name="Rectangle 32"/>
              <p:cNvSpPr>
                <a:spLocks noRot="1" noChangeAspect="1" noMove="1" noResize="1" noEditPoints="1" noAdjustHandles="1" noChangeArrowheads="1" noChangeShapeType="1" noTextEdit="1"/>
              </p:cNvSpPr>
              <p:nvPr/>
            </p:nvSpPr>
            <p:spPr>
              <a:xfrm>
                <a:off x="1043608" y="4401772"/>
                <a:ext cx="1664750" cy="369332"/>
              </a:xfrm>
              <a:prstGeom prst="rect">
                <a:avLst/>
              </a:prstGeom>
              <a:blipFill rotWithShape="1">
                <a:blip r:embed="rId12"/>
                <a:stretch>
                  <a:fillRect b="-49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Rectangle 33"/>
              <p:cNvSpPr/>
              <p:nvPr/>
            </p:nvSpPr>
            <p:spPr>
              <a:xfrm>
                <a:off x="4071926" y="4392480"/>
                <a:ext cx="168058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dirty="0">
                          <a:latin typeface="Cambria Math"/>
                          <a:ea typeface="Cambria Math"/>
                        </a:rPr>
                        <m:t>=</m:t>
                      </m:r>
                      <m:r>
                        <a:rPr lang="en-US" i="1" dirty="0">
                          <a:latin typeface="Cambria Math"/>
                          <a:ea typeface="Cambria Math"/>
                        </a:rPr>
                        <m:t>𝑝𝑑𝑓</m:t>
                      </m:r>
                      <m:r>
                        <a:rPr lang="en-US" i="1" dirty="0">
                          <a:latin typeface="Cambria Math"/>
                          <a:ea typeface="Cambria Math"/>
                        </a:rPr>
                        <m:t>(</m:t>
                      </m:r>
                      <m:r>
                        <a:rPr lang="en-US" b="1" i="1" dirty="0">
                          <a:solidFill>
                            <a:srgbClr val="0000FF"/>
                          </a:solidFill>
                          <a:latin typeface="Cambria Math"/>
                          <a:ea typeface="Cambria Math"/>
                        </a:rPr>
                        <m:t>𝒚</m:t>
                      </m:r>
                      <m:r>
                        <a:rPr lang="en-US" i="1" dirty="0">
                          <a:latin typeface="Cambria Math"/>
                          <a:ea typeface="Cambria Math"/>
                        </a:rPr>
                        <m:t>−</m:t>
                      </m:r>
                      <m:r>
                        <a:rPr lang="en-US" b="1" i="1">
                          <a:solidFill>
                            <a:srgbClr val="0000FF"/>
                          </a:solidFill>
                          <a:latin typeface="Cambria Math"/>
                        </a:rPr>
                        <m:t>𝒉</m:t>
                      </m:r>
                      <m:r>
                        <a:rPr lang="en-US" b="1" i="1" dirty="0">
                          <a:solidFill>
                            <a:srgbClr val="0000FF"/>
                          </a:solidFill>
                          <a:latin typeface="Cambria Math"/>
                        </a:rPr>
                        <m:t>′</m:t>
                      </m:r>
                      <m:r>
                        <a:rPr lang="en-US" i="1" dirty="0">
                          <a:latin typeface="Cambria Math"/>
                          <a:ea typeface="Cambria Math"/>
                        </a:rPr>
                        <m:t>)</m:t>
                      </m:r>
                    </m:oMath>
                  </m:oMathPara>
                </a14:m>
                <a:endParaRPr lang="en-SG" dirty="0"/>
              </a:p>
            </p:txBody>
          </p:sp>
        </mc:Choice>
        <mc:Fallback xmlns="">
          <p:sp>
            <p:nvSpPr>
              <p:cNvPr id="34" name="Rectangle 33"/>
              <p:cNvSpPr>
                <a:spLocks noRot="1" noChangeAspect="1" noMove="1" noResize="1" noEditPoints="1" noAdjustHandles="1" noChangeArrowheads="1" noChangeShapeType="1" noTextEdit="1"/>
              </p:cNvSpPr>
              <p:nvPr/>
            </p:nvSpPr>
            <p:spPr>
              <a:xfrm>
                <a:off x="2547926" y="4392480"/>
                <a:ext cx="1680588" cy="369332"/>
              </a:xfrm>
              <a:prstGeom prst="rect">
                <a:avLst/>
              </a:prstGeom>
              <a:blipFill rotWithShape="1">
                <a:blip r:embed="rId13"/>
                <a:stretch>
                  <a:fillRect b="-13333"/>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35" name="Rectangle 34"/>
              <p:cNvSpPr/>
              <p:nvPr/>
            </p:nvSpPr>
            <p:spPr>
              <a:xfrm>
                <a:off x="5512086" y="4427820"/>
                <a:ext cx="262604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dirty="0">
                          <a:latin typeface="Cambria Math"/>
                          <a:ea typeface="Cambria Math"/>
                        </a:rPr>
                        <m:t>=</m:t>
                      </m:r>
                      <m:r>
                        <m:rPr>
                          <m:sty m:val="p"/>
                        </m:rPr>
                        <a:rPr lang="en-US">
                          <a:latin typeface="Cambria Math"/>
                        </a:rPr>
                        <m:t>exp</m:t>
                      </m:r>
                      <m:r>
                        <a:rPr lang="en-US" i="1" dirty="0">
                          <a:latin typeface="Cambria Math"/>
                          <a:ea typeface="Cambria Math"/>
                        </a:rPr>
                        <m:t>(</m:t>
                      </m:r>
                      <m:r>
                        <a:rPr lang="en-US" b="1" i="1" dirty="0">
                          <a:latin typeface="Cambria Math"/>
                          <a:ea typeface="Cambria Math"/>
                        </a:rPr>
                        <m:t>−|</m:t>
                      </m:r>
                      <m:r>
                        <a:rPr lang="en-US" b="1" i="1" dirty="0">
                          <a:solidFill>
                            <a:srgbClr val="0000FF"/>
                          </a:solidFill>
                          <a:latin typeface="Cambria Math"/>
                          <a:ea typeface="Cambria Math"/>
                        </a:rPr>
                        <m:t>𝒚</m:t>
                      </m:r>
                      <m:r>
                        <a:rPr lang="en-US" i="1" dirty="0">
                          <a:latin typeface="Cambria Math"/>
                          <a:ea typeface="Cambria Math"/>
                        </a:rPr>
                        <m:t>−</m:t>
                      </m:r>
                      <m:r>
                        <a:rPr lang="en-US" b="1" i="1">
                          <a:solidFill>
                            <a:srgbClr val="0000FF"/>
                          </a:solidFill>
                          <a:latin typeface="Cambria Math"/>
                        </a:rPr>
                        <m:t>𝒉</m:t>
                      </m:r>
                      <m:r>
                        <a:rPr lang="en-US" b="1" i="1" dirty="0">
                          <a:solidFill>
                            <a:srgbClr val="0000FF"/>
                          </a:solidFill>
                          <a:latin typeface="Cambria Math"/>
                        </a:rPr>
                        <m:t>′</m:t>
                      </m:r>
                      <m:r>
                        <a:rPr lang="en-US" i="1" dirty="0">
                          <a:latin typeface="Cambria Math"/>
                          <a:ea typeface="Cambria Math"/>
                        </a:rPr>
                        <m:t>|/</m:t>
                      </m:r>
                      <m:r>
                        <a:rPr lang="en-US" b="1" i="1">
                          <a:solidFill>
                            <a:srgbClr val="0000FF"/>
                          </a:solidFill>
                          <a:latin typeface="Cambria Math"/>
                        </a:rPr>
                        <m:t>𝝀</m:t>
                      </m:r>
                      <m:r>
                        <a:rPr lang="en-US" i="1" dirty="0">
                          <a:latin typeface="Cambria Math"/>
                          <a:ea typeface="Cambria Math"/>
                        </a:rPr>
                        <m:t>)</m:t>
                      </m:r>
                      <m:r>
                        <a:rPr lang="en-US" altLang="zh-CN" i="1" dirty="0">
                          <a:latin typeface="Cambria Math"/>
                          <a:ea typeface="Cambria Math"/>
                        </a:rPr>
                        <m:t>/2</m:t>
                      </m:r>
                      <m:r>
                        <a:rPr lang="en-US" b="1" i="1">
                          <a:solidFill>
                            <a:srgbClr val="0000FF"/>
                          </a:solidFill>
                          <a:latin typeface="Cambria Math"/>
                        </a:rPr>
                        <m:t>𝝀</m:t>
                      </m:r>
                    </m:oMath>
                  </m:oMathPara>
                </a14:m>
                <a:endParaRPr lang="en-SG" dirty="0"/>
              </a:p>
            </p:txBody>
          </p:sp>
        </mc:Choice>
        <mc:Fallback xmlns="">
          <p:sp>
            <p:nvSpPr>
              <p:cNvPr id="35" name="Rectangle 34"/>
              <p:cNvSpPr>
                <a:spLocks noRot="1" noChangeAspect="1" noMove="1" noResize="1" noEditPoints="1" noAdjustHandles="1" noChangeArrowheads="1" noChangeShapeType="1" noTextEdit="1"/>
              </p:cNvSpPr>
              <p:nvPr/>
            </p:nvSpPr>
            <p:spPr>
              <a:xfrm>
                <a:off x="3988086" y="4427820"/>
                <a:ext cx="2626040" cy="369332"/>
              </a:xfrm>
              <a:prstGeom prst="rect">
                <a:avLst/>
              </a:prstGeom>
              <a:blipFill rotWithShape="1">
                <a:blip r:embed="rId14"/>
                <a:stretch>
                  <a:fillRect b="-11475"/>
                </a:stretch>
              </a:blipFill>
            </p:spPr>
            <p:txBody>
              <a:bodyPr/>
              <a:lstStyle/>
              <a:p>
                <a:r>
                  <a:rPr lang="en-SG">
                    <a:noFill/>
                  </a:rPr>
                  <a:t> </a:t>
                </a:r>
              </a:p>
            </p:txBody>
          </p:sp>
        </mc:Fallback>
      </mc:AlternateContent>
      <p:sp>
        <p:nvSpPr>
          <p:cNvPr id="29" name="Rectangle 28"/>
          <p:cNvSpPr/>
          <p:nvPr/>
        </p:nvSpPr>
        <p:spPr>
          <a:xfrm>
            <a:off x="8040217" y="6341258"/>
            <a:ext cx="2440861" cy="400110"/>
          </a:xfrm>
          <a:prstGeom prst="rect">
            <a:avLst/>
          </a:prstGeom>
        </p:spPr>
        <p:txBody>
          <a:bodyPr wrap="none">
            <a:spAutoFit/>
          </a:bodyPr>
          <a:lstStyle/>
          <a:p>
            <a:r>
              <a:rPr lang="en-US" sz="2000" dirty="0">
                <a:latin typeface="+mj-lt"/>
              </a:rPr>
              <a:t># of diabetes patients</a:t>
            </a:r>
            <a:endParaRPr lang="en-SG" sz="2000" dirty="0">
              <a:latin typeface="+mj-lt"/>
            </a:endParaRPr>
          </a:p>
        </p:txBody>
      </p:sp>
      <p:sp>
        <p:nvSpPr>
          <p:cNvPr id="2" name="Slide Number Placeholder 1">
            <a:extLst>
              <a:ext uri="{FF2B5EF4-FFF2-40B4-BE49-F238E27FC236}">
                <a16:creationId xmlns:a16="http://schemas.microsoft.com/office/drawing/2014/main" id="{E10F189B-54C9-374F-A0FB-6083EB9B46C9}"/>
              </a:ext>
            </a:extLst>
          </p:cNvPr>
          <p:cNvSpPr>
            <a:spLocks noGrp="1"/>
          </p:cNvSpPr>
          <p:nvPr>
            <p:ph type="sldNum" sz="quarter" idx="12"/>
          </p:nvPr>
        </p:nvSpPr>
        <p:spPr/>
        <p:txBody>
          <a:bodyPr/>
          <a:lstStyle/>
          <a:p>
            <a:fld id="{3E5BF5F9-4D9A-9543-85E8-59158CD2B6EB}" type="slidenum">
              <a:rPr lang="en-US" smtClean="0"/>
              <a:t>15</a:t>
            </a:fld>
            <a:endParaRPr lang="en-US"/>
          </a:p>
        </p:txBody>
      </p:sp>
    </p:spTree>
    <p:extLst>
      <p:ext uri="{BB962C8B-B14F-4D97-AF65-F5344CB8AC3E}">
        <p14:creationId xmlns:p14="http://schemas.microsoft.com/office/powerpoint/2010/main" val="8155949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le 1"/>
          <p:cNvSpPr>
            <a:spLocks noGrp="1"/>
          </p:cNvSpPr>
          <p:nvPr>
            <p:ph type="title"/>
          </p:nvPr>
        </p:nvSpPr>
        <p:spPr>
          <a:xfrm>
            <a:off x="464242" y="130108"/>
            <a:ext cx="10515600" cy="1325563"/>
          </a:xfrm>
        </p:spPr>
        <p:txBody>
          <a:bodyPr>
            <a:noAutofit/>
          </a:bodyPr>
          <a:lstStyle/>
          <a:p>
            <a:r>
              <a:rPr lang="en-US" sz="4000" b="1" dirty="0">
                <a:solidFill>
                  <a:srgbClr val="FF0000"/>
                </a:solidFill>
                <a:latin typeface="Arial" charset="0"/>
                <a:ea typeface="Arial" charset="0"/>
                <a:cs typeface="Arial" charset="0"/>
              </a:rPr>
              <a:t>Differential Privacy via Laplace Noise</a:t>
            </a:r>
            <a:endParaRPr lang="en-SG" sz="4000" b="1" dirty="0">
              <a:solidFill>
                <a:srgbClr val="FF0000"/>
              </a:solidFill>
              <a:latin typeface="Arial" charset="0"/>
              <a:ea typeface="Arial" charset="0"/>
              <a:cs typeface="Arial"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981200" y="1196752"/>
                <a:ext cx="8435280" cy="3281010"/>
              </a:xfrm>
            </p:spPr>
            <p:txBody>
              <a:bodyPr>
                <a:normAutofit fontScale="70000" lnSpcReduction="20000"/>
              </a:bodyPr>
              <a:lstStyle/>
              <a:p>
                <a:r>
                  <a:rPr lang="en-US" dirty="0">
                    <a:latin typeface="Arial" charset="0"/>
                    <a:ea typeface="Arial" charset="0"/>
                    <a:cs typeface="Arial" charset="0"/>
                  </a:rPr>
                  <a:t>Dataset: 	A set of patients</a:t>
                </a:r>
              </a:p>
              <a:p>
                <a:r>
                  <a:rPr lang="en-US" dirty="0">
                    <a:latin typeface="Arial" charset="0"/>
                    <a:ea typeface="Arial" charset="0"/>
                    <a:cs typeface="Arial" charset="0"/>
                  </a:rPr>
                  <a:t>Objective:	Release # of diabetes patients with </a:t>
                </a:r>
                <a14:m>
                  <m:oMath xmlns:m="http://schemas.openxmlformats.org/officeDocument/2006/math">
                    <m:r>
                      <a:rPr lang="en-US" b="1" i="1" dirty="0">
                        <a:solidFill>
                          <a:srgbClr val="0000FF"/>
                        </a:solidFill>
                        <a:latin typeface="Cambria Math" panose="02040503050406030204" pitchFamily="18" charset="0"/>
                        <a:ea typeface="Arial" charset="0"/>
                        <a:cs typeface="Arial" charset="0"/>
                      </a:rPr>
                      <m:t>𝜺</m:t>
                    </m:r>
                  </m:oMath>
                </a14:m>
                <a:r>
                  <a:rPr lang="en-US" dirty="0">
                    <a:latin typeface="Arial" charset="0"/>
                    <a:ea typeface="Arial" charset="0"/>
                    <a:cs typeface="Arial" charset="0"/>
                  </a:rPr>
                  <a:t>-differential privacy</a:t>
                </a:r>
              </a:p>
              <a:p>
                <a:pPr marL="0" indent="0">
                  <a:buNone/>
                </a:pPr>
                <a14:m>
                  <m:oMathPara xmlns:m="http://schemas.openxmlformats.org/officeDocument/2006/math">
                    <m:oMathParaPr>
                      <m:jc m:val="centerGroup"/>
                    </m:oMathParaPr>
                    <m:oMath xmlns:m="http://schemas.openxmlformats.org/officeDocument/2006/math">
                      <m:func>
                        <m:funcPr>
                          <m:ctrlPr>
                            <a:rPr lang="en-US" i="1" dirty="0">
                              <a:latin typeface="Cambria Math" panose="02040503050406030204" pitchFamily="18" charset="0"/>
                              <a:ea typeface="Arial" charset="0"/>
                              <a:cs typeface="Arial" charset="0"/>
                            </a:rPr>
                          </m:ctrlPr>
                        </m:funcPr>
                        <m:fName>
                          <m:r>
                            <m:rPr>
                              <m:sty m:val="p"/>
                            </m:rPr>
                            <a:rPr lang="en-US" dirty="0">
                              <a:latin typeface="Cambria Math" panose="02040503050406030204" pitchFamily="18" charset="0"/>
                              <a:ea typeface="Arial" charset="0"/>
                              <a:cs typeface="Arial" charset="0"/>
                            </a:rPr>
                            <m:t>Pr</m:t>
                          </m:r>
                        </m:fName>
                        <m:e>
                          <m:d>
                            <m:dPr>
                              <m:begChr m:val="["/>
                              <m:endChr m:val="]"/>
                              <m:ctrlPr>
                                <a:rPr lang="en-US" i="1" dirty="0">
                                  <a:latin typeface="Cambria Math" panose="02040503050406030204" pitchFamily="18" charset="0"/>
                                  <a:ea typeface="Arial" charset="0"/>
                                  <a:cs typeface="Arial" charset="0"/>
                                </a:rPr>
                              </m:ctrlPr>
                            </m:dPr>
                            <m:e>
                              <m:r>
                                <a:rPr lang="en-US" b="1" i="1" dirty="0">
                                  <a:solidFill>
                                    <a:srgbClr val="0000FF"/>
                                  </a:solidFill>
                                  <a:latin typeface="Cambria Math" panose="02040503050406030204" pitchFamily="18" charset="0"/>
                                  <a:ea typeface="Arial" charset="0"/>
                                  <a:cs typeface="Arial" charset="0"/>
                                </a:rPr>
                                <m:t>𝑨</m:t>
                              </m:r>
                              <m:d>
                                <m:dPr>
                                  <m:ctrlPr>
                                    <a:rPr lang="en-US" i="1" dirty="0">
                                      <a:latin typeface="Cambria Math" panose="02040503050406030204" pitchFamily="18" charset="0"/>
                                      <a:ea typeface="Arial" charset="0"/>
                                      <a:cs typeface="Arial" charset="0"/>
                                    </a:rPr>
                                  </m:ctrlPr>
                                </m:dPr>
                                <m:e>
                                  <m:r>
                                    <a:rPr lang="en-US" b="1" i="1" dirty="0">
                                      <a:solidFill>
                                        <a:srgbClr val="0000FF"/>
                                      </a:solidFill>
                                      <a:latin typeface="Cambria Math" panose="02040503050406030204" pitchFamily="18" charset="0"/>
                                      <a:ea typeface="Arial" charset="0"/>
                                      <a:cs typeface="Arial" charset="0"/>
                                    </a:rPr>
                                    <m:t>𝑫</m:t>
                                  </m:r>
                                </m:e>
                              </m:d>
                              <m:r>
                                <a:rPr lang="en-US" i="1" dirty="0">
                                  <a:latin typeface="Cambria Math" panose="02040503050406030204" pitchFamily="18" charset="0"/>
                                  <a:ea typeface="Arial" charset="0"/>
                                  <a:cs typeface="Arial" charset="0"/>
                                </a:rPr>
                                <m:t>=</m:t>
                              </m:r>
                              <m:r>
                                <a:rPr lang="en-US" b="1" i="1" dirty="0">
                                  <a:solidFill>
                                    <a:srgbClr val="0000FF"/>
                                  </a:solidFill>
                                  <a:latin typeface="Cambria Math" panose="02040503050406030204" pitchFamily="18" charset="0"/>
                                  <a:ea typeface="Arial" charset="0"/>
                                  <a:cs typeface="Arial" charset="0"/>
                                </a:rPr>
                                <m:t>𝑶</m:t>
                              </m:r>
                            </m:e>
                          </m:d>
                        </m:e>
                      </m:func>
                      <m:r>
                        <a:rPr lang="en-US" i="1" dirty="0">
                          <a:latin typeface="Cambria Math" panose="02040503050406030204" pitchFamily="18" charset="0"/>
                          <a:ea typeface="Arial" charset="0"/>
                          <a:cs typeface="Arial" charset="0"/>
                        </a:rPr>
                        <m:t>≤</m:t>
                      </m:r>
                      <m:r>
                        <m:rPr>
                          <m:sty m:val="p"/>
                        </m:rPr>
                        <a:rPr lang="en-US" dirty="0">
                          <a:latin typeface="Cambria Math" panose="02040503050406030204" pitchFamily="18" charset="0"/>
                          <a:ea typeface="Arial" charset="0"/>
                          <a:cs typeface="Arial" charset="0"/>
                        </a:rPr>
                        <m:t>exp</m:t>
                      </m:r>
                      <m:r>
                        <a:rPr lang="en-US" i="1" dirty="0">
                          <a:latin typeface="Cambria Math" panose="02040503050406030204" pitchFamily="18" charset="0"/>
                          <a:ea typeface="Arial" charset="0"/>
                          <a:cs typeface="Arial" charset="0"/>
                        </a:rPr>
                        <m:t>(</m:t>
                      </m:r>
                      <m:r>
                        <a:rPr lang="en-US" b="1" i="1" dirty="0">
                          <a:solidFill>
                            <a:srgbClr val="0000FF"/>
                          </a:solidFill>
                          <a:latin typeface="Cambria Math" panose="02040503050406030204" pitchFamily="18" charset="0"/>
                          <a:ea typeface="Arial" charset="0"/>
                          <a:cs typeface="Arial" charset="0"/>
                        </a:rPr>
                        <m:t>𝜺</m:t>
                      </m:r>
                      <m:r>
                        <a:rPr lang="en-US" i="1" dirty="0">
                          <a:latin typeface="Cambria Math" panose="02040503050406030204" pitchFamily="18" charset="0"/>
                          <a:ea typeface="Arial" charset="0"/>
                          <a:cs typeface="Arial" charset="0"/>
                        </a:rPr>
                        <m:t>)∙</m:t>
                      </m:r>
                      <m:func>
                        <m:funcPr>
                          <m:ctrlPr>
                            <a:rPr lang="en-US" i="1" dirty="0">
                              <a:latin typeface="Cambria Math" panose="02040503050406030204" pitchFamily="18" charset="0"/>
                              <a:ea typeface="Arial" charset="0"/>
                              <a:cs typeface="Arial" charset="0"/>
                            </a:rPr>
                          </m:ctrlPr>
                        </m:funcPr>
                        <m:fName>
                          <m:r>
                            <m:rPr>
                              <m:sty m:val="p"/>
                            </m:rPr>
                            <a:rPr lang="en-US" dirty="0">
                              <a:latin typeface="Cambria Math" panose="02040503050406030204" pitchFamily="18" charset="0"/>
                              <a:ea typeface="Arial" charset="0"/>
                              <a:cs typeface="Arial" charset="0"/>
                            </a:rPr>
                            <m:t>Pr</m:t>
                          </m:r>
                        </m:fName>
                        <m:e>
                          <m:d>
                            <m:dPr>
                              <m:begChr m:val="["/>
                              <m:endChr m:val="]"/>
                              <m:ctrlPr>
                                <a:rPr lang="en-US" i="1" dirty="0">
                                  <a:latin typeface="Cambria Math" panose="02040503050406030204" pitchFamily="18" charset="0"/>
                                  <a:ea typeface="Arial" charset="0"/>
                                  <a:cs typeface="Arial" charset="0"/>
                                </a:rPr>
                              </m:ctrlPr>
                            </m:dPr>
                            <m:e>
                              <m:r>
                                <a:rPr lang="en-US" b="1" i="1" dirty="0">
                                  <a:solidFill>
                                    <a:srgbClr val="0000FF"/>
                                  </a:solidFill>
                                  <a:latin typeface="Cambria Math" panose="02040503050406030204" pitchFamily="18" charset="0"/>
                                  <a:ea typeface="Arial" charset="0"/>
                                  <a:cs typeface="Arial" charset="0"/>
                                </a:rPr>
                                <m:t>𝑨</m:t>
                              </m:r>
                              <m:d>
                                <m:dPr>
                                  <m:ctrlPr>
                                    <a:rPr lang="en-US" i="1" dirty="0">
                                      <a:latin typeface="Cambria Math" panose="02040503050406030204" pitchFamily="18" charset="0"/>
                                      <a:ea typeface="Arial" charset="0"/>
                                      <a:cs typeface="Arial" charset="0"/>
                                    </a:rPr>
                                  </m:ctrlPr>
                                </m:dPr>
                                <m:e>
                                  <m:r>
                                    <a:rPr lang="en-US" b="1" i="1" dirty="0">
                                      <a:solidFill>
                                        <a:srgbClr val="0000FF"/>
                                      </a:solidFill>
                                      <a:latin typeface="Cambria Math" panose="02040503050406030204" pitchFamily="18" charset="0"/>
                                      <a:ea typeface="Arial" charset="0"/>
                                      <a:cs typeface="Arial" charset="0"/>
                                    </a:rPr>
                                    <m:t>𝑫</m:t>
                                  </m:r>
                                  <m:r>
                                    <a:rPr lang="en-US" b="1" i="1" dirty="0">
                                      <a:solidFill>
                                        <a:srgbClr val="0000FF"/>
                                      </a:solidFill>
                                      <a:latin typeface="Cambria Math" panose="02040503050406030204" pitchFamily="18" charset="0"/>
                                      <a:ea typeface="Arial" charset="0"/>
                                      <a:cs typeface="Arial" charset="0"/>
                                    </a:rPr>
                                    <m:t>′</m:t>
                                  </m:r>
                                </m:e>
                              </m:d>
                              <m:r>
                                <a:rPr lang="en-US" i="1" dirty="0">
                                  <a:latin typeface="Cambria Math" panose="02040503050406030204" pitchFamily="18" charset="0"/>
                                  <a:ea typeface="Arial" charset="0"/>
                                  <a:cs typeface="Arial" charset="0"/>
                                </a:rPr>
                                <m:t>=</m:t>
                              </m:r>
                              <m:r>
                                <a:rPr lang="en-US" b="1" i="1" dirty="0">
                                  <a:solidFill>
                                    <a:srgbClr val="0000FF"/>
                                  </a:solidFill>
                                  <a:latin typeface="Cambria Math" panose="02040503050406030204" pitchFamily="18" charset="0"/>
                                  <a:ea typeface="Arial" charset="0"/>
                                  <a:cs typeface="Arial" charset="0"/>
                                </a:rPr>
                                <m:t>𝑶</m:t>
                              </m:r>
                            </m:e>
                          </m:d>
                        </m:e>
                      </m:func>
                    </m:oMath>
                  </m:oMathPara>
                </a14:m>
                <a:endParaRPr lang="en-US" dirty="0">
                  <a:latin typeface="Arial" charset="0"/>
                  <a:ea typeface="Arial" charset="0"/>
                  <a:cs typeface="Arial" charset="0"/>
                </a:endParaRPr>
              </a:p>
              <a:p>
                <a:r>
                  <a:rPr lang="en-US" dirty="0">
                    <a:latin typeface="Arial" charset="0"/>
                    <a:ea typeface="Arial" charset="0"/>
                    <a:cs typeface="Arial" charset="0"/>
                  </a:rPr>
                  <a:t>Method:	Release the number + Laplace noise</a:t>
                </a:r>
              </a:p>
              <a:p>
                <a:pPr marL="0" indent="0">
                  <a:buNone/>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Arial" charset="0"/>
                          <a:cs typeface="Arial" charset="0"/>
                        </a:rPr>
                        <m:t>𝑝𝑑𝑓</m:t>
                      </m:r>
                      <m:d>
                        <m:dPr>
                          <m:ctrlPr>
                            <a:rPr lang="en-US" i="1">
                              <a:latin typeface="Cambria Math" panose="02040503050406030204" pitchFamily="18" charset="0"/>
                              <a:ea typeface="Arial" charset="0"/>
                              <a:cs typeface="Arial" charset="0"/>
                            </a:rPr>
                          </m:ctrlPr>
                        </m:dPr>
                        <m:e>
                          <m:r>
                            <a:rPr lang="en-US" b="1" i="1">
                              <a:solidFill>
                                <a:srgbClr val="0000FF"/>
                              </a:solidFill>
                              <a:latin typeface="Cambria Math" panose="02040503050406030204" pitchFamily="18" charset="0"/>
                              <a:ea typeface="Arial" charset="0"/>
                              <a:cs typeface="Arial" charset="0"/>
                            </a:rPr>
                            <m:t>𝒙</m:t>
                          </m:r>
                        </m:e>
                      </m:d>
                      <m:r>
                        <a:rPr lang="en-US" i="1">
                          <a:latin typeface="Cambria Math" panose="02040503050406030204" pitchFamily="18" charset="0"/>
                          <a:ea typeface="Arial" charset="0"/>
                          <a:cs typeface="Arial" charset="0"/>
                        </a:rPr>
                        <m:t>=</m:t>
                      </m:r>
                      <m:f>
                        <m:fPr>
                          <m:type m:val="lin"/>
                          <m:ctrlPr>
                            <a:rPr lang="en-US" b="1" i="1" smtClean="0">
                              <a:solidFill>
                                <a:srgbClr val="0000FF"/>
                              </a:solidFill>
                              <a:latin typeface="Cambria Math" panose="02040503050406030204" pitchFamily="18" charset="0"/>
                              <a:ea typeface="Arial" charset="0"/>
                              <a:cs typeface="Arial" charset="0"/>
                            </a:rPr>
                          </m:ctrlPr>
                        </m:fPr>
                        <m:num>
                          <m:r>
                            <m:rPr>
                              <m:sty m:val="p"/>
                            </m:rPr>
                            <a:rPr lang="en-US">
                              <a:latin typeface="Cambria Math" panose="02040503050406030204" pitchFamily="18" charset="0"/>
                              <a:ea typeface="Arial" charset="0"/>
                              <a:cs typeface="Arial" charset="0"/>
                            </a:rPr>
                            <m:t>exp</m:t>
                          </m:r>
                          <m:d>
                            <m:dPr>
                              <m:ctrlPr>
                                <a:rPr lang="en-US" i="1">
                                  <a:latin typeface="Cambria Math" panose="02040503050406030204" pitchFamily="18" charset="0"/>
                                  <a:ea typeface="Arial" charset="0"/>
                                  <a:cs typeface="Arial" charset="0"/>
                                </a:rPr>
                              </m:ctrlPr>
                            </m:dPr>
                            <m:e>
                              <m:r>
                                <a:rPr lang="en-US" i="1">
                                  <a:latin typeface="Cambria Math" panose="02040503050406030204" pitchFamily="18" charset="0"/>
                                  <a:ea typeface="Arial" charset="0"/>
                                  <a:cs typeface="Arial" charset="0"/>
                                </a:rPr>
                                <m:t>−</m:t>
                              </m:r>
                              <m:f>
                                <m:fPr>
                                  <m:ctrlPr>
                                    <a:rPr lang="en-US" i="1">
                                      <a:latin typeface="Cambria Math" panose="02040503050406030204" pitchFamily="18" charset="0"/>
                                      <a:ea typeface="Arial" charset="0"/>
                                      <a:cs typeface="Arial" charset="0"/>
                                    </a:rPr>
                                  </m:ctrlPr>
                                </m:fPr>
                                <m:num>
                                  <m:d>
                                    <m:dPr>
                                      <m:begChr m:val="|"/>
                                      <m:endChr m:val="|"/>
                                      <m:ctrlPr>
                                        <a:rPr lang="en-US" i="1">
                                          <a:latin typeface="Cambria Math" panose="02040503050406030204" pitchFamily="18" charset="0"/>
                                          <a:ea typeface="Arial" charset="0"/>
                                          <a:cs typeface="Arial" charset="0"/>
                                        </a:rPr>
                                      </m:ctrlPr>
                                    </m:dPr>
                                    <m:e>
                                      <m:r>
                                        <a:rPr lang="en-US" b="1" i="1">
                                          <a:solidFill>
                                            <a:srgbClr val="0000FF"/>
                                          </a:solidFill>
                                          <a:latin typeface="Cambria Math" panose="02040503050406030204" pitchFamily="18" charset="0"/>
                                          <a:ea typeface="Arial" charset="0"/>
                                          <a:cs typeface="Arial" charset="0"/>
                                        </a:rPr>
                                        <m:t>𝒙</m:t>
                                      </m:r>
                                    </m:e>
                                  </m:d>
                                </m:num>
                                <m:den>
                                  <m:r>
                                    <a:rPr lang="en-US" b="1" i="1">
                                      <a:solidFill>
                                        <a:srgbClr val="0000FF"/>
                                      </a:solidFill>
                                      <a:latin typeface="Cambria Math" panose="02040503050406030204" pitchFamily="18" charset="0"/>
                                      <a:ea typeface="Arial" charset="0"/>
                                      <a:cs typeface="Arial" charset="0"/>
                                    </a:rPr>
                                    <m:t>𝝀</m:t>
                                  </m:r>
                                </m:den>
                              </m:f>
                            </m:e>
                          </m:d>
                        </m:num>
                        <m:den>
                          <m:r>
                            <a:rPr lang="en-US" altLang="zh-CN" b="0" i="1" smtClean="0">
                              <a:solidFill>
                                <a:schemeClr val="tx1"/>
                              </a:solidFill>
                              <a:latin typeface="Cambria Math" panose="02040503050406030204" pitchFamily="18" charset="0"/>
                              <a:ea typeface="Arial" charset="0"/>
                              <a:cs typeface="Arial" charset="0"/>
                            </a:rPr>
                            <m:t>2</m:t>
                          </m:r>
                          <m:r>
                            <a:rPr lang="en-US" b="1" i="1">
                              <a:solidFill>
                                <a:srgbClr val="0000FF"/>
                              </a:solidFill>
                              <a:latin typeface="Cambria Math" panose="02040503050406030204" pitchFamily="18" charset="0"/>
                              <a:ea typeface="Arial" charset="0"/>
                              <a:cs typeface="Arial" charset="0"/>
                            </a:rPr>
                            <m:t>𝝀</m:t>
                          </m:r>
                        </m:den>
                      </m:f>
                    </m:oMath>
                  </m:oMathPara>
                </a14:m>
                <a:endParaRPr lang="en-US" dirty="0">
                  <a:solidFill>
                    <a:srgbClr val="0000FF"/>
                  </a:solidFill>
                  <a:latin typeface="Arial" charset="0"/>
                  <a:ea typeface="Arial" charset="0"/>
                  <a:cs typeface="Arial" charset="0"/>
                </a:endParaRPr>
              </a:p>
              <a:p>
                <a:r>
                  <a:rPr lang="en-US" dirty="0">
                    <a:latin typeface="Arial" charset="0"/>
                    <a:ea typeface="Arial" charset="0"/>
                    <a:cs typeface="Arial" charset="0"/>
                  </a:rPr>
                  <a:t>Rationale:</a:t>
                </a:r>
              </a:p>
              <a:p>
                <a:pPr lvl="1"/>
                <a14:m>
                  <m:oMath xmlns:m="http://schemas.openxmlformats.org/officeDocument/2006/math">
                    <m:r>
                      <a:rPr lang="en-US" b="1" i="1" dirty="0">
                        <a:solidFill>
                          <a:srgbClr val="0000FF"/>
                        </a:solidFill>
                        <a:latin typeface="Cambria Math" panose="02040503050406030204" pitchFamily="18" charset="0"/>
                        <a:ea typeface="Arial" charset="0"/>
                        <a:cs typeface="Arial" charset="0"/>
                      </a:rPr>
                      <m:t>𝑫</m:t>
                    </m:r>
                    <m:r>
                      <a:rPr lang="en-US" b="1" i="1" dirty="0">
                        <a:solidFill>
                          <a:srgbClr val="0000FF"/>
                        </a:solidFill>
                        <a:latin typeface="Cambria Math" panose="02040503050406030204" pitchFamily="18" charset="0"/>
                        <a:ea typeface="Arial" charset="0"/>
                        <a:cs typeface="Arial" charset="0"/>
                      </a:rPr>
                      <m:t> </m:t>
                    </m:r>
                  </m:oMath>
                </a14:m>
                <a:r>
                  <a:rPr lang="en-US" dirty="0">
                    <a:latin typeface="Arial" charset="0"/>
                    <a:ea typeface="Arial" charset="0"/>
                    <a:cs typeface="Arial" charset="0"/>
                  </a:rPr>
                  <a:t>: the original dataset; 			# of diabetes patients = </a:t>
                </a:r>
                <a14:m>
                  <m:oMath xmlns:m="http://schemas.openxmlformats.org/officeDocument/2006/math">
                    <m:r>
                      <a:rPr lang="en-US" b="1" i="1">
                        <a:solidFill>
                          <a:srgbClr val="0000FF"/>
                        </a:solidFill>
                        <a:latin typeface="Cambria Math" panose="02040503050406030204" pitchFamily="18" charset="0"/>
                        <a:ea typeface="Arial" charset="0"/>
                        <a:cs typeface="Arial" charset="0"/>
                      </a:rPr>
                      <m:t>𝒉</m:t>
                    </m:r>
                  </m:oMath>
                </a14:m>
                <a:endParaRPr lang="en-US" b="1" dirty="0">
                  <a:latin typeface="Arial" charset="0"/>
                  <a:ea typeface="Arial" charset="0"/>
                  <a:cs typeface="Arial" charset="0"/>
                </a:endParaRPr>
              </a:p>
              <a:p>
                <a:pPr lvl="1"/>
                <a14:m>
                  <m:oMath xmlns:m="http://schemas.openxmlformats.org/officeDocument/2006/math">
                    <m:r>
                      <a:rPr lang="en-US" b="1" i="1" dirty="0">
                        <a:solidFill>
                          <a:srgbClr val="0000FF"/>
                        </a:solidFill>
                        <a:latin typeface="Cambria Math" panose="02040503050406030204" pitchFamily="18" charset="0"/>
                        <a:ea typeface="Arial" charset="0"/>
                        <a:cs typeface="Arial" charset="0"/>
                      </a:rPr>
                      <m:t>𝑫</m:t>
                    </m:r>
                    <m:r>
                      <a:rPr lang="en-US" b="1" i="1" dirty="0">
                        <a:solidFill>
                          <a:srgbClr val="0000FF"/>
                        </a:solidFill>
                        <a:latin typeface="Cambria Math" panose="02040503050406030204" pitchFamily="18" charset="0"/>
                        <a:ea typeface="Arial" charset="0"/>
                        <a:cs typeface="Arial" charset="0"/>
                      </a:rPr>
                      <m:t>′</m:t>
                    </m:r>
                  </m:oMath>
                </a14:m>
                <a:r>
                  <a:rPr lang="en-US" dirty="0">
                    <a:latin typeface="Arial" charset="0"/>
                    <a:ea typeface="Arial" charset="0"/>
                    <a:cs typeface="Arial" charset="0"/>
                  </a:rPr>
                  <a:t>: modify the height of an individual in </a:t>
                </a:r>
                <a14:m>
                  <m:oMath xmlns:m="http://schemas.openxmlformats.org/officeDocument/2006/math">
                    <m:r>
                      <a:rPr lang="en-US" b="1" i="1" dirty="0">
                        <a:solidFill>
                          <a:srgbClr val="0000FF"/>
                        </a:solidFill>
                        <a:latin typeface="Cambria Math" panose="02040503050406030204" pitchFamily="18" charset="0"/>
                        <a:ea typeface="Arial" charset="0"/>
                        <a:cs typeface="Arial" charset="0"/>
                      </a:rPr>
                      <m:t>𝑫</m:t>
                    </m:r>
                  </m:oMath>
                </a14:m>
                <a:r>
                  <a:rPr lang="en-US" dirty="0">
                    <a:latin typeface="Arial" charset="0"/>
                    <a:ea typeface="Arial" charset="0"/>
                    <a:cs typeface="Arial" charset="0"/>
                  </a:rPr>
                  <a:t>; 	# of diabetes patients = </a:t>
                </a:r>
                <a14:m>
                  <m:oMath xmlns:m="http://schemas.openxmlformats.org/officeDocument/2006/math">
                    <m:r>
                      <a:rPr lang="en-US" b="1" i="1">
                        <a:solidFill>
                          <a:srgbClr val="0000FF"/>
                        </a:solidFill>
                        <a:latin typeface="Cambria Math" panose="02040503050406030204" pitchFamily="18" charset="0"/>
                        <a:ea typeface="Arial" charset="0"/>
                        <a:cs typeface="Arial" charset="0"/>
                      </a:rPr>
                      <m:t>𝒉</m:t>
                    </m:r>
                    <m:r>
                      <a:rPr lang="en-US" b="1" i="1" dirty="0">
                        <a:solidFill>
                          <a:srgbClr val="0000FF"/>
                        </a:solidFill>
                        <a:latin typeface="Cambria Math" panose="02040503050406030204" pitchFamily="18" charset="0"/>
                        <a:ea typeface="Arial" charset="0"/>
                        <a:cs typeface="Arial" charset="0"/>
                      </a:rPr>
                      <m:t>′</m:t>
                    </m:r>
                  </m:oMath>
                </a14:m>
                <a:endParaRPr lang="en-US" b="1" dirty="0">
                  <a:latin typeface="Arial" charset="0"/>
                  <a:ea typeface="Arial" charset="0"/>
                  <a:cs typeface="Arial" charset="0"/>
                </a:endParaRPr>
              </a:p>
              <a:p>
                <a:pPr lvl="1"/>
                <a:endParaRPr lang="en-US" dirty="0">
                  <a:latin typeface="Arial" charset="0"/>
                  <a:ea typeface="Arial" charset="0"/>
                  <a:cs typeface="Arial" charset="0"/>
                </a:endParaRPr>
              </a:p>
              <a:p>
                <a:pPr lvl="1"/>
                <a:endParaRPr lang="en-US" dirty="0">
                  <a:latin typeface="Arial" charset="0"/>
                  <a:ea typeface="Arial" charset="0"/>
                  <a:cs typeface="Arial" charset="0"/>
                </a:endParaRPr>
              </a:p>
              <a:p>
                <a:pPr lvl="1"/>
                <a:endParaRPr lang="en-SG" dirty="0">
                  <a:latin typeface="Arial" charset="0"/>
                  <a:ea typeface="Arial" charset="0"/>
                  <a:cs typeface="Arial" charset="0"/>
                </a:endParaRPr>
              </a:p>
              <a:p>
                <a:pPr marL="393192" lvl="1" indent="0">
                  <a:buNone/>
                </a:pPr>
                <a:endParaRPr lang="en-SG"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981200" y="1196752"/>
                <a:ext cx="8435280" cy="3281010"/>
              </a:xfrm>
              <a:blipFill rotWithShape="0">
                <a:blip r:embed="rId3"/>
                <a:stretch>
                  <a:fillRect l="-650" t="-3525"/>
                </a:stretch>
              </a:blipFill>
            </p:spPr>
            <p:txBody>
              <a:bodyPr/>
              <a:lstStyle/>
              <a:p>
                <a:r>
                  <a:rPr lang="en-US">
                    <a:noFill/>
                  </a:rPr>
                  <a:t> </a:t>
                </a:r>
              </a:p>
            </p:txBody>
          </p:sp>
        </mc:Fallback>
      </mc:AlternateContent>
      <p:cxnSp>
        <p:nvCxnSpPr>
          <p:cNvPr id="4" name="Straight Arrow Connector 3" descr="&quot;&quot;"/>
          <p:cNvCxnSpPr/>
          <p:nvPr/>
        </p:nvCxnSpPr>
        <p:spPr>
          <a:xfrm>
            <a:off x="2639616" y="5003884"/>
            <a:ext cx="0" cy="1305436"/>
          </a:xfrm>
          <a:prstGeom prst="straightConnector1">
            <a:avLst/>
          </a:prstGeom>
          <a:ln w="15875">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5" name="Straight Arrow Connector 4" descr="&quot;&quot;"/>
          <p:cNvCxnSpPr/>
          <p:nvPr/>
        </p:nvCxnSpPr>
        <p:spPr>
          <a:xfrm flipH="1">
            <a:off x="2639616" y="6309320"/>
            <a:ext cx="5976664" cy="0"/>
          </a:xfrm>
          <a:prstGeom prst="straightConnector1">
            <a:avLst/>
          </a:prstGeom>
          <a:ln w="15875">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 name="Rectangle 6"/>
              <p:cNvSpPr/>
              <p:nvPr/>
            </p:nvSpPr>
            <p:spPr>
              <a:xfrm>
                <a:off x="4405196" y="6300028"/>
                <a:ext cx="39466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1" i="1">
                          <a:solidFill>
                            <a:srgbClr val="0000FF"/>
                          </a:solidFill>
                          <a:latin typeface="Cambria Math"/>
                        </a:rPr>
                        <m:t>𝒉</m:t>
                      </m:r>
                    </m:oMath>
                  </m:oMathPara>
                </a14:m>
                <a:endParaRPr lang="en-SG" dirty="0"/>
              </a:p>
            </p:txBody>
          </p:sp>
        </mc:Choice>
        <mc:Fallback xmlns="">
          <p:sp>
            <p:nvSpPr>
              <p:cNvPr id="7" name="Rectangle 6"/>
              <p:cNvSpPr>
                <a:spLocks noRot="1" noChangeAspect="1" noMove="1" noResize="1" noEditPoints="1" noAdjustHandles="1" noChangeArrowheads="1" noChangeShapeType="1" noTextEdit="1"/>
              </p:cNvSpPr>
              <p:nvPr/>
            </p:nvSpPr>
            <p:spPr>
              <a:xfrm>
                <a:off x="2881196" y="6300028"/>
                <a:ext cx="394660" cy="369332"/>
              </a:xfrm>
              <a:prstGeom prst="rect">
                <a:avLst/>
              </a:prstGeom>
              <a:blipFill rotWithShape="1">
                <a:blip r:embed="rId4"/>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8" name="Rectangle 7"/>
              <p:cNvSpPr/>
              <p:nvPr/>
            </p:nvSpPr>
            <p:spPr>
              <a:xfrm>
                <a:off x="6312024" y="6300028"/>
                <a:ext cx="45397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1" i="1">
                          <a:solidFill>
                            <a:srgbClr val="0000FF"/>
                          </a:solidFill>
                          <a:latin typeface="Cambria Math"/>
                        </a:rPr>
                        <m:t>𝒉</m:t>
                      </m:r>
                      <m:r>
                        <a:rPr lang="en-US" b="1" i="1" dirty="0">
                          <a:solidFill>
                            <a:srgbClr val="0000FF"/>
                          </a:solidFill>
                          <a:latin typeface="Cambria Math"/>
                        </a:rPr>
                        <m:t>′</m:t>
                      </m:r>
                    </m:oMath>
                  </m:oMathPara>
                </a14:m>
                <a:endParaRPr lang="en-SG" dirty="0"/>
              </a:p>
            </p:txBody>
          </p:sp>
        </mc:Choice>
        <mc:Fallback xmlns="">
          <p:sp>
            <p:nvSpPr>
              <p:cNvPr id="8" name="Rectangle 7"/>
              <p:cNvSpPr>
                <a:spLocks noRot="1" noChangeAspect="1" noMove="1" noResize="1" noEditPoints="1" noAdjustHandles="1" noChangeArrowheads="1" noChangeShapeType="1" noTextEdit="1"/>
              </p:cNvSpPr>
              <p:nvPr/>
            </p:nvSpPr>
            <p:spPr>
              <a:xfrm>
                <a:off x="4788024" y="6300028"/>
                <a:ext cx="453970" cy="369332"/>
              </a:xfrm>
              <a:prstGeom prst="rect">
                <a:avLst/>
              </a:prstGeom>
              <a:blipFill rotWithShape="1">
                <a:blip r:embed="rId5"/>
                <a:stretch>
                  <a:fillRect/>
                </a:stretch>
              </a:blipFill>
            </p:spPr>
            <p:txBody>
              <a:bodyPr/>
              <a:lstStyle/>
              <a:p>
                <a:r>
                  <a:rPr lang="en-SG">
                    <a:noFill/>
                  </a:rPr>
                  <a:t> </a:t>
                </a:r>
              </a:p>
            </p:txBody>
          </p:sp>
        </mc:Fallback>
      </mc:AlternateContent>
      <p:sp>
        <p:nvSpPr>
          <p:cNvPr id="11" name="Freeform 10" descr="&quot;&quot;"/>
          <p:cNvSpPr/>
          <p:nvPr/>
        </p:nvSpPr>
        <p:spPr>
          <a:xfrm>
            <a:off x="2637183" y="5186845"/>
            <a:ext cx="1958008" cy="922931"/>
          </a:xfrm>
          <a:custGeom>
            <a:avLst/>
            <a:gdLst>
              <a:gd name="connsiteX0" fmla="*/ 1958008 w 1958008"/>
              <a:gd name="connsiteY0" fmla="*/ 0 h 586408"/>
              <a:gd name="connsiteX1" fmla="*/ 1461052 w 1958008"/>
              <a:gd name="connsiteY1" fmla="*/ 278295 h 586408"/>
              <a:gd name="connsiteX2" fmla="*/ 924339 w 1958008"/>
              <a:gd name="connsiteY2" fmla="*/ 457200 h 586408"/>
              <a:gd name="connsiteX3" fmla="*/ 0 w 1958008"/>
              <a:gd name="connsiteY3" fmla="*/ 586408 h 586408"/>
            </a:gdLst>
            <a:ahLst/>
            <a:cxnLst>
              <a:cxn ang="0">
                <a:pos x="connsiteX0" y="connsiteY0"/>
              </a:cxn>
              <a:cxn ang="0">
                <a:pos x="connsiteX1" y="connsiteY1"/>
              </a:cxn>
              <a:cxn ang="0">
                <a:pos x="connsiteX2" y="connsiteY2"/>
              </a:cxn>
              <a:cxn ang="0">
                <a:pos x="connsiteX3" y="connsiteY3"/>
              </a:cxn>
            </a:cxnLst>
            <a:rect l="l" t="t" r="r" b="b"/>
            <a:pathLst>
              <a:path w="1958008" h="586408">
                <a:moveTo>
                  <a:pt x="1958008" y="0"/>
                </a:moveTo>
                <a:cubicBezTo>
                  <a:pt x="1795669" y="101047"/>
                  <a:pt x="1633330" y="202095"/>
                  <a:pt x="1461052" y="278295"/>
                </a:cubicBezTo>
                <a:cubicBezTo>
                  <a:pt x="1288774" y="354495"/>
                  <a:pt x="1167848" y="405848"/>
                  <a:pt x="924339" y="457200"/>
                </a:cubicBezTo>
                <a:cubicBezTo>
                  <a:pt x="680830" y="508552"/>
                  <a:pt x="0" y="586408"/>
                  <a:pt x="0" y="586408"/>
                </a:cubicBezTo>
              </a:path>
            </a:pathLst>
          </a:cu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2" name="Freeform 11" descr="&quot;&quot;"/>
          <p:cNvSpPr/>
          <p:nvPr/>
        </p:nvSpPr>
        <p:spPr>
          <a:xfrm flipH="1">
            <a:off x="4583832" y="5178123"/>
            <a:ext cx="1944217" cy="922931"/>
          </a:xfrm>
          <a:custGeom>
            <a:avLst/>
            <a:gdLst>
              <a:gd name="connsiteX0" fmla="*/ 1958008 w 1958008"/>
              <a:gd name="connsiteY0" fmla="*/ 0 h 586408"/>
              <a:gd name="connsiteX1" fmla="*/ 1461052 w 1958008"/>
              <a:gd name="connsiteY1" fmla="*/ 278295 h 586408"/>
              <a:gd name="connsiteX2" fmla="*/ 924339 w 1958008"/>
              <a:gd name="connsiteY2" fmla="*/ 457200 h 586408"/>
              <a:gd name="connsiteX3" fmla="*/ 0 w 1958008"/>
              <a:gd name="connsiteY3" fmla="*/ 586408 h 586408"/>
            </a:gdLst>
            <a:ahLst/>
            <a:cxnLst>
              <a:cxn ang="0">
                <a:pos x="connsiteX0" y="connsiteY0"/>
              </a:cxn>
              <a:cxn ang="0">
                <a:pos x="connsiteX1" y="connsiteY1"/>
              </a:cxn>
              <a:cxn ang="0">
                <a:pos x="connsiteX2" y="connsiteY2"/>
              </a:cxn>
              <a:cxn ang="0">
                <a:pos x="connsiteX3" y="connsiteY3"/>
              </a:cxn>
            </a:cxnLst>
            <a:rect l="l" t="t" r="r" b="b"/>
            <a:pathLst>
              <a:path w="1958008" h="586408">
                <a:moveTo>
                  <a:pt x="1958008" y="0"/>
                </a:moveTo>
                <a:cubicBezTo>
                  <a:pt x="1795669" y="101047"/>
                  <a:pt x="1633330" y="202095"/>
                  <a:pt x="1461052" y="278295"/>
                </a:cubicBezTo>
                <a:cubicBezTo>
                  <a:pt x="1288774" y="354495"/>
                  <a:pt x="1167848" y="405848"/>
                  <a:pt x="924339" y="457200"/>
                </a:cubicBezTo>
                <a:cubicBezTo>
                  <a:pt x="680830" y="508552"/>
                  <a:pt x="0" y="586408"/>
                  <a:pt x="0" y="586408"/>
                </a:cubicBezTo>
              </a:path>
            </a:pathLst>
          </a:cu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3" name="Freeform 12" descr="&quot;&quot;"/>
          <p:cNvSpPr/>
          <p:nvPr/>
        </p:nvSpPr>
        <p:spPr>
          <a:xfrm>
            <a:off x="6513443" y="6096238"/>
            <a:ext cx="1908314" cy="139148"/>
          </a:xfrm>
          <a:custGeom>
            <a:avLst/>
            <a:gdLst>
              <a:gd name="connsiteX0" fmla="*/ 0 w 1908314"/>
              <a:gd name="connsiteY0" fmla="*/ 0 h 139148"/>
              <a:gd name="connsiteX1" fmla="*/ 1908314 w 1908314"/>
              <a:gd name="connsiteY1" fmla="*/ 139148 h 139148"/>
            </a:gdLst>
            <a:ahLst/>
            <a:cxnLst>
              <a:cxn ang="0">
                <a:pos x="connsiteX0" y="connsiteY0"/>
              </a:cxn>
              <a:cxn ang="0">
                <a:pos x="connsiteX1" y="connsiteY1"/>
              </a:cxn>
            </a:cxnLst>
            <a:rect l="l" t="t" r="r" b="b"/>
            <a:pathLst>
              <a:path w="1908314" h="139148">
                <a:moveTo>
                  <a:pt x="0" y="0"/>
                </a:moveTo>
                <a:lnTo>
                  <a:pt x="1908314" y="139148"/>
                </a:lnTo>
              </a:path>
            </a:pathLst>
          </a:cu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5" name="Freeform 14" descr="&quot;&quot;"/>
          <p:cNvSpPr/>
          <p:nvPr/>
        </p:nvSpPr>
        <p:spPr>
          <a:xfrm flipH="1">
            <a:off x="6514256" y="5147901"/>
            <a:ext cx="1958008" cy="922931"/>
          </a:xfrm>
          <a:custGeom>
            <a:avLst/>
            <a:gdLst>
              <a:gd name="connsiteX0" fmla="*/ 1958008 w 1958008"/>
              <a:gd name="connsiteY0" fmla="*/ 0 h 586408"/>
              <a:gd name="connsiteX1" fmla="*/ 1461052 w 1958008"/>
              <a:gd name="connsiteY1" fmla="*/ 278295 h 586408"/>
              <a:gd name="connsiteX2" fmla="*/ 924339 w 1958008"/>
              <a:gd name="connsiteY2" fmla="*/ 457200 h 586408"/>
              <a:gd name="connsiteX3" fmla="*/ 0 w 1958008"/>
              <a:gd name="connsiteY3" fmla="*/ 586408 h 586408"/>
            </a:gdLst>
            <a:ahLst/>
            <a:cxnLst>
              <a:cxn ang="0">
                <a:pos x="connsiteX0" y="connsiteY0"/>
              </a:cxn>
              <a:cxn ang="0">
                <a:pos x="connsiteX1" y="connsiteY1"/>
              </a:cxn>
              <a:cxn ang="0">
                <a:pos x="connsiteX2" y="connsiteY2"/>
              </a:cxn>
              <a:cxn ang="0">
                <a:pos x="connsiteX3" y="connsiteY3"/>
              </a:cxn>
            </a:cxnLst>
            <a:rect l="l" t="t" r="r" b="b"/>
            <a:pathLst>
              <a:path w="1958008" h="586408">
                <a:moveTo>
                  <a:pt x="1958008" y="0"/>
                </a:moveTo>
                <a:cubicBezTo>
                  <a:pt x="1795669" y="101047"/>
                  <a:pt x="1633330" y="202095"/>
                  <a:pt x="1461052" y="278295"/>
                </a:cubicBezTo>
                <a:cubicBezTo>
                  <a:pt x="1288774" y="354495"/>
                  <a:pt x="1167848" y="405848"/>
                  <a:pt x="924339" y="457200"/>
                </a:cubicBezTo>
                <a:cubicBezTo>
                  <a:pt x="680830" y="508552"/>
                  <a:pt x="0" y="586408"/>
                  <a:pt x="0" y="586408"/>
                </a:cubicBezTo>
              </a:path>
            </a:pathLst>
          </a:cu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6" name="Freeform 15" descr="&quot;&quot;"/>
          <p:cNvSpPr/>
          <p:nvPr/>
        </p:nvSpPr>
        <p:spPr>
          <a:xfrm>
            <a:off x="4581399" y="5147901"/>
            <a:ext cx="1944217" cy="922931"/>
          </a:xfrm>
          <a:custGeom>
            <a:avLst/>
            <a:gdLst>
              <a:gd name="connsiteX0" fmla="*/ 1958008 w 1958008"/>
              <a:gd name="connsiteY0" fmla="*/ 0 h 586408"/>
              <a:gd name="connsiteX1" fmla="*/ 1461052 w 1958008"/>
              <a:gd name="connsiteY1" fmla="*/ 278295 h 586408"/>
              <a:gd name="connsiteX2" fmla="*/ 924339 w 1958008"/>
              <a:gd name="connsiteY2" fmla="*/ 457200 h 586408"/>
              <a:gd name="connsiteX3" fmla="*/ 0 w 1958008"/>
              <a:gd name="connsiteY3" fmla="*/ 586408 h 586408"/>
            </a:gdLst>
            <a:ahLst/>
            <a:cxnLst>
              <a:cxn ang="0">
                <a:pos x="connsiteX0" y="connsiteY0"/>
              </a:cxn>
              <a:cxn ang="0">
                <a:pos x="connsiteX1" y="connsiteY1"/>
              </a:cxn>
              <a:cxn ang="0">
                <a:pos x="connsiteX2" y="connsiteY2"/>
              </a:cxn>
              <a:cxn ang="0">
                <a:pos x="connsiteX3" y="connsiteY3"/>
              </a:cxn>
            </a:cxnLst>
            <a:rect l="l" t="t" r="r" b="b"/>
            <a:pathLst>
              <a:path w="1958008" h="586408">
                <a:moveTo>
                  <a:pt x="1958008" y="0"/>
                </a:moveTo>
                <a:cubicBezTo>
                  <a:pt x="1795669" y="101047"/>
                  <a:pt x="1633330" y="202095"/>
                  <a:pt x="1461052" y="278295"/>
                </a:cubicBezTo>
                <a:cubicBezTo>
                  <a:pt x="1288774" y="354495"/>
                  <a:pt x="1167848" y="405848"/>
                  <a:pt x="924339" y="457200"/>
                </a:cubicBezTo>
                <a:cubicBezTo>
                  <a:pt x="680830" y="508552"/>
                  <a:pt x="0" y="586408"/>
                  <a:pt x="0" y="586408"/>
                </a:cubicBezTo>
              </a:path>
            </a:pathLst>
          </a:cu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7" name="Freeform 16" descr="&quot;&quot;"/>
          <p:cNvSpPr/>
          <p:nvPr/>
        </p:nvSpPr>
        <p:spPr>
          <a:xfrm flipH="1">
            <a:off x="2687690" y="6065109"/>
            <a:ext cx="1908314" cy="199092"/>
          </a:xfrm>
          <a:custGeom>
            <a:avLst/>
            <a:gdLst>
              <a:gd name="connsiteX0" fmla="*/ 0 w 1908314"/>
              <a:gd name="connsiteY0" fmla="*/ 0 h 139148"/>
              <a:gd name="connsiteX1" fmla="*/ 1908314 w 1908314"/>
              <a:gd name="connsiteY1" fmla="*/ 139148 h 139148"/>
            </a:gdLst>
            <a:ahLst/>
            <a:cxnLst>
              <a:cxn ang="0">
                <a:pos x="connsiteX0" y="connsiteY0"/>
              </a:cxn>
              <a:cxn ang="0">
                <a:pos x="connsiteX1" y="connsiteY1"/>
              </a:cxn>
            </a:cxnLst>
            <a:rect l="l" t="t" r="r" b="b"/>
            <a:pathLst>
              <a:path w="1908314" h="139148">
                <a:moveTo>
                  <a:pt x="0" y="0"/>
                </a:moveTo>
                <a:lnTo>
                  <a:pt x="1908314" y="139148"/>
                </a:lnTo>
              </a:path>
            </a:pathLst>
          </a:cu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t>""</a:t>
            </a:r>
          </a:p>
        </p:txBody>
      </p:sp>
      <mc:AlternateContent xmlns:mc="http://schemas.openxmlformats.org/markup-compatibility/2006" xmlns:a14="http://schemas.microsoft.com/office/drawing/2010/main">
        <mc:Choice Requires="a14">
          <p:sp>
            <p:nvSpPr>
              <p:cNvPr id="18" name="Rectangle 17"/>
              <p:cNvSpPr/>
              <p:nvPr/>
            </p:nvSpPr>
            <p:spPr>
              <a:xfrm>
                <a:off x="7563963" y="5219908"/>
                <a:ext cx="161345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i="1" dirty="0">
                              <a:latin typeface="Cambria Math" panose="02040503050406030204" pitchFamily="18" charset="0"/>
                            </a:rPr>
                          </m:ctrlPr>
                        </m:funcPr>
                        <m:fName>
                          <m:r>
                            <m:rPr>
                              <m:sty m:val="p"/>
                            </m:rPr>
                            <a:rPr lang="en-US" dirty="0">
                              <a:latin typeface="Cambria Math"/>
                            </a:rPr>
                            <m:t>Pr</m:t>
                          </m:r>
                        </m:fName>
                        <m:e>
                          <m:d>
                            <m:dPr>
                              <m:begChr m:val="["/>
                              <m:endChr m:val="]"/>
                              <m:ctrlPr>
                                <a:rPr lang="en-US" i="1" dirty="0">
                                  <a:latin typeface="Cambria Math" panose="02040503050406030204" pitchFamily="18" charset="0"/>
                                </a:rPr>
                              </m:ctrlPr>
                            </m:dPr>
                            <m:e>
                              <m:r>
                                <a:rPr lang="en-US" b="1" i="1" dirty="0">
                                  <a:solidFill>
                                    <a:srgbClr val="0000FF"/>
                                  </a:solidFill>
                                  <a:latin typeface="Cambria Math"/>
                                </a:rPr>
                                <m:t>𝑨</m:t>
                              </m:r>
                              <m:d>
                                <m:dPr>
                                  <m:ctrlPr>
                                    <a:rPr lang="en-US" i="1" dirty="0">
                                      <a:latin typeface="Cambria Math" panose="02040503050406030204" pitchFamily="18" charset="0"/>
                                    </a:rPr>
                                  </m:ctrlPr>
                                </m:dPr>
                                <m:e>
                                  <m:r>
                                    <a:rPr lang="en-US" b="1" i="1" dirty="0">
                                      <a:solidFill>
                                        <a:srgbClr val="0000FF"/>
                                      </a:solidFill>
                                      <a:latin typeface="Cambria Math"/>
                                    </a:rPr>
                                    <m:t>𝑫</m:t>
                                  </m:r>
                                </m:e>
                              </m:d>
                              <m:r>
                                <a:rPr lang="en-US" i="1" dirty="0">
                                  <a:latin typeface="Cambria Math"/>
                                </a:rPr>
                                <m:t>=</m:t>
                              </m:r>
                              <m:r>
                                <a:rPr lang="en-US" b="1" i="1" dirty="0">
                                  <a:solidFill>
                                    <a:srgbClr val="0000FF"/>
                                  </a:solidFill>
                                  <a:latin typeface="Cambria Math"/>
                                </a:rPr>
                                <m:t>𝑶</m:t>
                              </m:r>
                            </m:e>
                          </m:d>
                        </m:e>
                      </m:func>
                    </m:oMath>
                  </m:oMathPara>
                </a14:m>
                <a:endParaRPr lang="en-SG" dirty="0"/>
              </a:p>
            </p:txBody>
          </p:sp>
        </mc:Choice>
        <mc:Fallback xmlns="">
          <p:sp>
            <p:nvSpPr>
              <p:cNvPr id="18" name="Rectangle 17"/>
              <p:cNvSpPr>
                <a:spLocks noRot="1" noChangeAspect="1" noMove="1" noResize="1" noEditPoints="1" noAdjustHandles="1" noChangeArrowheads="1" noChangeShapeType="1" noTextEdit="1"/>
              </p:cNvSpPr>
              <p:nvPr/>
            </p:nvSpPr>
            <p:spPr>
              <a:xfrm>
                <a:off x="6039963" y="5219908"/>
                <a:ext cx="1683987" cy="369332"/>
              </a:xfrm>
              <a:prstGeom prst="rect">
                <a:avLst/>
              </a:prstGeom>
              <a:blipFill rotWithShape="1">
                <a:blip r:embed="rId6"/>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19" name="Rectangle 18"/>
              <p:cNvSpPr/>
              <p:nvPr/>
            </p:nvSpPr>
            <p:spPr>
              <a:xfrm>
                <a:off x="7593781" y="5507940"/>
                <a:ext cx="168398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i="1" dirty="0">
                              <a:latin typeface="Cambria Math" panose="02040503050406030204" pitchFamily="18" charset="0"/>
                            </a:rPr>
                          </m:ctrlPr>
                        </m:funcPr>
                        <m:fName>
                          <m:r>
                            <m:rPr>
                              <m:sty m:val="p"/>
                            </m:rPr>
                            <a:rPr lang="en-US" dirty="0">
                              <a:latin typeface="Cambria Math"/>
                            </a:rPr>
                            <m:t>Pr</m:t>
                          </m:r>
                        </m:fName>
                        <m:e>
                          <m:d>
                            <m:dPr>
                              <m:begChr m:val="["/>
                              <m:endChr m:val="]"/>
                              <m:ctrlPr>
                                <a:rPr lang="en-US" i="1" dirty="0">
                                  <a:latin typeface="Cambria Math" panose="02040503050406030204" pitchFamily="18" charset="0"/>
                                </a:rPr>
                              </m:ctrlPr>
                            </m:dPr>
                            <m:e>
                              <m:r>
                                <a:rPr lang="en-US" b="1" i="1" dirty="0">
                                  <a:solidFill>
                                    <a:srgbClr val="0000FF"/>
                                  </a:solidFill>
                                  <a:latin typeface="Cambria Math"/>
                                </a:rPr>
                                <m:t>𝑨</m:t>
                              </m:r>
                              <m:d>
                                <m:dPr>
                                  <m:ctrlPr>
                                    <a:rPr lang="en-US" i="1" dirty="0">
                                      <a:latin typeface="Cambria Math" panose="02040503050406030204" pitchFamily="18" charset="0"/>
                                    </a:rPr>
                                  </m:ctrlPr>
                                </m:dPr>
                                <m:e>
                                  <m:r>
                                    <a:rPr lang="en-US" b="1" i="1" dirty="0">
                                      <a:solidFill>
                                        <a:srgbClr val="0000FF"/>
                                      </a:solidFill>
                                      <a:latin typeface="Cambria Math"/>
                                    </a:rPr>
                                    <m:t>𝑫</m:t>
                                  </m:r>
                                  <m:r>
                                    <a:rPr lang="en-US" b="1" i="1" dirty="0">
                                      <a:solidFill>
                                        <a:srgbClr val="0000FF"/>
                                      </a:solidFill>
                                      <a:latin typeface="Cambria Math"/>
                                    </a:rPr>
                                    <m:t>′</m:t>
                                  </m:r>
                                </m:e>
                              </m:d>
                              <m:r>
                                <a:rPr lang="en-US" i="1" dirty="0">
                                  <a:latin typeface="Cambria Math"/>
                                </a:rPr>
                                <m:t>=</m:t>
                              </m:r>
                              <m:r>
                                <a:rPr lang="en-US" b="1" i="1" dirty="0">
                                  <a:solidFill>
                                    <a:srgbClr val="0000FF"/>
                                  </a:solidFill>
                                  <a:latin typeface="Cambria Math"/>
                                </a:rPr>
                                <m:t>𝑶</m:t>
                              </m:r>
                            </m:e>
                          </m:d>
                        </m:e>
                      </m:func>
                    </m:oMath>
                  </m:oMathPara>
                </a14:m>
                <a:endParaRPr lang="en-SG" dirty="0"/>
              </a:p>
            </p:txBody>
          </p:sp>
        </mc:Choice>
        <mc:Fallback xmlns="">
          <p:sp>
            <p:nvSpPr>
              <p:cNvPr id="19" name="Rectangle 18"/>
              <p:cNvSpPr>
                <a:spLocks noRot="1" noChangeAspect="1" noMove="1" noResize="1" noEditPoints="1" noAdjustHandles="1" noChangeArrowheads="1" noChangeShapeType="1" noTextEdit="1"/>
              </p:cNvSpPr>
              <p:nvPr/>
            </p:nvSpPr>
            <p:spPr>
              <a:xfrm>
                <a:off x="6069780" y="5507940"/>
                <a:ext cx="1683987" cy="369332"/>
              </a:xfrm>
              <a:prstGeom prst="rect">
                <a:avLst/>
              </a:prstGeom>
              <a:blipFill rotWithShape="1">
                <a:blip r:embed="rId7"/>
                <a:stretch>
                  <a:fillRect/>
                </a:stretch>
              </a:blipFill>
            </p:spPr>
            <p:txBody>
              <a:bodyPr/>
              <a:lstStyle/>
              <a:p>
                <a:r>
                  <a:rPr lang="en-SG">
                    <a:noFill/>
                  </a:rPr>
                  <a:t> </a:t>
                </a:r>
              </a:p>
            </p:txBody>
          </p:sp>
        </mc:Fallback>
      </mc:AlternateContent>
      <p:cxnSp>
        <p:nvCxnSpPr>
          <p:cNvPr id="20" name="Straight Connector 19" descr="&quot;&quot;"/>
          <p:cNvCxnSpPr/>
          <p:nvPr/>
        </p:nvCxnSpPr>
        <p:spPr>
          <a:xfrm>
            <a:off x="9220148" y="5435932"/>
            <a:ext cx="692277" cy="0"/>
          </a:xfrm>
          <a:prstGeom prst="line">
            <a:avLst/>
          </a:prstGeom>
          <a:ln w="190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21" name="Straight Connector 20" descr="&quot;&quot;"/>
          <p:cNvCxnSpPr/>
          <p:nvPr/>
        </p:nvCxnSpPr>
        <p:spPr>
          <a:xfrm>
            <a:off x="9220148" y="5723964"/>
            <a:ext cx="692277"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descr="&quot;&quot;"/>
          <p:cNvCxnSpPr/>
          <p:nvPr/>
        </p:nvCxnSpPr>
        <p:spPr>
          <a:xfrm>
            <a:off x="4583832" y="5219908"/>
            <a:ext cx="0" cy="1070828"/>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25" name="Straight Connector 24" descr="&quot;&quot;"/>
          <p:cNvCxnSpPr/>
          <p:nvPr/>
        </p:nvCxnSpPr>
        <p:spPr>
          <a:xfrm>
            <a:off x="6528048" y="5219908"/>
            <a:ext cx="0" cy="1070828"/>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26" name="Straight Connector 25" descr="&quot;&quot;"/>
          <p:cNvCxnSpPr/>
          <p:nvPr/>
        </p:nvCxnSpPr>
        <p:spPr>
          <a:xfrm>
            <a:off x="6023992" y="5219908"/>
            <a:ext cx="0" cy="1070828"/>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Rectangle 22"/>
              <p:cNvSpPr/>
              <p:nvPr/>
            </p:nvSpPr>
            <p:spPr>
              <a:xfrm>
                <a:off x="5807968" y="6300028"/>
                <a:ext cx="37542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1" i="1">
                          <a:solidFill>
                            <a:srgbClr val="0000FF"/>
                          </a:solidFill>
                          <a:latin typeface="Cambria Math"/>
                        </a:rPr>
                        <m:t>𝒚</m:t>
                      </m:r>
                    </m:oMath>
                  </m:oMathPara>
                </a14:m>
                <a:endParaRPr lang="en-SG" dirty="0"/>
              </a:p>
            </p:txBody>
          </p:sp>
        </mc:Choice>
        <mc:Fallback xmlns="">
          <p:sp>
            <p:nvSpPr>
              <p:cNvPr id="23" name="Rectangle 22"/>
              <p:cNvSpPr>
                <a:spLocks noRot="1" noChangeAspect="1" noMove="1" noResize="1" noEditPoints="1" noAdjustHandles="1" noChangeArrowheads="1" noChangeShapeType="1" noTextEdit="1"/>
              </p:cNvSpPr>
              <p:nvPr/>
            </p:nvSpPr>
            <p:spPr>
              <a:xfrm>
                <a:off x="4283968" y="6300028"/>
                <a:ext cx="375424" cy="369332"/>
              </a:xfrm>
              <a:prstGeom prst="rect">
                <a:avLst/>
              </a:prstGeom>
              <a:blipFill rotWithShape="1">
                <a:blip r:embed="rId8"/>
                <a:stretch>
                  <a:fillRect b="-4918"/>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14" name="Rectangle 13"/>
              <p:cNvSpPr/>
              <p:nvPr/>
            </p:nvSpPr>
            <p:spPr>
              <a:xfrm>
                <a:off x="4042674" y="4715852"/>
                <a:ext cx="162127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dirty="0">
                          <a:latin typeface="Cambria Math"/>
                          <a:ea typeface="Cambria Math"/>
                        </a:rPr>
                        <m:t>=</m:t>
                      </m:r>
                      <m:r>
                        <a:rPr lang="en-US" i="1" dirty="0">
                          <a:latin typeface="Cambria Math"/>
                          <a:ea typeface="Cambria Math"/>
                        </a:rPr>
                        <m:t>𝑝𝑑𝑓</m:t>
                      </m:r>
                      <m:r>
                        <a:rPr lang="en-US" i="1" dirty="0">
                          <a:latin typeface="Cambria Math"/>
                          <a:ea typeface="Cambria Math"/>
                        </a:rPr>
                        <m:t>(</m:t>
                      </m:r>
                      <m:r>
                        <a:rPr lang="en-US" b="1" i="1" dirty="0">
                          <a:solidFill>
                            <a:srgbClr val="0000FF"/>
                          </a:solidFill>
                          <a:latin typeface="Cambria Math"/>
                          <a:ea typeface="Cambria Math"/>
                        </a:rPr>
                        <m:t>𝒚</m:t>
                      </m:r>
                      <m:r>
                        <a:rPr lang="en-US" i="1" dirty="0">
                          <a:latin typeface="Cambria Math"/>
                          <a:ea typeface="Cambria Math"/>
                        </a:rPr>
                        <m:t>−</m:t>
                      </m:r>
                      <m:r>
                        <a:rPr lang="en-US" b="1" i="1" dirty="0">
                          <a:solidFill>
                            <a:srgbClr val="0000FF"/>
                          </a:solidFill>
                          <a:latin typeface="Cambria Math"/>
                          <a:ea typeface="Cambria Math"/>
                        </a:rPr>
                        <m:t>𝒉</m:t>
                      </m:r>
                      <m:r>
                        <a:rPr lang="en-US" i="1" dirty="0">
                          <a:latin typeface="Cambria Math"/>
                          <a:ea typeface="Cambria Math"/>
                        </a:rPr>
                        <m:t>)</m:t>
                      </m:r>
                    </m:oMath>
                  </m:oMathPara>
                </a14:m>
                <a:endParaRPr lang="en-SG" dirty="0"/>
              </a:p>
            </p:txBody>
          </p:sp>
        </mc:Choice>
        <mc:Fallback xmlns="">
          <p:sp>
            <p:nvSpPr>
              <p:cNvPr id="14" name="Rectangle 13"/>
              <p:cNvSpPr>
                <a:spLocks noRot="1" noChangeAspect="1" noMove="1" noResize="1" noEditPoints="1" noAdjustHandles="1" noChangeArrowheads="1" noChangeShapeType="1" noTextEdit="1"/>
              </p:cNvSpPr>
              <p:nvPr/>
            </p:nvSpPr>
            <p:spPr>
              <a:xfrm>
                <a:off x="2518674" y="4715852"/>
                <a:ext cx="1621278" cy="369332"/>
              </a:xfrm>
              <a:prstGeom prst="rect">
                <a:avLst/>
              </a:prstGeom>
              <a:blipFill rotWithShape="1">
                <a:blip r:embed="rId9"/>
                <a:stretch>
                  <a:fillRect b="-13333"/>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31" name="Rectangle 30"/>
              <p:cNvSpPr/>
              <p:nvPr/>
            </p:nvSpPr>
            <p:spPr>
              <a:xfrm>
                <a:off x="5524784" y="4715852"/>
                <a:ext cx="251543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dirty="0">
                          <a:latin typeface="Cambria Math"/>
                          <a:ea typeface="Cambria Math"/>
                        </a:rPr>
                        <m:t>=</m:t>
                      </m:r>
                      <m:r>
                        <m:rPr>
                          <m:sty m:val="p"/>
                        </m:rPr>
                        <a:rPr lang="en-US">
                          <a:latin typeface="Cambria Math"/>
                        </a:rPr>
                        <m:t>exp</m:t>
                      </m:r>
                      <m:r>
                        <a:rPr lang="en-US" i="1" dirty="0">
                          <a:latin typeface="Cambria Math"/>
                          <a:ea typeface="Cambria Math"/>
                        </a:rPr>
                        <m:t>(</m:t>
                      </m:r>
                      <m:r>
                        <a:rPr lang="en-US" b="1" i="1" dirty="0">
                          <a:latin typeface="Cambria Math"/>
                          <a:ea typeface="Cambria Math"/>
                        </a:rPr>
                        <m:t>−|</m:t>
                      </m:r>
                      <m:r>
                        <a:rPr lang="en-US" b="1" i="1" dirty="0">
                          <a:solidFill>
                            <a:srgbClr val="0000FF"/>
                          </a:solidFill>
                          <a:latin typeface="Cambria Math"/>
                          <a:ea typeface="Cambria Math"/>
                        </a:rPr>
                        <m:t>𝒚</m:t>
                      </m:r>
                      <m:r>
                        <a:rPr lang="en-US" i="1" dirty="0">
                          <a:latin typeface="Cambria Math"/>
                          <a:ea typeface="Cambria Math"/>
                        </a:rPr>
                        <m:t>−</m:t>
                      </m:r>
                      <m:r>
                        <a:rPr lang="en-US" b="1" i="1" dirty="0">
                          <a:solidFill>
                            <a:srgbClr val="0000FF"/>
                          </a:solidFill>
                          <a:latin typeface="Cambria Math"/>
                          <a:ea typeface="Cambria Math"/>
                        </a:rPr>
                        <m:t>𝒉</m:t>
                      </m:r>
                      <m:r>
                        <a:rPr lang="en-US" i="1" dirty="0">
                          <a:latin typeface="Cambria Math"/>
                          <a:ea typeface="Cambria Math"/>
                        </a:rPr>
                        <m:t>|/</m:t>
                      </m:r>
                      <m:r>
                        <a:rPr lang="en-US" b="1" i="1">
                          <a:solidFill>
                            <a:srgbClr val="0000FF"/>
                          </a:solidFill>
                          <a:latin typeface="Cambria Math"/>
                        </a:rPr>
                        <m:t>𝝀</m:t>
                      </m:r>
                      <m:r>
                        <a:rPr lang="en-US" i="1" dirty="0">
                          <a:latin typeface="Cambria Math"/>
                          <a:ea typeface="Cambria Math"/>
                        </a:rPr>
                        <m:t>)</m:t>
                      </m:r>
                      <m:r>
                        <a:rPr lang="en-US" altLang="zh-CN" i="1" dirty="0">
                          <a:latin typeface="Cambria Math"/>
                          <a:ea typeface="Cambria Math"/>
                        </a:rPr>
                        <m:t>/2</m:t>
                      </m:r>
                      <m:r>
                        <a:rPr lang="en-US" b="1" i="1">
                          <a:solidFill>
                            <a:srgbClr val="0000FF"/>
                          </a:solidFill>
                          <a:latin typeface="Cambria Math"/>
                        </a:rPr>
                        <m:t>𝝀</m:t>
                      </m:r>
                    </m:oMath>
                  </m:oMathPara>
                </a14:m>
                <a:endParaRPr lang="en-SG" dirty="0"/>
              </a:p>
            </p:txBody>
          </p:sp>
        </mc:Choice>
        <mc:Fallback xmlns="">
          <p:sp>
            <p:nvSpPr>
              <p:cNvPr id="31" name="Rectangle 30"/>
              <p:cNvSpPr>
                <a:spLocks noRot="1" noChangeAspect="1" noMove="1" noResize="1" noEditPoints="1" noAdjustHandles="1" noChangeArrowheads="1" noChangeShapeType="1" noTextEdit="1"/>
              </p:cNvSpPr>
              <p:nvPr/>
            </p:nvSpPr>
            <p:spPr>
              <a:xfrm>
                <a:off x="4000784" y="4715852"/>
                <a:ext cx="2515432" cy="369332"/>
              </a:xfrm>
              <a:prstGeom prst="rect">
                <a:avLst/>
              </a:prstGeom>
              <a:blipFill rotWithShape="1">
                <a:blip r:embed="rId10"/>
                <a:stretch>
                  <a:fillRect b="-13333"/>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33" name="Rectangle 32"/>
              <p:cNvSpPr/>
              <p:nvPr/>
            </p:nvSpPr>
            <p:spPr>
              <a:xfrm>
                <a:off x="2567608" y="4411666"/>
                <a:ext cx="1642308" cy="68121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b="1" i="1" dirty="0">
                              <a:latin typeface="Cambria Math" panose="02040503050406030204" pitchFamily="18" charset="0"/>
                            </a:rPr>
                          </m:ctrlPr>
                        </m:fPr>
                        <m:num>
                          <m:func>
                            <m:funcPr>
                              <m:ctrlPr>
                                <a:rPr lang="en-US" i="1" dirty="0">
                                  <a:latin typeface="Cambria Math" panose="02040503050406030204" pitchFamily="18" charset="0"/>
                                </a:rPr>
                              </m:ctrlPr>
                            </m:funcPr>
                            <m:fName>
                              <m:r>
                                <m:rPr>
                                  <m:sty m:val="p"/>
                                </m:rPr>
                                <a:rPr lang="en-US" dirty="0">
                                  <a:latin typeface="Cambria Math"/>
                                </a:rPr>
                                <m:t>Pr</m:t>
                              </m:r>
                            </m:fName>
                            <m:e>
                              <m:d>
                                <m:dPr>
                                  <m:begChr m:val="["/>
                                  <m:endChr m:val="]"/>
                                  <m:ctrlPr>
                                    <a:rPr lang="en-US" i="1" dirty="0">
                                      <a:latin typeface="Cambria Math" panose="02040503050406030204" pitchFamily="18" charset="0"/>
                                    </a:rPr>
                                  </m:ctrlPr>
                                </m:dPr>
                                <m:e>
                                  <m:r>
                                    <a:rPr lang="en-US" b="1" i="1" dirty="0">
                                      <a:solidFill>
                                        <a:srgbClr val="0000FF"/>
                                      </a:solidFill>
                                      <a:latin typeface="Cambria Math"/>
                                    </a:rPr>
                                    <m:t>𝑨</m:t>
                                  </m:r>
                                  <m:d>
                                    <m:dPr>
                                      <m:ctrlPr>
                                        <a:rPr lang="en-US" i="1" dirty="0">
                                          <a:latin typeface="Cambria Math" panose="02040503050406030204" pitchFamily="18" charset="0"/>
                                        </a:rPr>
                                      </m:ctrlPr>
                                    </m:dPr>
                                    <m:e>
                                      <m:r>
                                        <a:rPr lang="en-US" b="1" i="1" dirty="0">
                                          <a:solidFill>
                                            <a:srgbClr val="0000FF"/>
                                          </a:solidFill>
                                          <a:latin typeface="Cambria Math"/>
                                        </a:rPr>
                                        <m:t>𝑫</m:t>
                                      </m:r>
                                      <m:r>
                                        <a:rPr lang="en-US" b="1" i="1" dirty="0">
                                          <a:solidFill>
                                            <a:srgbClr val="0000FF"/>
                                          </a:solidFill>
                                          <a:latin typeface="Cambria Math"/>
                                        </a:rPr>
                                        <m:t>′</m:t>
                                      </m:r>
                                    </m:e>
                                  </m:d>
                                  <m:r>
                                    <a:rPr lang="en-US" i="1" dirty="0">
                                      <a:latin typeface="Cambria Math"/>
                                    </a:rPr>
                                    <m:t>=</m:t>
                                  </m:r>
                                  <m:r>
                                    <a:rPr lang="en-US" b="1" i="1" dirty="0">
                                      <a:solidFill>
                                        <a:srgbClr val="0000FF"/>
                                      </a:solidFill>
                                      <a:latin typeface="Cambria Math"/>
                                    </a:rPr>
                                    <m:t>𝒚</m:t>
                                  </m:r>
                                </m:e>
                              </m:d>
                            </m:e>
                          </m:func>
                        </m:num>
                        <m:den>
                          <m:func>
                            <m:funcPr>
                              <m:ctrlPr>
                                <a:rPr lang="en-US" i="1" dirty="0">
                                  <a:latin typeface="Cambria Math" panose="02040503050406030204" pitchFamily="18" charset="0"/>
                                </a:rPr>
                              </m:ctrlPr>
                            </m:funcPr>
                            <m:fName>
                              <m:r>
                                <m:rPr>
                                  <m:sty m:val="p"/>
                                </m:rPr>
                                <a:rPr lang="en-US" dirty="0">
                                  <a:latin typeface="Cambria Math"/>
                                </a:rPr>
                                <m:t>Pr</m:t>
                              </m:r>
                            </m:fName>
                            <m:e>
                              <m:d>
                                <m:dPr>
                                  <m:begChr m:val="["/>
                                  <m:endChr m:val="]"/>
                                  <m:ctrlPr>
                                    <a:rPr lang="en-US" i="1" dirty="0">
                                      <a:latin typeface="Cambria Math" panose="02040503050406030204" pitchFamily="18" charset="0"/>
                                    </a:rPr>
                                  </m:ctrlPr>
                                </m:dPr>
                                <m:e>
                                  <m:r>
                                    <a:rPr lang="en-US" b="1" i="1" dirty="0">
                                      <a:solidFill>
                                        <a:srgbClr val="0000FF"/>
                                      </a:solidFill>
                                      <a:latin typeface="Cambria Math"/>
                                    </a:rPr>
                                    <m:t>𝑨</m:t>
                                  </m:r>
                                  <m:d>
                                    <m:dPr>
                                      <m:ctrlPr>
                                        <a:rPr lang="en-US" i="1" dirty="0">
                                          <a:latin typeface="Cambria Math" panose="02040503050406030204" pitchFamily="18" charset="0"/>
                                        </a:rPr>
                                      </m:ctrlPr>
                                    </m:dPr>
                                    <m:e>
                                      <m:r>
                                        <a:rPr lang="en-US" b="1" i="1" dirty="0">
                                          <a:solidFill>
                                            <a:srgbClr val="0000FF"/>
                                          </a:solidFill>
                                          <a:latin typeface="Cambria Math"/>
                                        </a:rPr>
                                        <m:t>𝑫</m:t>
                                      </m:r>
                                    </m:e>
                                  </m:d>
                                  <m:r>
                                    <a:rPr lang="en-US" i="1" dirty="0">
                                      <a:latin typeface="Cambria Math"/>
                                    </a:rPr>
                                    <m:t>=</m:t>
                                  </m:r>
                                  <m:r>
                                    <a:rPr lang="en-US" b="1" i="1" dirty="0">
                                      <a:solidFill>
                                        <a:srgbClr val="0000FF"/>
                                      </a:solidFill>
                                      <a:latin typeface="Cambria Math"/>
                                    </a:rPr>
                                    <m:t>𝒚</m:t>
                                  </m:r>
                                </m:e>
                              </m:d>
                            </m:e>
                          </m:func>
                        </m:den>
                      </m:f>
                    </m:oMath>
                  </m:oMathPara>
                </a14:m>
                <a:endParaRPr lang="en-SG" dirty="0"/>
              </a:p>
            </p:txBody>
          </p:sp>
        </mc:Choice>
        <mc:Fallback xmlns="">
          <p:sp>
            <p:nvSpPr>
              <p:cNvPr id="33" name="Rectangle 32"/>
              <p:cNvSpPr>
                <a:spLocks noRot="1" noChangeAspect="1" noMove="1" noResize="1" noEditPoints="1" noAdjustHandles="1" noChangeArrowheads="1" noChangeShapeType="1" noTextEdit="1"/>
              </p:cNvSpPr>
              <p:nvPr/>
            </p:nvSpPr>
            <p:spPr>
              <a:xfrm>
                <a:off x="1043608" y="4411666"/>
                <a:ext cx="1642308" cy="681212"/>
              </a:xfrm>
              <a:prstGeom prst="rect">
                <a:avLst/>
              </a:prstGeom>
              <a:blipFill rotWithShape="1">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Rectangle 33"/>
              <p:cNvSpPr/>
              <p:nvPr/>
            </p:nvSpPr>
            <p:spPr>
              <a:xfrm>
                <a:off x="4071926" y="4392480"/>
                <a:ext cx="168058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dirty="0">
                          <a:latin typeface="Cambria Math"/>
                          <a:ea typeface="Cambria Math"/>
                        </a:rPr>
                        <m:t>=</m:t>
                      </m:r>
                      <m:r>
                        <a:rPr lang="en-US" i="1" dirty="0">
                          <a:latin typeface="Cambria Math"/>
                          <a:ea typeface="Cambria Math"/>
                        </a:rPr>
                        <m:t>𝑝𝑑𝑓</m:t>
                      </m:r>
                      <m:r>
                        <a:rPr lang="en-US" i="1" dirty="0">
                          <a:latin typeface="Cambria Math"/>
                          <a:ea typeface="Cambria Math"/>
                        </a:rPr>
                        <m:t>(</m:t>
                      </m:r>
                      <m:r>
                        <a:rPr lang="en-US" b="1" i="1" dirty="0">
                          <a:solidFill>
                            <a:srgbClr val="0000FF"/>
                          </a:solidFill>
                          <a:latin typeface="Cambria Math"/>
                          <a:ea typeface="Cambria Math"/>
                        </a:rPr>
                        <m:t>𝒚</m:t>
                      </m:r>
                      <m:r>
                        <a:rPr lang="en-US" i="1" dirty="0">
                          <a:latin typeface="Cambria Math"/>
                          <a:ea typeface="Cambria Math"/>
                        </a:rPr>
                        <m:t>−</m:t>
                      </m:r>
                      <m:r>
                        <a:rPr lang="en-US" b="1" i="1">
                          <a:solidFill>
                            <a:srgbClr val="0000FF"/>
                          </a:solidFill>
                          <a:latin typeface="Cambria Math"/>
                        </a:rPr>
                        <m:t>𝒉</m:t>
                      </m:r>
                      <m:r>
                        <a:rPr lang="en-US" b="1" i="1" dirty="0">
                          <a:solidFill>
                            <a:srgbClr val="0000FF"/>
                          </a:solidFill>
                          <a:latin typeface="Cambria Math"/>
                        </a:rPr>
                        <m:t>′</m:t>
                      </m:r>
                      <m:r>
                        <a:rPr lang="en-US" i="1" dirty="0">
                          <a:latin typeface="Cambria Math"/>
                          <a:ea typeface="Cambria Math"/>
                        </a:rPr>
                        <m:t>)</m:t>
                      </m:r>
                    </m:oMath>
                  </m:oMathPara>
                </a14:m>
                <a:endParaRPr lang="en-SG" dirty="0"/>
              </a:p>
            </p:txBody>
          </p:sp>
        </mc:Choice>
        <mc:Fallback xmlns="">
          <p:sp>
            <p:nvSpPr>
              <p:cNvPr id="34" name="Rectangle 33"/>
              <p:cNvSpPr>
                <a:spLocks noRot="1" noChangeAspect="1" noMove="1" noResize="1" noEditPoints="1" noAdjustHandles="1" noChangeArrowheads="1" noChangeShapeType="1" noTextEdit="1"/>
              </p:cNvSpPr>
              <p:nvPr/>
            </p:nvSpPr>
            <p:spPr>
              <a:xfrm>
                <a:off x="2547926" y="4392480"/>
                <a:ext cx="1680588" cy="369332"/>
              </a:xfrm>
              <a:prstGeom prst="rect">
                <a:avLst/>
              </a:prstGeom>
              <a:blipFill rotWithShape="1">
                <a:blip r:embed="rId12"/>
                <a:stretch>
                  <a:fillRect b="-13333"/>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35" name="Rectangle 34"/>
              <p:cNvSpPr/>
              <p:nvPr/>
            </p:nvSpPr>
            <p:spPr>
              <a:xfrm>
                <a:off x="5512086" y="4427820"/>
                <a:ext cx="262604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dirty="0">
                          <a:latin typeface="Cambria Math"/>
                          <a:ea typeface="Cambria Math"/>
                        </a:rPr>
                        <m:t>=</m:t>
                      </m:r>
                      <m:r>
                        <m:rPr>
                          <m:sty m:val="p"/>
                        </m:rPr>
                        <a:rPr lang="en-US">
                          <a:latin typeface="Cambria Math"/>
                        </a:rPr>
                        <m:t>exp</m:t>
                      </m:r>
                      <m:r>
                        <a:rPr lang="en-US" i="1" dirty="0">
                          <a:latin typeface="Cambria Math"/>
                          <a:ea typeface="Cambria Math"/>
                        </a:rPr>
                        <m:t>(</m:t>
                      </m:r>
                      <m:r>
                        <a:rPr lang="en-US" b="1" i="1" dirty="0">
                          <a:latin typeface="Cambria Math"/>
                          <a:ea typeface="Cambria Math"/>
                        </a:rPr>
                        <m:t>−|</m:t>
                      </m:r>
                      <m:r>
                        <a:rPr lang="en-US" b="1" i="1" dirty="0">
                          <a:solidFill>
                            <a:srgbClr val="0000FF"/>
                          </a:solidFill>
                          <a:latin typeface="Cambria Math"/>
                          <a:ea typeface="Cambria Math"/>
                        </a:rPr>
                        <m:t>𝒚</m:t>
                      </m:r>
                      <m:r>
                        <a:rPr lang="en-US" i="1" dirty="0">
                          <a:latin typeface="Cambria Math"/>
                          <a:ea typeface="Cambria Math"/>
                        </a:rPr>
                        <m:t>−</m:t>
                      </m:r>
                      <m:r>
                        <a:rPr lang="en-US" b="1" i="1">
                          <a:solidFill>
                            <a:srgbClr val="0000FF"/>
                          </a:solidFill>
                          <a:latin typeface="Cambria Math"/>
                        </a:rPr>
                        <m:t>𝒉</m:t>
                      </m:r>
                      <m:r>
                        <a:rPr lang="en-US" b="1" i="1" dirty="0">
                          <a:solidFill>
                            <a:srgbClr val="0000FF"/>
                          </a:solidFill>
                          <a:latin typeface="Cambria Math"/>
                        </a:rPr>
                        <m:t>′</m:t>
                      </m:r>
                      <m:r>
                        <a:rPr lang="en-US" i="1" dirty="0">
                          <a:latin typeface="Cambria Math"/>
                          <a:ea typeface="Cambria Math"/>
                        </a:rPr>
                        <m:t>|/</m:t>
                      </m:r>
                      <m:r>
                        <a:rPr lang="en-US" b="1" i="1">
                          <a:solidFill>
                            <a:srgbClr val="0000FF"/>
                          </a:solidFill>
                          <a:latin typeface="Cambria Math"/>
                        </a:rPr>
                        <m:t>𝝀</m:t>
                      </m:r>
                      <m:r>
                        <a:rPr lang="en-US" i="1" dirty="0">
                          <a:latin typeface="Cambria Math"/>
                          <a:ea typeface="Cambria Math"/>
                        </a:rPr>
                        <m:t>)</m:t>
                      </m:r>
                      <m:r>
                        <a:rPr lang="en-US" altLang="zh-CN" i="1" dirty="0">
                          <a:latin typeface="Cambria Math"/>
                          <a:ea typeface="Cambria Math"/>
                        </a:rPr>
                        <m:t>/2</m:t>
                      </m:r>
                      <m:r>
                        <a:rPr lang="en-US" b="1" i="1">
                          <a:solidFill>
                            <a:srgbClr val="0000FF"/>
                          </a:solidFill>
                          <a:latin typeface="Cambria Math"/>
                        </a:rPr>
                        <m:t>𝝀</m:t>
                      </m:r>
                    </m:oMath>
                  </m:oMathPara>
                </a14:m>
                <a:endParaRPr lang="en-SG" dirty="0"/>
              </a:p>
            </p:txBody>
          </p:sp>
        </mc:Choice>
        <mc:Fallback xmlns="">
          <p:sp>
            <p:nvSpPr>
              <p:cNvPr id="35" name="Rectangle 34"/>
              <p:cNvSpPr>
                <a:spLocks noRot="1" noChangeAspect="1" noMove="1" noResize="1" noEditPoints="1" noAdjustHandles="1" noChangeArrowheads="1" noChangeShapeType="1" noTextEdit="1"/>
              </p:cNvSpPr>
              <p:nvPr/>
            </p:nvSpPr>
            <p:spPr>
              <a:xfrm>
                <a:off x="3988086" y="4427820"/>
                <a:ext cx="2626040" cy="369332"/>
              </a:xfrm>
              <a:prstGeom prst="rect">
                <a:avLst/>
              </a:prstGeom>
              <a:blipFill rotWithShape="1">
                <a:blip r:embed="rId13"/>
                <a:stretch>
                  <a:fillRect b="-11475"/>
                </a:stretch>
              </a:blipFill>
            </p:spPr>
            <p:txBody>
              <a:bodyPr/>
              <a:lstStyle/>
              <a:p>
                <a:r>
                  <a:rPr lang="en-SG">
                    <a:noFill/>
                  </a:rPr>
                  <a:t> </a:t>
                </a:r>
              </a:p>
            </p:txBody>
          </p:sp>
        </mc:Fallback>
      </mc:AlternateContent>
      <p:sp>
        <p:nvSpPr>
          <p:cNvPr id="28" name="Rectangle 27"/>
          <p:cNvSpPr/>
          <p:nvPr/>
        </p:nvSpPr>
        <p:spPr>
          <a:xfrm>
            <a:off x="8040217" y="6341258"/>
            <a:ext cx="2440861" cy="400110"/>
          </a:xfrm>
          <a:prstGeom prst="rect">
            <a:avLst/>
          </a:prstGeom>
        </p:spPr>
        <p:txBody>
          <a:bodyPr wrap="none">
            <a:spAutoFit/>
          </a:bodyPr>
          <a:lstStyle/>
          <a:p>
            <a:r>
              <a:rPr lang="en-US" sz="2000" dirty="0">
                <a:latin typeface="+mj-lt"/>
              </a:rPr>
              <a:t># of diabetes patients</a:t>
            </a:r>
            <a:endParaRPr lang="en-SG" sz="2000" dirty="0">
              <a:latin typeface="+mj-lt"/>
            </a:endParaRPr>
          </a:p>
        </p:txBody>
      </p:sp>
      <p:sp>
        <p:nvSpPr>
          <p:cNvPr id="2" name="Slide Number Placeholder 1">
            <a:extLst>
              <a:ext uri="{FF2B5EF4-FFF2-40B4-BE49-F238E27FC236}">
                <a16:creationId xmlns:a16="http://schemas.microsoft.com/office/drawing/2014/main" id="{7D4134A6-8D10-074F-94B4-C78DC7251472}"/>
              </a:ext>
            </a:extLst>
          </p:cNvPr>
          <p:cNvSpPr>
            <a:spLocks noGrp="1"/>
          </p:cNvSpPr>
          <p:nvPr>
            <p:ph type="sldNum" sz="quarter" idx="12"/>
          </p:nvPr>
        </p:nvSpPr>
        <p:spPr/>
        <p:txBody>
          <a:bodyPr/>
          <a:lstStyle/>
          <a:p>
            <a:fld id="{3E5BF5F9-4D9A-9543-85E8-59158CD2B6EB}" type="slidenum">
              <a:rPr lang="en-US" smtClean="0"/>
              <a:t>16</a:t>
            </a:fld>
            <a:endParaRPr lang="en-US"/>
          </a:p>
        </p:txBody>
      </p:sp>
    </p:spTree>
    <p:extLst>
      <p:ext uri="{BB962C8B-B14F-4D97-AF65-F5344CB8AC3E}">
        <p14:creationId xmlns:p14="http://schemas.microsoft.com/office/powerpoint/2010/main" val="13691660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le 1"/>
          <p:cNvSpPr>
            <a:spLocks noGrp="1"/>
          </p:cNvSpPr>
          <p:nvPr>
            <p:ph type="title"/>
          </p:nvPr>
        </p:nvSpPr>
        <p:spPr>
          <a:xfrm>
            <a:off x="464242" y="130108"/>
            <a:ext cx="10515600" cy="1325563"/>
          </a:xfrm>
        </p:spPr>
        <p:txBody>
          <a:bodyPr>
            <a:noAutofit/>
          </a:bodyPr>
          <a:lstStyle/>
          <a:p>
            <a:r>
              <a:rPr lang="en-US" sz="4000" b="1" dirty="0">
                <a:solidFill>
                  <a:srgbClr val="FF0000"/>
                </a:solidFill>
                <a:latin typeface="Arial" charset="0"/>
                <a:ea typeface="Arial" charset="0"/>
                <a:cs typeface="Arial" charset="0"/>
              </a:rPr>
              <a:t>Differential Privacy via Laplace Noise</a:t>
            </a:r>
            <a:endParaRPr lang="en-SG" sz="4000" b="1" dirty="0">
              <a:solidFill>
                <a:srgbClr val="FF0000"/>
              </a:solidFill>
              <a:latin typeface="Arial" charset="0"/>
              <a:ea typeface="Arial" charset="0"/>
              <a:cs typeface="Arial"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981200" y="1196752"/>
                <a:ext cx="8435280" cy="3281010"/>
              </a:xfrm>
            </p:spPr>
            <p:txBody>
              <a:bodyPr>
                <a:normAutofit fontScale="70000" lnSpcReduction="20000"/>
              </a:bodyPr>
              <a:lstStyle/>
              <a:p>
                <a:r>
                  <a:rPr lang="en-US" dirty="0">
                    <a:latin typeface="Arial" charset="0"/>
                    <a:ea typeface="Arial" charset="0"/>
                    <a:cs typeface="Arial" charset="0"/>
                  </a:rPr>
                  <a:t>Dataset: 	A set of patients</a:t>
                </a:r>
              </a:p>
              <a:p>
                <a:r>
                  <a:rPr lang="en-US" dirty="0">
                    <a:latin typeface="Arial" charset="0"/>
                    <a:ea typeface="Arial" charset="0"/>
                    <a:cs typeface="Arial" charset="0"/>
                  </a:rPr>
                  <a:t>Objective:	Release # of diabetes patients with </a:t>
                </a:r>
                <a14:m>
                  <m:oMath xmlns:m="http://schemas.openxmlformats.org/officeDocument/2006/math">
                    <m:r>
                      <a:rPr lang="en-US" b="1" i="1" dirty="0">
                        <a:solidFill>
                          <a:srgbClr val="0000FF"/>
                        </a:solidFill>
                        <a:latin typeface="Cambria Math" panose="02040503050406030204" pitchFamily="18" charset="0"/>
                        <a:ea typeface="Arial" charset="0"/>
                        <a:cs typeface="Arial" charset="0"/>
                      </a:rPr>
                      <m:t>𝜺</m:t>
                    </m:r>
                  </m:oMath>
                </a14:m>
                <a:r>
                  <a:rPr lang="en-US" dirty="0">
                    <a:latin typeface="Arial" charset="0"/>
                    <a:ea typeface="Arial" charset="0"/>
                    <a:cs typeface="Arial" charset="0"/>
                  </a:rPr>
                  <a:t>-differential privacy</a:t>
                </a:r>
              </a:p>
              <a:p>
                <a:pPr marL="0" indent="0">
                  <a:buNone/>
                </a:pPr>
                <a14:m>
                  <m:oMathPara xmlns:m="http://schemas.openxmlformats.org/officeDocument/2006/math">
                    <m:oMathParaPr>
                      <m:jc m:val="centerGroup"/>
                    </m:oMathParaPr>
                    <m:oMath xmlns:m="http://schemas.openxmlformats.org/officeDocument/2006/math">
                      <m:func>
                        <m:funcPr>
                          <m:ctrlPr>
                            <a:rPr lang="en-US" i="1" dirty="0">
                              <a:latin typeface="Cambria Math" panose="02040503050406030204" pitchFamily="18" charset="0"/>
                              <a:ea typeface="Arial" charset="0"/>
                              <a:cs typeface="Arial" charset="0"/>
                            </a:rPr>
                          </m:ctrlPr>
                        </m:funcPr>
                        <m:fName>
                          <m:r>
                            <m:rPr>
                              <m:sty m:val="p"/>
                            </m:rPr>
                            <a:rPr lang="en-US" dirty="0">
                              <a:latin typeface="Cambria Math" panose="02040503050406030204" pitchFamily="18" charset="0"/>
                              <a:ea typeface="Arial" charset="0"/>
                              <a:cs typeface="Arial" charset="0"/>
                            </a:rPr>
                            <m:t>Pr</m:t>
                          </m:r>
                        </m:fName>
                        <m:e>
                          <m:d>
                            <m:dPr>
                              <m:begChr m:val="["/>
                              <m:endChr m:val="]"/>
                              <m:ctrlPr>
                                <a:rPr lang="en-US" i="1" dirty="0">
                                  <a:latin typeface="Cambria Math" panose="02040503050406030204" pitchFamily="18" charset="0"/>
                                  <a:ea typeface="Arial" charset="0"/>
                                  <a:cs typeface="Arial" charset="0"/>
                                </a:rPr>
                              </m:ctrlPr>
                            </m:dPr>
                            <m:e>
                              <m:r>
                                <a:rPr lang="en-US" b="1" i="1" dirty="0">
                                  <a:solidFill>
                                    <a:srgbClr val="0000FF"/>
                                  </a:solidFill>
                                  <a:latin typeface="Cambria Math" panose="02040503050406030204" pitchFamily="18" charset="0"/>
                                  <a:ea typeface="Arial" charset="0"/>
                                  <a:cs typeface="Arial" charset="0"/>
                                </a:rPr>
                                <m:t>𝑨</m:t>
                              </m:r>
                              <m:d>
                                <m:dPr>
                                  <m:ctrlPr>
                                    <a:rPr lang="en-US" i="1" dirty="0">
                                      <a:latin typeface="Cambria Math" panose="02040503050406030204" pitchFamily="18" charset="0"/>
                                      <a:ea typeface="Arial" charset="0"/>
                                      <a:cs typeface="Arial" charset="0"/>
                                    </a:rPr>
                                  </m:ctrlPr>
                                </m:dPr>
                                <m:e>
                                  <m:r>
                                    <a:rPr lang="en-US" b="1" i="1" dirty="0">
                                      <a:solidFill>
                                        <a:srgbClr val="0000FF"/>
                                      </a:solidFill>
                                      <a:latin typeface="Cambria Math" panose="02040503050406030204" pitchFamily="18" charset="0"/>
                                      <a:ea typeface="Arial" charset="0"/>
                                      <a:cs typeface="Arial" charset="0"/>
                                    </a:rPr>
                                    <m:t>𝑫</m:t>
                                  </m:r>
                                </m:e>
                              </m:d>
                              <m:r>
                                <a:rPr lang="en-US" i="1" dirty="0">
                                  <a:latin typeface="Cambria Math" panose="02040503050406030204" pitchFamily="18" charset="0"/>
                                  <a:ea typeface="Arial" charset="0"/>
                                  <a:cs typeface="Arial" charset="0"/>
                                </a:rPr>
                                <m:t>=</m:t>
                              </m:r>
                              <m:r>
                                <a:rPr lang="en-US" b="1" i="1" dirty="0">
                                  <a:solidFill>
                                    <a:srgbClr val="0000FF"/>
                                  </a:solidFill>
                                  <a:latin typeface="Cambria Math" panose="02040503050406030204" pitchFamily="18" charset="0"/>
                                  <a:ea typeface="Arial" charset="0"/>
                                  <a:cs typeface="Arial" charset="0"/>
                                </a:rPr>
                                <m:t>𝑶</m:t>
                              </m:r>
                            </m:e>
                          </m:d>
                        </m:e>
                      </m:func>
                      <m:r>
                        <a:rPr lang="en-US" i="1" dirty="0">
                          <a:latin typeface="Cambria Math" panose="02040503050406030204" pitchFamily="18" charset="0"/>
                          <a:ea typeface="Arial" charset="0"/>
                          <a:cs typeface="Arial" charset="0"/>
                        </a:rPr>
                        <m:t>≤</m:t>
                      </m:r>
                      <m:r>
                        <m:rPr>
                          <m:sty m:val="p"/>
                        </m:rPr>
                        <a:rPr lang="en-US" dirty="0">
                          <a:latin typeface="Cambria Math" panose="02040503050406030204" pitchFamily="18" charset="0"/>
                          <a:ea typeface="Arial" charset="0"/>
                          <a:cs typeface="Arial" charset="0"/>
                        </a:rPr>
                        <m:t>exp</m:t>
                      </m:r>
                      <m:r>
                        <a:rPr lang="en-US" i="1" dirty="0">
                          <a:latin typeface="Cambria Math" panose="02040503050406030204" pitchFamily="18" charset="0"/>
                          <a:ea typeface="Arial" charset="0"/>
                          <a:cs typeface="Arial" charset="0"/>
                        </a:rPr>
                        <m:t>(</m:t>
                      </m:r>
                      <m:r>
                        <a:rPr lang="en-US" b="1" i="1" dirty="0">
                          <a:solidFill>
                            <a:srgbClr val="0000FF"/>
                          </a:solidFill>
                          <a:latin typeface="Cambria Math" panose="02040503050406030204" pitchFamily="18" charset="0"/>
                          <a:ea typeface="Arial" charset="0"/>
                          <a:cs typeface="Arial" charset="0"/>
                        </a:rPr>
                        <m:t>𝜺</m:t>
                      </m:r>
                      <m:r>
                        <a:rPr lang="en-US" i="1" dirty="0">
                          <a:latin typeface="Cambria Math" panose="02040503050406030204" pitchFamily="18" charset="0"/>
                          <a:ea typeface="Arial" charset="0"/>
                          <a:cs typeface="Arial" charset="0"/>
                        </a:rPr>
                        <m:t>)∙</m:t>
                      </m:r>
                      <m:func>
                        <m:funcPr>
                          <m:ctrlPr>
                            <a:rPr lang="en-US" i="1" dirty="0">
                              <a:latin typeface="Cambria Math" panose="02040503050406030204" pitchFamily="18" charset="0"/>
                              <a:ea typeface="Arial" charset="0"/>
                              <a:cs typeface="Arial" charset="0"/>
                            </a:rPr>
                          </m:ctrlPr>
                        </m:funcPr>
                        <m:fName>
                          <m:r>
                            <m:rPr>
                              <m:sty m:val="p"/>
                            </m:rPr>
                            <a:rPr lang="en-US" dirty="0">
                              <a:latin typeface="Cambria Math" panose="02040503050406030204" pitchFamily="18" charset="0"/>
                              <a:ea typeface="Arial" charset="0"/>
                              <a:cs typeface="Arial" charset="0"/>
                            </a:rPr>
                            <m:t>Pr</m:t>
                          </m:r>
                        </m:fName>
                        <m:e>
                          <m:d>
                            <m:dPr>
                              <m:begChr m:val="["/>
                              <m:endChr m:val="]"/>
                              <m:ctrlPr>
                                <a:rPr lang="en-US" i="1" dirty="0">
                                  <a:latin typeface="Cambria Math" panose="02040503050406030204" pitchFamily="18" charset="0"/>
                                  <a:ea typeface="Arial" charset="0"/>
                                  <a:cs typeface="Arial" charset="0"/>
                                </a:rPr>
                              </m:ctrlPr>
                            </m:dPr>
                            <m:e>
                              <m:r>
                                <a:rPr lang="en-US" b="1" i="1" dirty="0">
                                  <a:solidFill>
                                    <a:srgbClr val="0000FF"/>
                                  </a:solidFill>
                                  <a:latin typeface="Cambria Math" panose="02040503050406030204" pitchFamily="18" charset="0"/>
                                  <a:ea typeface="Arial" charset="0"/>
                                  <a:cs typeface="Arial" charset="0"/>
                                </a:rPr>
                                <m:t>𝑨</m:t>
                              </m:r>
                              <m:d>
                                <m:dPr>
                                  <m:ctrlPr>
                                    <a:rPr lang="en-US" i="1" dirty="0">
                                      <a:latin typeface="Cambria Math" panose="02040503050406030204" pitchFamily="18" charset="0"/>
                                      <a:ea typeface="Arial" charset="0"/>
                                      <a:cs typeface="Arial" charset="0"/>
                                    </a:rPr>
                                  </m:ctrlPr>
                                </m:dPr>
                                <m:e>
                                  <m:r>
                                    <a:rPr lang="en-US" b="1" i="1" dirty="0">
                                      <a:solidFill>
                                        <a:srgbClr val="0000FF"/>
                                      </a:solidFill>
                                      <a:latin typeface="Cambria Math" panose="02040503050406030204" pitchFamily="18" charset="0"/>
                                      <a:ea typeface="Arial" charset="0"/>
                                      <a:cs typeface="Arial" charset="0"/>
                                    </a:rPr>
                                    <m:t>𝑫</m:t>
                                  </m:r>
                                  <m:r>
                                    <a:rPr lang="en-US" b="1" i="1" dirty="0">
                                      <a:solidFill>
                                        <a:srgbClr val="0000FF"/>
                                      </a:solidFill>
                                      <a:latin typeface="Cambria Math" panose="02040503050406030204" pitchFamily="18" charset="0"/>
                                      <a:ea typeface="Arial" charset="0"/>
                                      <a:cs typeface="Arial" charset="0"/>
                                    </a:rPr>
                                    <m:t>′</m:t>
                                  </m:r>
                                </m:e>
                              </m:d>
                              <m:r>
                                <a:rPr lang="en-US" i="1" dirty="0">
                                  <a:latin typeface="Cambria Math" panose="02040503050406030204" pitchFamily="18" charset="0"/>
                                  <a:ea typeface="Arial" charset="0"/>
                                  <a:cs typeface="Arial" charset="0"/>
                                </a:rPr>
                                <m:t>=</m:t>
                              </m:r>
                              <m:r>
                                <a:rPr lang="en-US" b="1" i="1" dirty="0">
                                  <a:solidFill>
                                    <a:srgbClr val="0000FF"/>
                                  </a:solidFill>
                                  <a:latin typeface="Cambria Math" panose="02040503050406030204" pitchFamily="18" charset="0"/>
                                  <a:ea typeface="Arial" charset="0"/>
                                  <a:cs typeface="Arial" charset="0"/>
                                </a:rPr>
                                <m:t>𝑶</m:t>
                              </m:r>
                            </m:e>
                          </m:d>
                        </m:e>
                      </m:func>
                    </m:oMath>
                  </m:oMathPara>
                </a14:m>
                <a:endParaRPr lang="en-US" dirty="0">
                  <a:latin typeface="Arial" charset="0"/>
                  <a:ea typeface="Arial" charset="0"/>
                  <a:cs typeface="Arial" charset="0"/>
                </a:endParaRPr>
              </a:p>
              <a:p>
                <a:r>
                  <a:rPr lang="en-US" dirty="0">
                    <a:latin typeface="Arial" charset="0"/>
                    <a:ea typeface="Arial" charset="0"/>
                    <a:cs typeface="Arial" charset="0"/>
                  </a:rPr>
                  <a:t>Method:	Release the number + Laplace noise</a:t>
                </a:r>
              </a:p>
              <a:p>
                <a:pPr marL="0" indent="0">
                  <a:buNone/>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Arial" charset="0"/>
                          <a:cs typeface="Arial" charset="0"/>
                        </a:rPr>
                        <m:t>𝑝𝑑𝑓</m:t>
                      </m:r>
                      <m:d>
                        <m:dPr>
                          <m:ctrlPr>
                            <a:rPr lang="en-US" i="1">
                              <a:latin typeface="Cambria Math" panose="02040503050406030204" pitchFamily="18" charset="0"/>
                              <a:ea typeface="Arial" charset="0"/>
                              <a:cs typeface="Arial" charset="0"/>
                            </a:rPr>
                          </m:ctrlPr>
                        </m:dPr>
                        <m:e>
                          <m:r>
                            <a:rPr lang="en-US" b="1" i="1">
                              <a:solidFill>
                                <a:srgbClr val="0000FF"/>
                              </a:solidFill>
                              <a:latin typeface="Cambria Math" panose="02040503050406030204" pitchFamily="18" charset="0"/>
                              <a:ea typeface="Arial" charset="0"/>
                              <a:cs typeface="Arial" charset="0"/>
                            </a:rPr>
                            <m:t>𝒙</m:t>
                          </m:r>
                        </m:e>
                      </m:d>
                      <m:r>
                        <a:rPr lang="en-US" i="1">
                          <a:latin typeface="Cambria Math" panose="02040503050406030204" pitchFamily="18" charset="0"/>
                          <a:ea typeface="Arial" charset="0"/>
                          <a:cs typeface="Arial" charset="0"/>
                        </a:rPr>
                        <m:t>=</m:t>
                      </m:r>
                      <m:f>
                        <m:fPr>
                          <m:type m:val="lin"/>
                          <m:ctrlPr>
                            <a:rPr lang="en-US" b="1" i="1" smtClean="0">
                              <a:solidFill>
                                <a:srgbClr val="0000FF"/>
                              </a:solidFill>
                              <a:latin typeface="Cambria Math" panose="02040503050406030204" pitchFamily="18" charset="0"/>
                              <a:ea typeface="Arial" charset="0"/>
                              <a:cs typeface="Arial" charset="0"/>
                            </a:rPr>
                          </m:ctrlPr>
                        </m:fPr>
                        <m:num>
                          <m:r>
                            <m:rPr>
                              <m:sty m:val="p"/>
                            </m:rPr>
                            <a:rPr lang="en-US">
                              <a:latin typeface="Cambria Math" panose="02040503050406030204" pitchFamily="18" charset="0"/>
                              <a:ea typeface="Arial" charset="0"/>
                              <a:cs typeface="Arial" charset="0"/>
                            </a:rPr>
                            <m:t>exp</m:t>
                          </m:r>
                          <m:d>
                            <m:dPr>
                              <m:ctrlPr>
                                <a:rPr lang="en-US" i="1">
                                  <a:latin typeface="Cambria Math" panose="02040503050406030204" pitchFamily="18" charset="0"/>
                                  <a:ea typeface="Arial" charset="0"/>
                                  <a:cs typeface="Arial" charset="0"/>
                                </a:rPr>
                              </m:ctrlPr>
                            </m:dPr>
                            <m:e>
                              <m:r>
                                <a:rPr lang="en-US" i="1">
                                  <a:latin typeface="Cambria Math" panose="02040503050406030204" pitchFamily="18" charset="0"/>
                                  <a:ea typeface="Arial" charset="0"/>
                                  <a:cs typeface="Arial" charset="0"/>
                                </a:rPr>
                                <m:t>−</m:t>
                              </m:r>
                              <m:f>
                                <m:fPr>
                                  <m:ctrlPr>
                                    <a:rPr lang="en-US" i="1">
                                      <a:latin typeface="Cambria Math" panose="02040503050406030204" pitchFamily="18" charset="0"/>
                                      <a:ea typeface="Arial" charset="0"/>
                                      <a:cs typeface="Arial" charset="0"/>
                                    </a:rPr>
                                  </m:ctrlPr>
                                </m:fPr>
                                <m:num>
                                  <m:d>
                                    <m:dPr>
                                      <m:begChr m:val="|"/>
                                      <m:endChr m:val="|"/>
                                      <m:ctrlPr>
                                        <a:rPr lang="en-US" i="1">
                                          <a:latin typeface="Cambria Math" panose="02040503050406030204" pitchFamily="18" charset="0"/>
                                          <a:ea typeface="Arial" charset="0"/>
                                          <a:cs typeface="Arial" charset="0"/>
                                        </a:rPr>
                                      </m:ctrlPr>
                                    </m:dPr>
                                    <m:e>
                                      <m:r>
                                        <a:rPr lang="en-US" b="1" i="1">
                                          <a:solidFill>
                                            <a:srgbClr val="0000FF"/>
                                          </a:solidFill>
                                          <a:latin typeface="Cambria Math" panose="02040503050406030204" pitchFamily="18" charset="0"/>
                                          <a:ea typeface="Arial" charset="0"/>
                                          <a:cs typeface="Arial" charset="0"/>
                                        </a:rPr>
                                        <m:t>𝒙</m:t>
                                      </m:r>
                                    </m:e>
                                  </m:d>
                                </m:num>
                                <m:den>
                                  <m:r>
                                    <a:rPr lang="en-US" b="1" i="1">
                                      <a:solidFill>
                                        <a:srgbClr val="0000FF"/>
                                      </a:solidFill>
                                      <a:latin typeface="Cambria Math" panose="02040503050406030204" pitchFamily="18" charset="0"/>
                                      <a:ea typeface="Arial" charset="0"/>
                                      <a:cs typeface="Arial" charset="0"/>
                                    </a:rPr>
                                    <m:t>𝝀</m:t>
                                  </m:r>
                                </m:den>
                              </m:f>
                            </m:e>
                          </m:d>
                        </m:num>
                        <m:den>
                          <m:r>
                            <a:rPr lang="en-US" altLang="zh-CN" b="0" i="1" smtClean="0">
                              <a:solidFill>
                                <a:schemeClr val="tx1"/>
                              </a:solidFill>
                              <a:latin typeface="Cambria Math" panose="02040503050406030204" pitchFamily="18" charset="0"/>
                              <a:ea typeface="Arial" charset="0"/>
                              <a:cs typeface="Arial" charset="0"/>
                            </a:rPr>
                            <m:t>2</m:t>
                          </m:r>
                          <m:r>
                            <a:rPr lang="en-US" b="1" i="1">
                              <a:solidFill>
                                <a:srgbClr val="0000FF"/>
                              </a:solidFill>
                              <a:latin typeface="Cambria Math" panose="02040503050406030204" pitchFamily="18" charset="0"/>
                              <a:ea typeface="Arial" charset="0"/>
                              <a:cs typeface="Arial" charset="0"/>
                            </a:rPr>
                            <m:t>𝝀</m:t>
                          </m:r>
                        </m:den>
                      </m:f>
                    </m:oMath>
                  </m:oMathPara>
                </a14:m>
                <a:endParaRPr lang="en-US" dirty="0">
                  <a:solidFill>
                    <a:srgbClr val="0000FF"/>
                  </a:solidFill>
                  <a:latin typeface="Arial" charset="0"/>
                  <a:ea typeface="Arial" charset="0"/>
                  <a:cs typeface="Arial" charset="0"/>
                </a:endParaRPr>
              </a:p>
              <a:p>
                <a:r>
                  <a:rPr lang="en-US" dirty="0">
                    <a:latin typeface="Arial" charset="0"/>
                    <a:ea typeface="Arial" charset="0"/>
                    <a:cs typeface="Arial" charset="0"/>
                  </a:rPr>
                  <a:t>Rationale:</a:t>
                </a:r>
              </a:p>
              <a:p>
                <a:pPr lvl="1"/>
                <a14:m>
                  <m:oMath xmlns:m="http://schemas.openxmlformats.org/officeDocument/2006/math">
                    <m:r>
                      <a:rPr lang="en-US" b="1" i="1" dirty="0">
                        <a:solidFill>
                          <a:srgbClr val="0000FF"/>
                        </a:solidFill>
                        <a:latin typeface="Cambria Math" panose="02040503050406030204" pitchFamily="18" charset="0"/>
                        <a:ea typeface="Arial" charset="0"/>
                        <a:cs typeface="Arial" charset="0"/>
                      </a:rPr>
                      <m:t>𝑫</m:t>
                    </m:r>
                    <m:r>
                      <a:rPr lang="en-US" b="1" i="1" dirty="0">
                        <a:solidFill>
                          <a:srgbClr val="0000FF"/>
                        </a:solidFill>
                        <a:latin typeface="Cambria Math" panose="02040503050406030204" pitchFamily="18" charset="0"/>
                        <a:ea typeface="Arial" charset="0"/>
                        <a:cs typeface="Arial" charset="0"/>
                      </a:rPr>
                      <m:t> </m:t>
                    </m:r>
                  </m:oMath>
                </a14:m>
                <a:r>
                  <a:rPr lang="en-US" dirty="0">
                    <a:latin typeface="Arial" charset="0"/>
                    <a:ea typeface="Arial" charset="0"/>
                    <a:cs typeface="Arial" charset="0"/>
                  </a:rPr>
                  <a:t>: the original dataset; 			# of diabetes patients = </a:t>
                </a:r>
                <a14:m>
                  <m:oMath xmlns:m="http://schemas.openxmlformats.org/officeDocument/2006/math">
                    <m:r>
                      <a:rPr lang="en-US" b="1" i="1">
                        <a:solidFill>
                          <a:srgbClr val="0000FF"/>
                        </a:solidFill>
                        <a:latin typeface="Cambria Math" panose="02040503050406030204" pitchFamily="18" charset="0"/>
                        <a:ea typeface="Arial" charset="0"/>
                        <a:cs typeface="Arial" charset="0"/>
                      </a:rPr>
                      <m:t>𝒉</m:t>
                    </m:r>
                  </m:oMath>
                </a14:m>
                <a:endParaRPr lang="en-US" b="1" dirty="0">
                  <a:latin typeface="Arial" charset="0"/>
                  <a:ea typeface="Arial" charset="0"/>
                  <a:cs typeface="Arial" charset="0"/>
                </a:endParaRPr>
              </a:p>
              <a:p>
                <a:pPr lvl="1"/>
                <a14:m>
                  <m:oMath xmlns:m="http://schemas.openxmlformats.org/officeDocument/2006/math">
                    <m:r>
                      <a:rPr lang="en-US" b="1" i="1" dirty="0">
                        <a:solidFill>
                          <a:srgbClr val="0000FF"/>
                        </a:solidFill>
                        <a:latin typeface="Cambria Math" panose="02040503050406030204" pitchFamily="18" charset="0"/>
                        <a:ea typeface="Arial" charset="0"/>
                        <a:cs typeface="Arial" charset="0"/>
                      </a:rPr>
                      <m:t>𝑫</m:t>
                    </m:r>
                    <m:r>
                      <a:rPr lang="en-US" b="1" i="1" dirty="0">
                        <a:solidFill>
                          <a:srgbClr val="0000FF"/>
                        </a:solidFill>
                        <a:latin typeface="Cambria Math" panose="02040503050406030204" pitchFamily="18" charset="0"/>
                        <a:ea typeface="Arial" charset="0"/>
                        <a:cs typeface="Arial" charset="0"/>
                      </a:rPr>
                      <m:t>′</m:t>
                    </m:r>
                  </m:oMath>
                </a14:m>
                <a:r>
                  <a:rPr lang="en-US" dirty="0">
                    <a:latin typeface="Arial" charset="0"/>
                    <a:ea typeface="Arial" charset="0"/>
                    <a:cs typeface="Arial" charset="0"/>
                  </a:rPr>
                  <a:t>: modify the height of an individual in </a:t>
                </a:r>
                <a14:m>
                  <m:oMath xmlns:m="http://schemas.openxmlformats.org/officeDocument/2006/math">
                    <m:r>
                      <a:rPr lang="en-US" b="1" i="1" dirty="0">
                        <a:solidFill>
                          <a:srgbClr val="0000FF"/>
                        </a:solidFill>
                        <a:latin typeface="Cambria Math" panose="02040503050406030204" pitchFamily="18" charset="0"/>
                        <a:ea typeface="Arial" charset="0"/>
                        <a:cs typeface="Arial" charset="0"/>
                      </a:rPr>
                      <m:t>𝑫</m:t>
                    </m:r>
                  </m:oMath>
                </a14:m>
                <a:r>
                  <a:rPr lang="en-US" dirty="0">
                    <a:latin typeface="Arial" charset="0"/>
                    <a:ea typeface="Arial" charset="0"/>
                    <a:cs typeface="Arial" charset="0"/>
                  </a:rPr>
                  <a:t>; 	# of diabetes patients = </a:t>
                </a:r>
                <a14:m>
                  <m:oMath xmlns:m="http://schemas.openxmlformats.org/officeDocument/2006/math">
                    <m:r>
                      <a:rPr lang="en-US" b="1" i="1">
                        <a:solidFill>
                          <a:srgbClr val="0000FF"/>
                        </a:solidFill>
                        <a:latin typeface="Cambria Math" panose="02040503050406030204" pitchFamily="18" charset="0"/>
                        <a:ea typeface="Arial" charset="0"/>
                        <a:cs typeface="Arial" charset="0"/>
                      </a:rPr>
                      <m:t>𝒉</m:t>
                    </m:r>
                    <m:r>
                      <a:rPr lang="en-US" b="1" i="1" dirty="0">
                        <a:solidFill>
                          <a:srgbClr val="0000FF"/>
                        </a:solidFill>
                        <a:latin typeface="Cambria Math" panose="02040503050406030204" pitchFamily="18" charset="0"/>
                        <a:ea typeface="Arial" charset="0"/>
                        <a:cs typeface="Arial" charset="0"/>
                      </a:rPr>
                      <m:t>′</m:t>
                    </m:r>
                  </m:oMath>
                </a14:m>
                <a:endParaRPr lang="en-US" b="1" dirty="0">
                  <a:latin typeface="Arial" charset="0"/>
                  <a:ea typeface="Arial" charset="0"/>
                  <a:cs typeface="Arial" charset="0"/>
                </a:endParaRPr>
              </a:p>
              <a:p>
                <a:pPr lvl="1"/>
                <a:endParaRPr lang="en-US" dirty="0">
                  <a:latin typeface="Arial" charset="0"/>
                  <a:ea typeface="Arial" charset="0"/>
                  <a:cs typeface="Arial" charset="0"/>
                </a:endParaRPr>
              </a:p>
              <a:p>
                <a:pPr lvl="1"/>
                <a:endParaRPr lang="en-US" dirty="0">
                  <a:latin typeface="Arial" charset="0"/>
                  <a:ea typeface="Arial" charset="0"/>
                  <a:cs typeface="Arial" charset="0"/>
                </a:endParaRPr>
              </a:p>
              <a:p>
                <a:pPr lvl="1"/>
                <a:endParaRPr lang="en-SG" dirty="0">
                  <a:latin typeface="Arial" charset="0"/>
                  <a:ea typeface="Arial" charset="0"/>
                  <a:cs typeface="Arial" charset="0"/>
                </a:endParaRPr>
              </a:p>
              <a:p>
                <a:pPr marL="393192" lvl="1" indent="0">
                  <a:buNone/>
                </a:pPr>
                <a:endParaRPr lang="en-SG"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981200" y="1196752"/>
                <a:ext cx="8435280" cy="3281010"/>
              </a:xfrm>
              <a:blipFill rotWithShape="0">
                <a:blip r:embed="rId3"/>
                <a:stretch>
                  <a:fillRect l="-650" t="-3525"/>
                </a:stretch>
              </a:blipFill>
            </p:spPr>
            <p:txBody>
              <a:bodyPr/>
              <a:lstStyle/>
              <a:p>
                <a:r>
                  <a:rPr lang="en-US">
                    <a:noFill/>
                  </a:rPr>
                  <a:t> </a:t>
                </a:r>
              </a:p>
            </p:txBody>
          </p:sp>
        </mc:Fallback>
      </mc:AlternateContent>
      <p:cxnSp>
        <p:nvCxnSpPr>
          <p:cNvPr id="4" name="Straight Arrow Connector 3" descr="&quot;&quot;"/>
          <p:cNvCxnSpPr/>
          <p:nvPr/>
        </p:nvCxnSpPr>
        <p:spPr>
          <a:xfrm>
            <a:off x="2639616" y="5003884"/>
            <a:ext cx="0" cy="1305436"/>
          </a:xfrm>
          <a:prstGeom prst="straightConnector1">
            <a:avLst/>
          </a:prstGeom>
          <a:ln w="15875">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5" name="Straight Arrow Connector 4" descr="&quot;&quot;"/>
          <p:cNvCxnSpPr/>
          <p:nvPr/>
        </p:nvCxnSpPr>
        <p:spPr>
          <a:xfrm flipH="1">
            <a:off x="2639616" y="6309320"/>
            <a:ext cx="5976664" cy="0"/>
          </a:xfrm>
          <a:prstGeom prst="straightConnector1">
            <a:avLst/>
          </a:prstGeom>
          <a:ln w="15875">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 name="Rectangle 6"/>
              <p:cNvSpPr/>
              <p:nvPr/>
            </p:nvSpPr>
            <p:spPr>
              <a:xfrm>
                <a:off x="4405196" y="6300028"/>
                <a:ext cx="39466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1" i="1">
                          <a:solidFill>
                            <a:srgbClr val="0000FF"/>
                          </a:solidFill>
                          <a:latin typeface="Cambria Math"/>
                        </a:rPr>
                        <m:t>𝒉</m:t>
                      </m:r>
                    </m:oMath>
                  </m:oMathPara>
                </a14:m>
                <a:endParaRPr lang="en-SG" dirty="0"/>
              </a:p>
            </p:txBody>
          </p:sp>
        </mc:Choice>
        <mc:Fallback xmlns="">
          <p:sp>
            <p:nvSpPr>
              <p:cNvPr id="7" name="Rectangle 6"/>
              <p:cNvSpPr>
                <a:spLocks noRot="1" noChangeAspect="1" noMove="1" noResize="1" noEditPoints="1" noAdjustHandles="1" noChangeArrowheads="1" noChangeShapeType="1" noTextEdit="1"/>
              </p:cNvSpPr>
              <p:nvPr/>
            </p:nvSpPr>
            <p:spPr>
              <a:xfrm>
                <a:off x="2881196" y="6300028"/>
                <a:ext cx="394660" cy="369332"/>
              </a:xfrm>
              <a:prstGeom prst="rect">
                <a:avLst/>
              </a:prstGeom>
              <a:blipFill rotWithShape="1">
                <a:blip r:embed="rId4"/>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8" name="Rectangle 7"/>
              <p:cNvSpPr/>
              <p:nvPr/>
            </p:nvSpPr>
            <p:spPr>
              <a:xfrm>
                <a:off x="6312024" y="6300028"/>
                <a:ext cx="45397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1" i="1">
                          <a:solidFill>
                            <a:srgbClr val="0000FF"/>
                          </a:solidFill>
                          <a:latin typeface="Cambria Math"/>
                        </a:rPr>
                        <m:t>𝒉</m:t>
                      </m:r>
                      <m:r>
                        <a:rPr lang="en-US" b="1" i="1" dirty="0">
                          <a:solidFill>
                            <a:srgbClr val="0000FF"/>
                          </a:solidFill>
                          <a:latin typeface="Cambria Math"/>
                        </a:rPr>
                        <m:t>′</m:t>
                      </m:r>
                    </m:oMath>
                  </m:oMathPara>
                </a14:m>
                <a:endParaRPr lang="en-SG" dirty="0"/>
              </a:p>
            </p:txBody>
          </p:sp>
        </mc:Choice>
        <mc:Fallback xmlns="">
          <p:sp>
            <p:nvSpPr>
              <p:cNvPr id="8" name="Rectangle 7"/>
              <p:cNvSpPr>
                <a:spLocks noRot="1" noChangeAspect="1" noMove="1" noResize="1" noEditPoints="1" noAdjustHandles="1" noChangeArrowheads="1" noChangeShapeType="1" noTextEdit="1"/>
              </p:cNvSpPr>
              <p:nvPr/>
            </p:nvSpPr>
            <p:spPr>
              <a:xfrm>
                <a:off x="4788024" y="6300028"/>
                <a:ext cx="453970" cy="369332"/>
              </a:xfrm>
              <a:prstGeom prst="rect">
                <a:avLst/>
              </a:prstGeom>
              <a:blipFill rotWithShape="1">
                <a:blip r:embed="rId5"/>
                <a:stretch>
                  <a:fillRect/>
                </a:stretch>
              </a:blipFill>
            </p:spPr>
            <p:txBody>
              <a:bodyPr/>
              <a:lstStyle/>
              <a:p>
                <a:r>
                  <a:rPr lang="en-SG">
                    <a:noFill/>
                  </a:rPr>
                  <a:t> </a:t>
                </a:r>
              </a:p>
            </p:txBody>
          </p:sp>
        </mc:Fallback>
      </mc:AlternateContent>
      <p:sp>
        <p:nvSpPr>
          <p:cNvPr id="11" name="Freeform 10" descr="&quot;&quot;"/>
          <p:cNvSpPr/>
          <p:nvPr/>
        </p:nvSpPr>
        <p:spPr>
          <a:xfrm>
            <a:off x="2637183" y="5186845"/>
            <a:ext cx="1958008" cy="922931"/>
          </a:xfrm>
          <a:custGeom>
            <a:avLst/>
            <a:gdLst>
              <a:gd name="connsiteX0" fmla="*/ 1958008 w 1958008"/>
              <a:gd name="connsiteY0" fmla="*/ 0 h 586408"/>
              <a:gd name="connsiteX1" fmla="*/ 1461052 w 1958008"/>
              <a:gd name="connsiteY1" fmla="*/ 278295 h 586408"/>
              <a:gd name="connsiteX2" fmla="*/ 924339 w 1958008"/>
              <a:gd name="connsiteY2" fmla="*/ 457200 h 586408"/>
              <a:gd name="connsiteX3" fmla="*/ 0 w 1958008"/>
              <a:gd name="connsiteY3" fmla="*/ 586408 h 586408"/>
            </a:gdLst>
            <a:ahLst/>
            <a:cxnLst>
              <a:cxn ang="0">
                <a:pos x="connsiteX0" y="connsiteY0"/>
              </a:cxn>
              <a:cxn ang="0">
                <a:pos x="connsiteX1" y="connsiteY1"/>
              </a:cxn>
              <a:cxn ang="0">
                <a:pos x="connsiteX2" y="connsiteY2"/>
              </a:cxn>
              <a:cxn ang="0">
                <a:pos x="connsiteX3" y="connsiteY3"/>
              </a:cxn>
            </a:cxnLst>
            <a:rect l="l" t="t" r="r" b="b"/>
            <a:pathLst>
              <a:path w="1958008" h="586408">
                <a:moveTo>
                  <a:pt x="1958008" y="0"/>
                </a:moveTo>
                <a:cubicBezTo>
                  <a:pt x="1795669" y="101047"/>
                  <a:pt x="1633330" y="202095"/>
                  <a:pt x="1461052" y="278295"/>
                </a:cubicBezTo>
                <a:cubicBezTo>
                  <a:pt x="1288774" y="354495"/>
                  <a:pt x="1167848" y="405848"/>
                  <a:pt x="924339" y="457200"/>
                </a:cubicBezTo>
                <a:cubicBezTo>
                  <a:pt x="680830" y="508552"/>
                  <a:pt x="0" y="586408"/>
                  <a:pt x="0" y="586408"/>
                </a:cubicBezTo>
              </a:path>
            </a:pathLst>
          </a:cu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2" name="Freeform 11" descr="&quot;&quot;"/>
          <p:cNvSpPr/>
          <p:nvPr/>
        </p:nvSpPr>
        <p:spPr>
          <a:xfrm flipH="1">
            <a:off x="4583832" y="5178123"/>
            <a:ext cx="1944217" cy="922931"/>
          </a:xfrm>
          <a:custGeom>
            <a:avLst/>
            <a:gdLst>
              <a:gd name="connsiteX0" fmla="*/ 1958008 w 1958008"/>
              <a:gd name="connsiteY0" fmla="*/ 0 h 586408"/>
              <a:gd name="connsiteX1" fmla="*/ 1461052 w 1958008"/>
              <a:gd name="connsiteY1" fmla="*/ 278295 h 586408"/>
              <a:gd name="connsiteX2" fmla="*/ 924339 w 1958008"/>
              <a:gd name="connsiteY2" fmla="*/ 457200 h 586408"/>
              <a:gd name="connsiteX3" fmla="*/ 0 w 1958008"/>
              <a:gd name="connsiteY3" fmla="*/ 586408 h 586408"/>
            </a:gdLst>
            <a:ahLst/>
            <a:cxnLst>
              <a:cxn ang="0">
                <a:pos x="connsiteX0" y="connsiteY0"/>
              </a:cxn>
              <a:cxn ang="0">
                <a:pos x="connsiteX1" y="connsiteY1"/>
              </a:cxn>
              <a:cxn ang="0">
                <a:pos x="connsiteX2" y="connsiteY2"/>
              </a:cxn>
              <a:cxn ang="0">
                <a:pos x="connsiteX3" y="connsiteY3"/>
              </a:cxn>
            </a:cxnLst>
            <a:rect l="l" t="t" r="r" b="b"/>
            <a:pathLst>
              <a:path w="1958008" h="586408">
                <a:moveTo>
                  <a:pt x="1958008" y="0"/>
                </a:moveTo>
                <a:cubicBezTo>
                  <a:pt x="1795669" y="101047"/>
                  <a:pt x="1633330" y="202095"/>
                  <a:pt x="1461052" y="278295"/>
                </a:cubicBezTo>
                <a:cubicBezTo>
                  <a:pt x="1288774" y="354495"/>
                  <a:pt x="1167848" y="405848"/>
                  <a:pt x="924339" y="457200"/>
                </a:cubicBezTo>
                <a:cubicBezTo>
                  <a:pt x="680830" y="508552"/>
                  <a:pt x="0" y="586408"/>
                  <a:pt x="0" y="586408"/>
                </a:cubicBezTo>
              </a:path>
            </a:pathLst>
          </a:cu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3" name="Freeform 12" descr="&quot;&quot;"/>
          <p:cNvSpPr/>
          <p:nvPr/>
        </p:nvSpPr>
        <p:spPr>
          <a:xfrm>
            <a:off x="6513443" y="6096238"/>
            <a:ext cx="1908314" cy="139148"/>
          </a:xfrm>
          <a:custGeom>
            <a:avLst/>
            <a:gdLst>
              <a:gd name="connsiteX0" fmla="*/ 0 w 1908314"/>
              <a:gd name="connsiteY0" fmla="*/ 0 h 139148"/>
              <a:gd name="connsiteX1" fmla="*/ 1908314 w 1908314"/>
              <a:gd name="connsiteY1" fmla="*/ 139148 h 139148"/>
            </a:gdLst>
            <a:ahLst/>
            <a:cxnLst>
              <a:cxn ang="0">
                <a:pos x="connsiteX0" y="connsiteY0"/>
              </a:cxn>
              <a:cxn ang="0">
                <a:pos x="connsiteX1" y="connsiteY1"/>
              </a:cxn>
            </a:cxnLst>
            <a:rect l="l" t="t" r="r" b="b"/>
            <a:pathLst>
              <a:path w="1908314" h="139148">
                <a:moveTo>
                  <a:pt x="0" y="0"/>
                </a:moveTo>
                <a:lnTo>
                  <a:pt x="1908314" y="139148"/>
                </a:lnTo>
              </a:path>
            </a:pathLst>
          </a:cu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5" name="Freeform 14" descr="&quot;&quot;"/>
          <p:cNvSpPr/>
          <p:nvPr/>
        </p:nvSpPr>
        <p:spPr>
          <a:xfrm flipH="1">
            <a:off x="6514256" y="5147901"/>
            <a:ext cx="1958008" cy="922931"/>
          </a:xfrm>
          <a:custGeom>
            <a:avLst/>
            <a:gdLst>
              <a:gd name="connsiteX0" fmla="*/ 1958008 w 1958008"/>
              <a:gd name="connsiteY0" fmla="*/ 0 h 586408"/>
              <a:gd name="connsiteX1" fmla="*/ 1461052 w 1958008"/>
              <a:gd name="connsiteY1" fmla="*/ 278295 h 586408"/>
              <a:gd name="connsiteX2" fmla="*/ 924339 w 1958008"/>
              <a:gd name="connsiteY2" fmla="*/ 457200 h 586408"/>
              <a:gd name="connsiteX3" fmla="*/ 0 w 1958008"/>
              <a:gd name="connsiteY3" fmla="*/ 586408 h 586408"/>
            </a:gdLst>
            <a:ahLst/>
            <a:cxnLst>
              <a:cxn ang="0">
                <a:pos x="connsiteX0" y="connsiteY0"/>
              </a:cxn>
              <a:cxn ang="0">
                <a:pos x="connsiteX1" y="connsiteY1"/>
              </a:cxn>
              <a:cxn ang="0">
                <a:pos x="connsiteX2" y="connsiteY2"/>
              </a:cxn>
              <a:cxn ang="0">
                <a:pos x="connsiteX3" y="connsiteY3"/>
              </a:cxn>
            </a:cxnLst>
            <a:rect l="l" t="t" r="r" b="b"/>
            <a:pathLst>
              <a:path w="1958008" h="586408">
                <a:moveTo>
                  <a:pt x="1958008" y="0"/>
                </a:moveTo>
                <a:cubicBezTo>
                  <a:pt x="1795669" y="101047"/>
                  <a:pt x="1633330" y="202095"/>
                  <a:pt x="1461052" y="278295"/>
                </a:cubicBezTo>
                <a:cubicBezTo>
                  <a:pt x="1288774" y="354495"/>
                  <a:pt x="1167848" y="405848"/>
                  <a:pt x="924339" y="457200"/>
                </a:cubicBezTo>
                <a:cubicBezTo>
                  <a:pt x="680830" y="508552"/>
                  <a:pt x="0" y="586408"/>
                  <a:pt x="0" y="586408"/>
                </a:cubicBezTo>
              </a:path>
            </a:pathLst>
          </a:cu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6" name="Freeform 15" descr="&quot;&quot;"/>
          <p:cNvSpPr/>
          <p:nvPr/>
        </p:nvSpPr>
        <p:spPr>
          <a:xfrm>
            <a:off x="4581399" y="5147901"/>
            <a:ext cx="1944217" cy="922931"/>
          </a:xfrm>
          <a:custGeom>
            <a:avLst/>
            <a:gdLst>
              <a:gd name="connsiteX0" fmla="*/ 1958008 w 1958008"/>
              <a:gd name="connsiteY0" fmla="*/ 0 h 586408"/>
              <a:gd name="connsiteX1" fmla="*/ 1461052 w 1958008"/>
              <a:gd name="connsiteY1" fmla="*/ 278295 h 586408"/>
              <a:gd name="connsiteX2" fmla="*/ 924339 w 1958008"/>
              <a:gd name="connsiteY2" fmla="*/ 457200 h 586408"/>
              <a:gd name="connsiteX3" fmla="*/ 0 w 1958008"/>
              <a:gd name="connsiteY3" fmla="*/ 586408 h 586408"/>
            </a:gdLst>
            <a:ahLst/>
            <a:cxnLst>
              <a:cxn ang="0">
                <a:pos x="connsiteX0" y="connsiteY0"/>
              </a:cxn>
              <a:cxn ang="0">
                <a:pos x="connsiteX1" y="connsiteY1"/>
              </a:cxn>
              <a:cxn ang="0">
                <a:pos x="connsiteX2" y="connsiteY2"/>
              </a:cxn>
              <a:cxn ang="0">
                <a:pos x="connsiteX3" y="connsiteY3"/>
              </a:cxn>
            </a:cxnLst>
            <a:rect l="l" t="t" r="r" b="b"/>
            <a:pathLst>
              <a:path w="1958008" h="586408">
                <a:moveTo>
                  <a:pt x="1958008" y="0"/>
                </a:moveTo>
                <a:cubicBezTo>
                  <a:pt x="1795669" y="101047"/>
                  <a:pt x="1633330" y="202095"/>
                  <a:pt x="1461052" y="278295"/>
                </a:cubicBezTo>
                <a:cubicBezTo>
                  <a:pt x="1288774" y="354495"/>
                  <a:pt x="1167848" y="405848"/>
                  <a:pt x="924339" y="457200"/>
                </a:cubicBezTo>
                <a:cubicBezTo>
                  <a:pt x="680830" y="508552"/>
                  <a:pt x="0" y="586408"/>
                  <a:pt x="0" y="586408"/>
                </a:cubicBezTo>
              </a:path>
            </a:pathLst>
          </a:cu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7" name="Freeform 16" descr="&quot;&quot;"/>
          <p:cNvSpPr/>
          <p:nvPr/>
        </p:nvSpPr>
        <p:spPr>
          <a:xfrm flipH="1">
            <a:off x="2687690" y="6065109"/>
            <a:ext cx="1908314" cy="199092"/>
          </a:xfrm>
          <a:custGeom>
            <a:avLst/>
            <a:gdLst>
              <a:gd name="connsiteX0" fmla="*/ 0 w 1908314"/>
              <a:gd name="connsiteY0" fmla="*/ 0 h 139148"/>
              <a:gd name="connsiteX1" fmla="*/ 1908314 w 1908314"/>
              <a:gd name="connsiteY1" fmla="*/ 139148 h 139148"/>
            </a:gdLst>
            <a:ahLst/>
            <a:cxnLst>
              <a:cxn ang="0">
                <a:pos x="connsiteX0" y="connsiteY0"/>
              </a:cxn>
              <a:cxn ang="0">
                <a:pos x="connsiteX1" y="connsiteY1"/>
              </a:cxn>
            </a:cxnLst>
            <a:rect l="l" t="t" r="r" b="b"/>
            <a:pathLst>
              <a:path w="1908314" h="139148">
                <a:moveTo>
                  <a:pt x="0" y="0"/>
                </a:moveTo>
                <a:lnTo>
                  <a:pt x="1908314" y="139148"/>
                </a:lnTo>
              </a:path>
            </a:pathLst>
          </a:cu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mc:AlternateContent xmlns:mc="http://schemas.openxmlformats.org/markup-compatibility/2006" xmlns:a14="http://schemas.microsoft.com/office/drawing/2010/main">
        <mc:Choice Requires="a14">
          <p:sp>
            <p:nvSpPr>
              <p:cNvPr id="18" name="Rectangle 17"/>
              <p:cNvSpPr/>
              <p:nvPr/>
            </p:nvSpPr>
            <p:spPr>
              <a:xfrm>
                <a:off x="7563963" y="5219908"/>
                <a:ext cx="161345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i="1" dirty="0">
                              <a:latin typeface="Cambria Math" panose="02040503050406030204" pitchFamily="18" charset="0"/>
                            </a:rPr>
                          </m:ctrlPr>
                        </m:funcPr>
                        <m:fName>
                          <m:r>
                            <m:rPr>
                              <m:sty m:val="p"/>
                            </m:rPr>
                            <a:rPr lang="en-US" dirty="0">
                              <a:latin typeface="Cambria Math"/>
                            </a:rPr>
                            <m:t>Pr</m:t>
                          </m:r>
                        </m:fName>
                        <m:e>
                          <m:d>
                            <m:dPr>
                              <m:begChr m:val="["/>
                              <m:endChr m:val="]"/>
                              <m:ctrlPr>
                                <a:rPr lang="en-US" i="1" dirty="0">
                                  <a:latin typeface="Cambria Math" panose="02040503050406030204" pitchFamily="18" charset="0"/>
                                </a:rPr>
                              </m:ctrlPr>
                            </m:dPr>
                            <m:e>
                              <m:r>
                                <a:rPr lang="en-US" b="1" i="1" dirty="0">
                                  <a:solidFill>
                                    <a:srgbClr val="0000FF"/>
                                  </a:solidFill>
                                  <a:latin typeface="Cambria Math"/>
                                </a:rPr>
                                <m:t>𝑨</m:t>
                              </m:r>
                              <m:d>
                                <m:dPr>
                                  <m:ctrlPr>
                                    <a:rPr lang="en-US" i="1" dirty="0">
                                      <a:latin typeface="Cambria Math" panose="02040503050406030204" pitchFamily="18" charset="0"/>
                                    </a:rPr>
                                  </m:ctrlPr>
                                </m:dPr>
                                <m:e>
                                  <m:r>
                                    <a:rPr lang="en-US" b="1" i="1" dirty="0">
                                      <a:solidFill>
                                        <a:srgbClr val="0000FF"/>
                                      </a:solidFill>
                                      <a:latin typeface="Cambria Math"/>
                                    </a:rPr>
                                    <m:t>𝑫</m:t>
                                  </m:r>
                                </m:e>
                              </m:d>
                              <m:r>
                                <a:rPr lang="en-US" i="1" dirty="0">
                                  <a:latin typeface="Cambria Math"/>
                                </a:rPr>
                                <m:t>=</m:t>
                              </m:r>
                              <m:r>
                                <a:rPr lang="en-US" b="1" i="1" dirty="0">
                                  <a:solidFill>
                                    <a:srgbClr val="0000FF"/>
                                  </a:solidFill>
                                  <a:latin typeface="Cambria Math"/>
                                </a:rPr>
                                <m:t>𝑶</m:t>
                              </m:r>
                            </m:e>
                          </m:d>
                        </m:e>
                      </m:func>
                    </m:oMath>
                  </m:oMathPara>
                </a14:m>
                <a:endParaRPr lang="en-SG" dirty="0"/>
              </a:p>
            </p:txBody>
          </p:sp>
        </mc:Choice>
        <mc:Fallback xmlns="">
          <p:sp>
            <p:nvSpPr>
              <p:cNvPr id="18" name="Rectangle 17"/>
              <p:cNvSpPr>
                <a:spLocks noRot="1" noChangeAspect="1" noMove="1" noResize="1" noEditPoints="1" noAdjustHandles="1" noChangeArrowheads="1" noChangeShapeType="1" noTextEdit="1"/>
              </p:cNvSpPr>
              <p:nvPr/>
            </p:nvSpPr>
            <p:spPr>
              <a:xfrm>
                <a:off x="6039963" y="5219908"/>
                <a:ext cx="1683987" cy="369332"/>
              </a:xfrm>
              <a:prstGeom prst="rect">
                <a:avLst/>
              </a:prstGeom>
              <a:blipFill rotWithShape="1">
                <a:blip r:embed="rId6"/>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19" name="Rectangle 18"/>
              <p:cNvSpPr/>
              <p:nvPr/>
            </p:nvSpPr>
            <p:spPr>
              <a:xfrm>
                <a:off x="7593781" y="5507940"/>
                <a:ext cx="168398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i="1" dirty="0">
                              <a:latin typeface="Cambria Math" panose="02040503050406030204" pitchFamily="18" charset="0"/>
                            </a:rPr>
                          </m:ctrlPr>
                        </m:funcPr>
                        <m:fName>
                          <m:r>
                            <m:rPr>
                              <m:sty m:val="p"/>
                            </m:rPr>
                            <a:rPr lang="en-US" dirty="0">
                              <a:latin typeface="Cambria Math"/>
                            </a:rPr>
                            <m:t>Pr</m:t>
                          </m:r>
                        </m:fName>
                        <m:e>
                          <m:d>
                            <m:dPr>
                              <m:begChr m:val="["/>
                              <m:endChr m:val="]"/>
                              <m:ctrlPr>
                                <a:rPr lang="en-US" i="1" dirty="0">
                                  <a:latin typeface="Cambria Math" panose="02040503050406030204" pitchFamily="18" charset="0"/>
                                </a:rPr>
                              </m:ctrlPr>
                            </m:dPr>
                            <m:e>
                              <m:r>
                                <a:rPr lang="en-US" b="1" i="1" dirty="0">
                                  <a:solidFill>
                                    <a:srgbClr val="0000FF"/>
                                  </a:solidFill>
                                  <a:latin typeface="Cambria Math"/>
                                </a:rPr>
                                <m:t>𝑨</m:t>
                              </m:r>
                              <m:d>
                                <m:dPr>
                                  <m:ctrlPr>
                                    <a:rPr lang="en-US" i="1" dirty="0">
                                      <a:latin typeface="Cambria Math" panose="02040503050406030204" pitchFamily="18" charset="0"/>
                                    </a:rPr>
                                  </m:ctrlPr>
                                </m:dPr>
                                <m:e>
                                  <m:r>
                                    <a:rPr lang="en-US" b="1" i="1" dirty="0">
                                      <a:solidFill>
                                        <a:srgbClr val="0000FF"/>
                                      </a:solidFill>
                                      <a:latin typeface="Cambria Math"/>
                                    </a:rPr>
                                    <m:t>𝑫</m:t>
                                  </m:r>
                                  <m:r>
                                    <a:rPr lang="en-US" b="1" i="1" dirty="0">
                                      <a:solidFill>
                                        <a:srgbClr val="0000FF"/>
                                      </a:solidFill>
                                      <a:latin typeface="Cambria Math"/>
                                    </a:rPr>
                                    <m:t>′</m:t>
                                  </m:r>
                                </m:e>
                              </m:d>
                              <m:r>
                                <a:rPr lang="en-US" i="1" dirty="0">
                                  <a:latin typeface="Cambria Math"/>
                                </a:rPr>
                                <m:t>=</m:t>
                              </m:r>
                              <m:r>
                                <a:rPr lang="en-US" b="1" i="1" dirty="0">
                                  <a:solidFill>
                                    <a:srgbClr val="0000FF"/>
                                  </a:solidFill>
                                  <a:latin typeface="Cambria Math"/>
                                </a:rPr>
                                <m:t>𝑶</m:t>
                              </m:r>
                            </m:e>
                          </m:d>
                        </m:e>
                      </m:func>
                    </m:oMath>
                  </m:oMathPara>
                </a14:m>
                <a:endParaRPr lang="en-SG" dirty="0"/>
              </a:p>
            </p:txBody>
          </p:sp>
        </mc:Choice>
        <mc:Fallback xmlns="">
          <p:sp>
            <p:nvSpPr>
              <p:cNvPr id="19" name="Rectangle 18"/>
              <p:cNvSpPr>
                <a:spLocks noRot="1" noChangeAspect="1" noMove="1" noResize="1" noEditPoints="1" noAdjustHandles="1" noChangeArrowheads="1" noChangeShapeType="1" noTextEdit="1"/>
              </p:cNvSpPr>
              <p:nvPr/>
            </p:nvSpPr>
            <p:spPr>
              <a:xfrm>
                <a:off x="6069780" y="5507940"/>
                <a:ext cx="1683987" cy="369332"/>
              </a:xfrm>
              <a:prstGeom prst="rect">
                <a:avLst/>
              </a:prstGeom>
              <a:blipFill rotWithShape="1">
                <a:blip r:embed="rId7"/>
                <a:stretch>
                  <a:fillRect/>
                </a:stretch>
              </a:blipFill>
            </p:spPr>
            <p:txBody>
              <a:bodyPr/>
              <a:lstStyle/>
              <a:p>
                <a:r>
                  <a:rPr lang="en-SG">
                    <a:noFill/>
                  </a:rPr>
                  <a:t> </a:t>
                </a:r>
              </a:p>
            </p:txBody>
          </p:sp>
        </mc:Fallback>
      </mc:AlternateContent>
      <p:cxnSp>
        <p:nvCxnSpPr>
          <p:cNvPr id="20" name="Straight Connector 19" descr="&quot;&quot;"/>
          <p:cNvCxnSpPr/>
          <p:nvPr/>
        </p:nvCxnSpPr>
        <p:spPr>
          <a:xfrm>
            <a:off x="9220148" y="5435932"/>
            <a:ext cx="692277" cy="0"/>
          </a:xfrm>
          <a:prstGeom prst="line">
            <a:avLst/>
          </a:prstGeom>
          <a:ln w="190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21" name="Straight Connector 20" descr="&quot;&quot;"/>
          <p:cNvCxnSpPr/>
          <p:nvPr/>
        </p:nvCxnSpPr>
        <p:spPr>
          <a:xfrm>
            <a:off x="9220148" y="5723964"/>
            <a:ext cx="692277"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descr="&quot;&quot;"/>
          <p:cNvCxnSpPr/>
          <p:nvPr/>
        </p:nvCxnSpPr>
        <p:spPr>
          <a:xfrm>
            <a:off x="4583832" y="5219908"/>
            <a:ext cx="0" cy="1070828"/>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25" name="Straight Connector 24" descr="&quot;&quot;"/>
          <p:cNvCxnSpPr/>
          <p:nvPr/>
        </p:nvCxnSpPr>
        <p:spPr>
          <a:xfrm>
            <a:off x="6528048" y="5219908"/>
            <a:ext cx="0" cy="1070828"/>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26" name="Straight Connector 25" descr="&quot;&quot;"/>
          <p:cNvCxnSpPr/>
          <p:nvPr/>
        </p:nvCxnSpPr>
        <p:spPr>
          <a:xfrm>
            <a:off x="6023992" y="5219908"/>
            <a:ext cx="0" cy="1070828"/>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Rectangle 22"/>
              <p:cNvSpPr/>
              <p:nvPr/>
            </p:nvSpPr>
            <p:spPr>
              <a:xfrm>
                <a:off x="5807968" y="6300028"/>
                <a:ext cx="37542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1" i="1">
                          <a:solidFill>
                            <a:srgbClr val="0000FF"/>
                          </a:solidFill>
                          <a:latin typeface="Cambria Math"/>
                        </a:rPr>
                        <m:t>𝒚</m:t>
                      </m:r>
                    </m:oMath>
                  </m:oMathPara>
                </a14:m>
                <a:endParaRPr lang="en-SG" dirty="0"/>
              </a:p>
            </p:txBody>
          </p:sp>
        </mc:Choice>
        <mc:Fallback xmlns="">
          <p:sp>
            <p:nvSpPr>
              <p:cNvPr id="23" name="Rectangle 22"/>
              <p:cNvSpPr>
                <a:spLocks noRot="1" noChangeAspect="1" noMove="1" noResize="1" noEditPoints="1" noAdjustHandles="1" noChangeArrowheads="1" noChangeShapeType="1" noTextEdit="1"/>
              </p:cNvSpPr>
              <p:nvPr/>
            </p:nvSpPr>
            <p:spPr>
              <a:xfrm>
                <a:off x="4283968" y="6300028"/>
                <a:ext cx="375424" cy="369332"/>
              </a:xfrm>
              <a:prstGeom prst="rect">
                <a:avLst/>
              </a:prstGeom>
              <a:blipFill rotWithShape="1">
                <a:blip r:embed="rId8"/>
                <a:stretch>
                  <a:fillRect b="-4918"/>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31" name="Rectangle 30"/>
              <p:cNvSpPr/>
              <p:nvPr/>
            </p:nvSpPr>
            <p:spPr>
              <a:xfrm>
                <a:off x="5524784" y="4715852"/>
                <a:ext cx="251543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dirty="0">
                          <a:latin typeface="Cambria Math"/>
                          <a:ea typeface="Cambria Math"/>
                        </a:rPr>
                        <m:t>=</m:t>
                      </m:r>
                      <m:r>
                        <m:rPr>
                          <m:sty m:val="p"/>
                        </m:rPr>
                        <a:rPr lang="en-US">
                          <a:latin typeface="Cambria Math"/>
                        </a:rPr>
                        <m:t>exp</m:t>
                      </m:r>
                      <m:r>
                        <a:rPr lang="en-US" i="1" dirty="0">
                          <a:latin typeface="Cambria Math"/>
                          <a:ea typeface="Cambria Math"/>
                        </a:rPr>
                        <m:t>(</m:t>
                      </m:r>
                      <m:r>
                        <a:rPr lang="en-US" b="1" i="1" dirty="0">
                          <a:latin typeface="Cambria Math"/>
                          <a:ea typeface="Cambria Math"/>
                        </a:rPr>
                        <m:t>−|</m:t>
                      </m:r>
                      <m:r>
                        <a:rPr lang="en-US" b="1" i="1" dirty="0">
                          <a:solidFill>
                            <a:srgbClr val="0000FF"/>
                          </a:solidFill>
                          <a:latin typeface="Cambria Math"/>
                          <a:ea typeface="Cambria Math"/>
                        </a:rPr>
                        <m:t>𝒚</m:t>
                      </m:r>
                      <m:r>
                        <a:rPr lang="en-US" i="1" dirty="0">
                          <a:latin typeface="Cambria Math"/>
                          <a:ea typeface="Cambria Math"/>
                        </a:rPr>
                        <m:t>−</m:t>
                      </m:r>
                      <m:r>
                        <a:rPr lang="en-US" b="1" i="1" dirty="0">
                          <a:solidFill>
                            <a:srgbClr val="0000FF"/>
                          </a:solidFill>
                          <a:latin typeface="Cambria Math"/>
                          <a:ea typeface="Cambria Math"/>
                        </a:rPr>
                        <m:t>𝒉</m:t>
                      </m:r>
                      <m:r>
                        <a:rPr lang="en-US" i="1" dirty="0">
                          <a:latin typeface="Cambria Math"/>
                          <a:ea typeface="Cambria Math"/>
                        </a:rPr>
                        <m:t>|/</m:t>
                      </m:r>
                      <m:r>
                        <a:rPr lang="en-US" b="1" i="1">
                          <a:solidFill>
                            <a:srgbClr val="0000FF"/>
                          </a:solidFill>
                          <a:latin typeface="Cambria Math"/>
                        </a:rPr>
                        <m:t>𝝀</m:t>
                      </m:r>
                      <m:r>
                        <a:rPr lang="en-US" i="1" dirty="0">
                          <a:latin typeface="Cambria Math"/>
                          <a:ea typeface="Cambria Math"/>
                        </a:rPr>
                        <m:t>)</m:t>
                      </m:r>
                      <m:r>
                        <a:rPr lang="en-US" altLang="zh-CN" i="1" dirty="0">
                          <a:latin typeface="Cambria Math"/>
                          <a:ea typeface="Cambria Math"/>
                        </a:rPr>
                        <m:t>/2</m:t>
                      </m:r>
                      <m:r>
                        <a:rPr lang="en-US" b="1" i="1">
                          <a:solidFill>
                            <a:srgbClr val="0000FF"/>
                          </a:solidFill>
                          <a:latin typeface="Cambria Math"/>
                        </a:rPr>
                        <m:t>𝝀</m:t>
                      </m:r>
                    </m:oMath>
                  </m:oMathPara>
                </a14:m>
                <a:endParaRPr lang="en-SG" dirty="0"/>
              </a:p>
            </p:txBody>
          </p:sp>
        </mc:Choice>
        <mc:Fallback xmlns="">
          <p:sp>
            <p:nvSpPr>
              <p:cNvPr id="31" name="Rectangle 30"/>
              <p:cNvSpPr>
                <a:spLocks noRot="1" noChangeAspect="1" noMove="1" noResize="1" noEditPoints="1" noAdjustHandles="1" noChangeArrowheads="1" noChangeShapeType="1" noTextEdit="1"/>
              </p:cNvSpPr>
              <p:nvPr/>
            </p:nvSpPr>
            <p:spPr>
              <a:xfrm>
                <a:off x="4000784" y="4715852"/>
                <a:ext cx="2515432" cy="369332"/>
              </a:xfrm>
              <a:prstGeom prst="rect">
                <a:avLst/>
              </a:prstGeom>
              <a:blipFill rotWithShape="1">
                <a:blip r:embed="rId9"/>
                <a:stretch>
                  <a:fillRect b="-13333"/>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33" name="Rectangle 32"/>
              <p:cNvSpPr/>
              <p:nvPr/>
            </p:nvSpPr>
            <p:spPr>
              <a:xfrm>
                <a:off x="2567608" y="4411666"/>
                <a:ext cx="1642308" cy="68121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b="1" i="1" dirty="0">
                              <a:latin typeface="Cambria Math" panose="02040503050406030204" pitchFamily="18" charset="0"/>
                            </a:rPr>
                          </m:ctrlPr>
                        </m:fPr>
                        <m:num>
                          <m:func>
                            <m:funcPr>
                              <m:ctrlPr>
                                <a:rPr lang="en-US" i="1" dirty="0">
                                  <a:latin typeface="Cambria Math" panose="02040503050406030204" pitchFamily="18" charset="0"/>
                                </a:rPr>
                              </m:ctrlPr>
                            </m:funcPr>
                            <m:fName>
                              <m:r>
                                <m:rPr>
                                  <m:sty m:val="p"/>
                                </m:rPr>
                                <a:rPr lang="en-US" dirty="0">
                                  <a:latin typeface="Cambria Math"/>
                                </a:rPr>
                                <m:t>Pr</m:t>
                              </m:r>
                            </m:fName>
                            <m:e>
                              <m:d>
                                <m:dPr>
                                  <m:begChr m:val="["/>
                                  <m:endChr m:val="]"/>
                                  <m:ctrlPr>
                                    <a:rPr lang="en-US" i="1" dirty="0">
                                      <a:latin typeface="Cambria Math" panose="02040503050406030204" pitchFamily="18" charset="0"/>
                                    </a:rPr>
                                  </m:ctrlPr>
                                </m:dPr>
                                <m:e>
                                  <m:r>
                                    <a:rPr lang="en-US" b="1" i="1" dirty="0">
                                      <a:solidFill>
                                        <a:srgbClr val="0000FF"/>
                                      </a:solidFill>
                                      <a:latin typeface="Cambria Math"/>
                                    </a:rPr>
                                    <m:t>𝑨</m:t>
                                  </m:r>
                                  <m:d>
                                    <m:dPr>
                                      <m:ctrlPr>
                                        <a:rPr lang="en-US" i="1" dirty="0">
                                          <a:latin typeface="Cambria Math" panose="02040503050406030204" pitchFamily="18" charset="0"/>
                                        </a:rPr>
                                      </m:ctrlPr>
                                    </m:dPr>
                                    <m:e>
                                      <m:r>
                                        <a:rPr lang="en-US" b="1" i="1" dirty="0">
                                          <a:solidFill>
                                            <a:srgbClr val="0000FF"/>
                                          </a:solidFill>
                                          <a:latin typeface="Cambria Math"/>
                                        </a:rPr>
                                        <m:t>𝑫</m:t>
                                      </m:r>
                                      <m:r>
                                        <a:rPr lang="en-US" b="1" i="1" dirty="0">
                                          <a:solidFill>
                                            <a:srgbClr val="0000FF"/>
                                          </a:solidFill>
                                          <a:latin typeface="Cambria Math"/>
                                        </a:rPr>
                                        <m:t>′</m:t>
                                      </m:r>
                                    </m:e>
                                  </m:d>
                                  <m:r>
                                    <a:rPr lang="en-US" i="1" dirty="0">
                                      <a:latin typeface="Cambria Math"/>
                                    </a:rPr>
                                    <m:t>=</m:t>
                                  </m:r>
                                  <m:r>
                                    <a:rPr lang="en-US" b="1" i="1" dirty="0">
                                      <a:solidFill>
                                        <a:srgbClr val="0000FF"/>
                                      </a:solidFill>
                                      <a:latin typeface="Cambria Math"/>
                                    </a:rPr>
                                    <m:t>𝒚</m:t>
                                  </m:r>
                                </m:e>
                              </m:d>
                            </m:e>
                          </m:func>
                        </m:num>
                        <m:den>
                          <m:func>
                            <m:funcPr>
                              <m:ctrlPr>
                                <a:rPr lang="en-US" i="1" dirty="0">
                                  <a:latin typeface="Cambria Math" panose="02040503050406030204" pitchFamily="18" charset="0"/>
                                </a:rPr>
                              </m:ctrlPr>
                            </m:funcPr>
                            <m:fName>
                              <m:r>
                                <m:rPr>
                                  <m:sty m:val="p"/>
                                </m:rPr>
                                <a:rPr lang="en-US" dirty="0">
                                  <a:latin typeface="Cambria Math"/>
                                </a:rPr>
                                <m:t>Pr</m:t>
                              </m:r>
                            </m:fName>
                            <m:e>
                              <m:d>
                                <m:dPr>
                                  <m:begChr m:val="["/>
                                  <m:endChr m:val="]"/>
                                  <m:ctrlPr>
                                    <a:rPr lang="en-US" i="1" dirty="0">
                                      <a:latin typeface="Cambria Math" panose="02040503050406030204" pitchFamily="18" charset="0"/>
                                    </a:rPr>
                                  </m:ctrlPr>
                                </m:dPr>
                                <m:e>
                                  <m:r>
                                    <a:rPr lang="en-US" b="1" i="1" dirty="0">
                                      <a:solidFill>
                                        <a:srgbClr val="0000FF"/>
                                      </a:solidFill>
                                      <a:latin typeface="Cambria Math"/>
                                    </a:rPr>
                                    <m:t>𝑨</m:t>
                                  </m:r>
                                  <m:d>
                                    <m:dPr>
                                      <m:ctrlPr>
                                        <a:rPr lang="en-US" i="1" dirty="0">
                                          <a:latin typeface="Cambria Math" panose="02040503050406030204" pitchFamily="18" charset="0"/>
                                        </a:rPr>
                                      </m:ctrlPr>
                                    </m:dPr>
                                    <m:e>
                                      <m:r>
                                        <a:rPr lang="en-US" b="1" i="1" dirty="0">
                                          <a:solidFill>
                                            <a:srgbClr val="0000FF"/>
                                          </a:solidFill>
                                          <a:latin typeface="Cambria Math"/>
                                        </a:rPr>
                                        <m:t>𝑫</m:t>
                                      </m:r>
                                    </m:e>
                                  </m:d>
                                  <m:r>
                                    <a:rPr lang="en-US" i="1" dirty="0">
                                      <a:latin typeface="Cambria Math"/>
                                    </a:rPr>
                                    <m:t>=</m:t>
                                  </m:r>
                                  <m:r>
                                    <a:rPr lang="en-US" b="1" i="1" dirty="0">
                                      <a:solidFill>
                                        <a:srgbClr val="0000FF"/>
                                      </a:solidFill>
                                      <a:latin typeface="Cambria Math"/>
                                    </a:rPr>
                                    <m:t>𝒚</m:t>
                                  </m:r>
                                </m:e>
                              </m:d>
                            </m:e>
                          </m:func>
                        </m:den>
                      </m:f>
                    </m:oMath>
                  </m:oMathPara>
                </a14:m>
                <a:endParaRPr lang="en-SG" dirty="0"/>
              </a:p>
            </p:txBody>
          </p:sp>
        </mc:Choice>
        <mc:Fallback xmlns="">
          <p:sp>
            <p:nvSpPr>
              <p:cNvPr id="33" name="Rectangle 32"/>
              <p:cNvSpPr>
                <a:spLocks noRot="1" noChangeAspect="1" noMove="1" noResize="1" noEditPoints="1" noAdjustHandles="1" noChangeArrowheads="1" noChangeShapeType="1" noTextEdit="1"/>
              </p:cNvSpPr>
              <p:nvPr/>
            </p:nvSpPr>
            <p:spPr>
              <a:xfrm>
                <a:off x="1043608" y="4411666"/>
                <a:ext cx="1642308" cy="681212"/>
              </a:xfrm>
              <a:prstGeom prst="rect">
                <a:avLst/>
              </a:prstGeom>
              <a:blipFill rotWithShape="1">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Rectangle 34"/>
              <p:cNvSpPr/>
              <p:nvPr/>
            </p:nvSpPr>
            <p:spPr>
              <a:xfrm>
                <a:off x="5512086" y="4427820"/>
                <a:ext cx="262604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dirty="0">
                          <a:latin typeface="Cambria Math"/>
                          <a:ea typeface="Cambria Math"/>
                        </a:rPr>
                        <m:t>=</m:t>
                      </m:r>
                      <m:r>
                        <m:rPr>
                          <m:sty m:val="p"/>
                        </m:rPr>
                        <a:rPr lang="en-US">
                          <a:latin typeface="Cambria Math"/>
                        </a:rPr>
                        <m:t>exp</m:t>
                      </m:r>
                      <m:r>
                        <a:rPr lang="en-US" i="1" dirty="0">
                          <a:latin typeface="Cambria Math"/>
                          <a:ea typeface="Cambria Math"/>
                        </a:rPr>
                        <m:t>(</m:t>
                      </m:r>
                      <m:r>
                        <a:rPr lang="en-US" b="1" i="1" dirty="0">
                          <a:latin typeface="Cambria Math"/>
                          <a:ea typeface="Cambria Math"/>
                        </a:rPr>
                        <m:t>−|</m:t>
                      </m:r>
                      <m:r>
                        <a:rPr lang="en-US" b="1" i="1" dirty="0">
                          <a:solidFill>
                            <a:srgbClr val="0000FF"/>
                          </a:solidFill>
                          <a:latin typeface="Cambria Math"/>
                          <a:ea typeface="Cambria Math"/>
                        </a:rPr>
                        <m:t>𝒚</m:t>
                      </m:r>
                      <m:r>
                        <a:rPr lang="en-US" i="1" dirty="0">
                          <a:latin typeface="Cambria Math"/>
                          <a:ea typeface="Cambria Math"/>
                        </a:rPr>
                        <m:t>−</m:t>
                      </m:r>
                      <m:r>
                        <a:rPr lang="en-US" b="1" i="1">
                          <a:solidFill>
                            <a:srgbClr val="0000FF"/>
                          </a:solidFill>
                          <a:latin typeface="Cambria Math"/>
                        </a:rPr>
                        <m:t>𝒉</m:t>
                      </m:r>
                      <m:r>
                        <a:rPr lang="en-US" b="1" i="1" dirty="0">
                          <a:solidFill>
                            <a:srgbClr val="0000FF"/>
                          </a:solidFill>
                          <a:latin typeface="Cambria Math"/>
                        </a:rPr>
                        <m:t>′</m:t>
                      </m:r>
                      <m:r>
                        <a:rPr lang="en-US" i="1" dirty="0">
                          <a:latin typeface="Cambria Math"/>
                          <a:ea typeface="Cambria Math"/>
                        </a:rPr>
                        <m:t>|/</m:t>
                      </m:r>
                      <m:r>
                        <a:rPr lang="en-US" b="1" i="1">
                          <a:solidFill>
                            <a:srgbClr val="0000FF"/>
                          </a:solidFill>
                          <a:latin typeface="Cambria Math"/>
                        </a:rPr>
                        <m:t>𝝀</m:t>
                      </m:r>
                      <m:r>
                        <a:rPr lang="en-US" i="1" dirty="0">
                          <a:latin typeface="Cambria Math"/>
                          <a:ea typeface="Cambria Math"/>
                        </a:rPr>
                        <m:t>)</m:t>
                      </m:r>
                      <m:r>
                        <a:rPr lang="en-US" altLang="zh-CN" i="1" dirty="0">
                          <a:latin typeface="Cambria Math"/>
                          <a:ea typeface="Cambria Math"/>
                        </a:rPr>
                        <m:t>/2</m:t>
                      </m:r>
                      <m:r>
                        <a:rPr lang="en-US" b="1" i="1">
                          <a:solidFill>
                            <a:srgbClr val="0000FF"/>
                          </a:solidFill>
                          <a:latin typeface="Cambria Math"/>
                        </a:rPr>
                        <m:t>𝝀</m:t>
                      </m:r>
                    </m:oMath>
                  </m:oMathPara>
                </a14:m>
                <a:endParaRPr lang="en-SG" dirty="0"/>
              </a:p>
            </p:txBody>
          </p:sp>
        </mc:Choice>
        <mc:Fallback xmlns="">
          <p:sp>
            <p:nvSpPr>
              <p:cNvPr id="35" name="Rectangle 34"/>
              <p:cNvSpPr>
                <a:spLocks noRot="1" noChangeAspect="1" noMove="1" noResize="1" noEditPoints="1" noAdjustHandles="1" noChangeArrowheads="1" noChangeShapeType="1" noTextEdit="1"/>
              </p:cNvSpPr>
              <p:nvPr/>
            </p:nvSpPr>
            <p:spPr>
              <a:xfrm>
                <a:off x="3988086" y="4427820"/>
                <a:ext cx="2626040" cy="369332"/>
              </a:xfrm>
              <a:prstGeom prst="rect">
                <a:avLst/>
              </a:prstGeom>
              <a:blipFill rotWithShape="1">
                <a:blip r:embed="rId11"/>
                <a:stretch>
                  <a:fillRect b="-11475"/>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28" name="Rectangle 27"/>
              <p:cNvSpPr/>
              <p:nvPr/>
            </p:nvSpPr>
            <p:spPr>
              <a:xfrm>
                <a:off x="4045817" y="4409744"/>
                <a:ext cx="1690142" cy="67794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dirty="0">
                          <a:latin typeface="Cambria Math"/>
                          <a:ea typeface="Cambria Math"/>
                        </a:rPr>
                        <m:t>=</m:t>
                      </m:r>
                      <m:f>
                        <m:fPr>
                          <m:ctrlPr>
                            <a:rPr lang="en-US" i="1" dirty="0">
                              <a:latin typeface="Cambria Math" panose="02040503050406030204" pitchFamily="18" charset="0"/>
                              <a:ea typeface="Cambria Math"/>
                            </a:rPr>
                          </m:ctrlPr>
                        </m:fPr>
                        <m:num>
                          <m:r>
                            <a:rPr lang="en-US" i="1" dirty="0">
                              <a:latin typeface="Cambria Math"/>
                              <a:ea typeface="Cambria Math"/>
                            </a:rPr>
                            <m:t>𝑝𝑑𝑓</m:t>
                          </m:r>
                          <m:r>
                            <a:rPr lang="en-US" i="1" dirty="0">
                              <a:latin typeface="Cambria Math"/>
                              <a:ea typeface="Cambria Math"/>
                            </a:rPr>
                            <m:t>(</m:t>
                          </m:r>
                          <m:r>
                            <a:rPr lang="en-US" b="1" i="1" dirty="0">
                              <a:solidFill>
                                <a:srgbClr val="0000FF"/>
                              </a:solidFill>
                              <a:latin typeface="Cambria Math"/>
                              <a:ea typeface="Cambria Math"/>
                            </a:rPr>
                            <m:t>𝒚</m:t>
                          </m:r>
                          <m:r>
                            <a:rPr lang="en-US" i="1" dirty="0">
                              <a:latin typeface="Cambria Math"/>
                              <a:ea typeface="Cambria Math"/>
                            </a:rPr>
                            <m:t>−</m:t>
                          </m:r>
                          <m:sSup>
                            <m:sSupPr>
                              <m:ctrlPr>
                                <a:rPr lang="en-US" b="1" i="1" dirty="0">
                                  <a:solidFill>
                                    <a:srgbClr val="0000FF"/>
                                  </a:solidFill>
                                  <a:latin typeface="Cambria Math" panose="02040503050406030204" pitchFamily="18" charset="0"/>
                                  <a:ea typeface="Cambria Math"/>
                                </a:rPr>
                              </m:ctrlPr>
                            </m:sSupPr>
                            <m:e>
                              <m:r>
                                <a:rPr lang="en-US" b="1" i="1" dirty="0">
                                  <a:solidFill>
                                    <a:srgbClr val="0000FF"/>
                                  </a:solidFill>
                                  <a:latin typeface="Cambria Math"/>
                                  <a:ea typeface="Cambria Math"/>
                                </a:rPr>
                                <m:t>𝒉</m:t>
                              </m:r>
                            </m:e>
                            <m:sup>
                              <m:r>
                                <a:rPr lang="en-US" b="1" i="1" dirty="0">
                                  <a:solidFill>
                                    <a:srgbClr val="0000FF"/>
                                  </a:solidFill>
                                  <a:latin typeface="Cambria Math"/>
                                  <a:ea typeface="Cambria Math"/>
                                </a:rPr>
                                <m:t>′</m:t>
                              </m:r>
                            </m:sup>
                          </m:sSup>
                          <m:r>
                            <a:rPr lang="en-US" i="1" dirty="0">
                              <a:latin typeface="Cambria Math"/>
                              <a:ea typeface="Cambria Math"/>
                            </a:rPr>
                            <m:t>)</m:t>
                          </m:r>
                        </m:num>
                        <m:den>
                          <m:r>
                            <a:rPr lang="en-US" i="1" dirty="0">
                              <a:latin typeface="Cambria Math"/>
                              <a:ea typeface="Cambria Math"/>
                            </a:rPr>
                            <m:t>𝑝𝑑𝑓</m:t>
                          </m:r>
                          <m:r>
                            <a:rPr lang="en-US" b="1" i="1" dirty="0">
                              <a:latin typeface="Cambria Math"/>
                              <a:ea typeface="Cambria Math"/>
                            </a:rPr>
                            <m:t>(</m:t>
                          </m:r>
                          <m:r>
                            <a:rPr lang="en-US" b="1" i="1" dirty="0">
                              <a:solidFill>
                                <a:srgbClr val="0000FF"/>
                              </a:solidFill>
                              <a:latin typeface="Cambria Math"/>
                              <a:ea typeface="Cambria Math"/>
                            </a:rPr>
                            <m:t>𝒚</m:t>
                          </m:r>
                          <m:r>
                            <a:rPr lang="en-US" i="1" dirty="0">
                              <a:latin typeface="Cambria Math"/>
                              <a:ea typeface="Cambria Math"/>
                            </a:rPr>
                            <m:t>−</m:t>
                          </m:r>
                          <m:r>
                            <a:rPr lang="en-US" b="1" i="1" dirty="0">
                              <a:solidFill>
                                <a:srgbClr val="0000FF"/>
                              </a:solidFill>
                              <a:latin typeface="Cambria Math"/>
                              <a:ea typeface="Cambria Math"/>
                            </a:rPr>
                            <m:t>𝒉</m:t>
                          </m:r>
                          <m:r>
                            <a:rPr lang="en-US" i="1" dirty="0">
                              <a:latin typeface="Cambria Math"/>
                              <a:ea typeface="Cambria Math"/>
                            </a:rPr>
                            <m:t>)</m:t>
                          </m:r>
                        </m:den>
                      </m:f>
                    </m:oMath>
                  </m:oMathPara>
                </a14:m>
                <a:endParaRPr lang="en-SG" dirty="0"/>
              </a:p>
            </p:txBody>
          </p:sp>
        </mc:Choice>
        <mc:Fallback xmlns="">
          <p:sp>
            <p:nvSpPr>
              <p:cNvPr id="28" name="Rectangle 27"/>
              <p:cNvSpPr>
                <a:spLocks noRot="1" noChangeAspect="1" noMove="1" noResize="1" noEditPoints="1" noAdjustHandles="1" noChangeArrowheads="1" noChangeShapeType="1" noTextEdit="1"/>
              </p:cNvSpPr>
              <p:nvPr/>
            </p:nvSpPr>
            <p:spPr>
              <a:xfrm>
                <a:off x="2521817" y="4409743"/>
                <a:ext cx="1690142" cy="677943"/>
              </a:xfrm>
              <a:prstGeom prst="rect">
                <a:avLst/>
              </a:prstGeom>
              <a:blipFill rotWithShape="1">
                <a:blip r:embed="rId12"/>
                <a:stretch>
                  <a:fillRect/>
                </a:stretch>
              </a:blipFill>
            </p:spPr>
            <p:txBody>
              <a:bodyPr/>
              <a:lstStyle/>
              <a:p>
                <a:r>
                  <a:rPr lang="en-SG">
                    <a:noFill/>
                  </a:rPr>
                  <a:t> </a:t>
                </a:r>
              </a:p>
            </p:txBody>
          </p:sp>
        </mc:Fallback>
      </mc:AlternateContent>
      <p:sp>
        <p:nvSpPr>
          <p:cNvPr id="27" name="Rectangle 26"/>
          <p:cNvSpPr/>
          <p:nvPr/>
        </p:nvSpPr>
        <p:spPr>
          <a:xfrm>
            <a:off x="8040217" y="6341258"/>
            <a:ext cx="2440861" cy="400110"/>
          </a:xfrm>
          <a:prstGeom prst="rect">
            <a:avLst/>
          </a:prstGeom>
        </p:spPr>
        <p:txBody>
          <a:bodyPr wrap="none">
            <a:spAutoFit/>
          </a:bodyPr>
          <a:lstStyle/>
          <a:p>
            <a:r>
              <a:rPr lang="en-US" sz="2000" dirty="0">
                <a:latin typeface="+mj-lt"/>
              </a:rPr>
              <a:t># of diabetes patients</a:t>
            </a:r>
            <a:endParaRPr lang="en-SG" sz="2000" dirty="0">
              <a:latin typeface="+mj-lt"/>
            </a:endParaRPr>
          </a:p>
        </p:txBody>
      </p:sp>
      <p:sp>
        <p:nvSpPr>
          <p:cNvPr id="2" name="Slide Number Placeholder 1">
            <a:extLst>
              <a:ext uri="{FF2B5EF4-FFF2-40B4-BE49-F238E27FC236}">
                <a16:creationId xmlns:a16="http://schemas.microsoft.com/office/drawing/2014/main" id="{65969167-3AC5-CF40-96B6-11C8ADD6D131}"/>
              </a:ext>
            </a:extLst>
          </p:cNvPr>
          <p:cNvSpPr>
            <a:spLocks noGrp="1"/>
          </p:cNvSpPr>
          <p:nvPr>
            <p:ph type="sldNum" sz="quarter" idx="12"/>
          </p:nvPr>
        </p:nvSpPr>
        <p:spPr/>
        <p:txBody>
          <a:bodyPr/>
          <a:lstStyle/>
          <a:p>
            <a:fld id="{3E5BF5F9-4D9A-9543-85E8-59158CD2B6EB}" type="slidenum">
              <a:rPr lang="en-US" smtClean="0"/>
              <a:t>17</a:t>
            </a:fld>
            <a:endParaRPr lang="en-US"/>
          </a:p>
        </p:txBody>
      </p:sp>
    </p:spTree>
    <p:extLst>
      <p:ext uri="{BB962C8B-B14F-4D97-AF65-F5344CB8AC3E}">
        <p14:creationId xmlns:p14="http://schemas.microsoft.com/office/powerpoint/2010/main" val="10821211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itle 1"/>
          <p:cNvSpPr>
            <a:spLocks noGrp="1"/>
          </p:cNvSpPr>
          <p:nvPr>
            <p:ph type="title"/>
          </p:nvPr>
        </p:nvSpPr>
        <p:spPr>
          <a:xfrm>
            <a:off x="464242" y="130108"/>
            <a:ext cx="10515600" cy="1325563"/>
          </a:xfrm>
        </p:spPr>
        <p:txBody>
          <a:bodyPr>
            <a:noAutofit/>
          </a:bodyPr>
          <a:lstStyle/>
          <a:p>
            <a:r>
              <a:rPr lang="en-US" sz="4000" b="1" dirty="0">
                <a:solidFill>
                  <a:srgbClr val="FF0000"/>
                </a:solidFill>
                <a:latin typeface="Arial" charset="0"/>
                <a:ea typeface="Arial" charset="0"/>
                <a:cs typeface="Arial" charset="0"/>
              </a:rPr>
              <a:t>Differential Privacy via Laplace Noise</a:t>
            </a:r>
            <a:endParaRPr lang="en-SG" sz="4000" b="1" dirty="0">
              <a:solidFill>
                <a:srgbClr val="FF0000"/>
              </a:solidFill>
              <a:latin typeface="Arial" charset="0"/>
              <a:ea typeface="Arial" charset="0"/>
              <a:cs typeface="Arial"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981200" y="1196752"/>
                <a:ext cx="8435280" cy="3281010"/>
              </a:xfrm>
            </p:spPr>
            <p:txBody>
              <a:bodyPr>
                <a:normAutofit fontScale="70000" lnSpcReduction="20000"/>
              </a:bodyPr>
              <a:lstStyle/>
              <a:p>
                <a:r>
                  <a:rPr lang="en-US" dirty="0">
                    <a:latin typeface="Arial" charset="0"/>
                    <a:ea typeface="Arial" charset="0"/>
                    <a:cs typeface="Arial" charset="0"/>
                  </a:rPr>
                  <a:t>Dataset: 	A set of patients</a:t>
                </a:r>
              </a:p>
              <a:p>
                <a:r>
                  <a:rPr lang="en-US" dirty="0">
                    <a:latin typeface="Arial" charset="0"/>
                    <a:ea typeface="Arial" charset="0"/>
                    <a:cs typeface="Arial" charset="0"/>
                  </a:rPr>
                  <a:t>Objective:	Release # of diabetes patients with </a:t>
                </a:r>
                <a14:m>
                  <m:oMath xmlns:m="http://schemas.openxmlformats.org/officeDocument/2006/math">
                    <m:r>
                      <a:rPr lang="en-US" b="1" i="1" dirty="0">
                        <a:solidFill>
                          <a:srgbClr val="0000FF"/>
                        </a:solidFill>
                        <a:latin typeface="Cambria Math" panose="02040503050406030204" pitchFamily="18" charset="0"/>
                        <a:ea typeface="Arial" charset="0"/>
                        <a:cs typeface="Arial" charset="0"/>
                      </a:rPr>
                      <m:t>𝜺</m:t>
                    </m:r>
                  </m:oMath>
                </a14:m>
                <a:r>
                  <a:rPr lang="en-US" dirty="0">
                    <a:latin typeface="Arial" charset="0"/>
                    <a:ea typeface="Arial" charset="0"/>
                    <a:cs typeface="Arial" charset="0"/>
                  </a:rPr>
                  <a:t>-differential privacy</a:t>
                </a:r>
              </a:p>
              <a:p>
                <a:pPr marL="0" indent="0">
                  <a:buNone/>
                </a:pPr>
                <a14:m>
                  <m:oMathPara xmlns:m="http://schemas.openxmlformats.org/officeDocument/2006/math">
                    <m:oMathParaPr>
                      <m:jc m:val="centerGroup"/>
                    </m:oMathParaPr>
                    <m:oMath xmlns:m="http://schemas.openxmlformats.org/officeDocument/2006/math">
                      <m:func>
                        <m:funcPr>
                          <m:ctrlPr>
                            <a:rPr lang="en-US" i="1" dirty="0">
                              <a:latin typeface="Cambria Math" panose="02040503050406030204" pitchFamily="18" charset="0"/>
                              <a:ea typeface="Arial" charset="0"/>
                              <a:cs typeface="Arial" charset="0"/>
                            </a:rPr>
                          </m:ctrlPr>
                        </m:funcPr>
                        <m:fName>
                          <m:r>
                            <m:rPr>
                              <m:sty m:val="p"/>
                            </m:rPr>
                            <a:rPr lang="en-US" dirty="0">
                              <a:latin typeface="Cambria Math" panose="02040503050406030204" pitchFamily="18" charset="0"/>
                              <a:ea typeface="Arial" charset="0"/>
                              <a:cs typeface="Arial" charset="0"/>
                            </a:rPr>
                            <m:t>Pr</m:t>
                          </m:r>
                        </m:fName>
                        <m:e>
                          <m:d>
                            <m:dPr>
                              <m:begChr m:val="["/>
                              <m:endChr m:val="]"/>
                              <m:ctrlPr>
                                <a:rPr lang="en-US" i="1" dirty="0">
                                  <a:latin typeface="Cambria Math" panose="02040503050406030204" pitchFamily="18" charset="0"/>
                                  <a:ea typeface="Arial" charset="0"/>
                                  <a:cs typeface="Arial" charset="0"/>
                                </a:rPr>
                              </m:ctrlPr>
                            </m:dPr>
                            <m:e>
                              <m:r>
                                <a:rPr lang="en-US" b="1" i="1" dirty="0">
                                  <a:solidFill>
                                    <a:srgbClr val="0000FF"/>
                                  </a:solidFill>
                                  <a:latin typeface="Cambria Math" panose="02040503050406030204" pitchFamily="18" charset="0"/>
                                  <a:ea typeface="Arial" charset="0"/>
                                  <a:cs typeface="Arial" charset="0"/>
                                </a:rPr>
                                <m:t>𝑨</m:t>
                              </m:r>
                              <m:d>
                                <m:dPr>
                                  <m:ctrlPr>
                                    <a:rPr lang="en-US" i="1" dirty="0">
                                      <a:latin typeface="Cambria Math" panose="02040503050406030204" pitchFamily="18" charset="0"/>
                                      <a:ea typeface="Arial" charset="0"/>
                                      <a:cs typeface="Arial" charset="0"/>
                                    </a:rPr>
                                  </m:ctrlPr>
                                </m:dPr>
                                <m:e>
                                  <m:r>
                                    <a:rPr lang="en-US" b="1" i="1" dirty="0">
                                      <a:solidFill>
                                        <a:srgbClr val="0000FF"/>
                                      </a:solidFill>
                                      <a:latin typeface="Cambria Math" panose="02040503050406030204" pitchFamily="18" charset="0"/>
                                      <a:ea typeface="Arial" charset="0"/>
                                      <a:cs typeface="Arial" charset="0"/>
                                    </a:rPr>
                                    <m:t>𝑫</m:t>
                                  </m:r>
                                </m:e>
                              </m:d>
                              <m:r>
                                <a:rPr lang="en-US" i="1" dirty="0">
                                  <a:latin typeface="Cambria Math" panose="02040503050406030204" pitchFamily="18" charset="0"/>
                                  <a:ea typeface="Arial" charset="0"/>
                                  <a:cs typeface="Arial" charset="0"/>
                                </a:rPr>
                                <m:t>=</m:t>
                              </m:r>
                              <m:r>
                                <a:rPr lang="en-US" b="1" i="1" dirty="0">
                                  <a:solidFill>
                                    <a:srgbClr val="0000FF"/>
                                  </a:solidFill>
                                  <a:latin typeface="Cambria Math" panose="02040503050406030204" pitchFamily="18" charset="0"/>
                                  <a:ea typeface="Arial" charset="0"/>
                                  <a:cs typeface="Arial" charset="0"/>
                                </a:rPr>
                                <m:t>𝑶</m:t>
                              </m:r>
                            </m:e>
                          </m:d>
                        </m:e>
                      </m:func>
                      <m:r>
                        <a:rPr lang="en-US" i="1" dirty="0">
                          <a:latin typeface="Cambria Math" panose="02040503050406030204" pitchFamily="18" charset="0"/>
                          <a:ea typeface="Arial" charset="0"/>
                          <a:cs typeface="Arial" charset="0"/>
                        </a:rPr>
                        <m:t>≤</m:t>
                      </m:r>
                      <m:r>
                        <m:rPr>
                          <m:sty m:val="p"/>
                        </m:rPr>
                        <a:rPr lang="en-US" dirty="0">
                          <a:latin typeface="Cambria Math" panose="02040503050406030204" pitchFamily="18" charset="0"/>
                          <a:ea typeface="Arial" charset="0"/>
                          <a:cs typeface="Arial" charset="0"/>
                        </a:rPr>
                        <m:t>exp</m:t>
                      </m:r>
                      <m:r>
                        <a:rPr lang="en-US" i="1" dirty="0">
                          <a:latin typeface="Cambria Math" panose="02040503050406030204" pitchFamily="18" charset="0"/>
                          <a:ea typeface="Arial" charset="0"/>
                          <a:cs typeface="Arial" charset="0"/>
                        </a:rPr>
                        <m:t>(</m:t>
                      </m:r>
                      <m:r>
                        <a:rPr lang="en-US" b="1" i="1" dirty="0">
                          <a:solidFill>
                            <a:srgbClr val="0000FF"/>
                          </a:solidFill>
                          <a:latin typeface="Cambria Math" panose="02040503050406030204" pitchFamily="18" charset="0"/>
                          <a:ea typeface="Arial" charset="0"/>
                          <a:cs typeface="Arial" charset="0"/>
                        </a:rPr>
                        <m:t>𝜺</m:t>
                      </m:r>
                      <m:r>
                        <a:rPr lang="en-US" i="1" dirty="0">
                          <a:latin typeface="Cambria Math" panose="02040503050406030204" pitchFamily="18" charset="0"/>
                          <a:ea typeface="Arial" charset="0"/>
                          <a:cs typeface="Arial" charset="0"/>
                        </a:rPr>
                        <m:t>)∙</m:t>
                      </m:r>
                      <m:func>
                        <m:funcPr>
                          <m:ctrlPr>
                            <a:rPr lang="en-US" i="1" dirty="0">
                              <a:latin typeface="Cambria Math" panose="02040503050406030204" pitchFamily="18" charset="0"/>
                              <a:ea typeface="Arial" charset="0"/>
                              <a:cs typeface="Arial" charset="0"/>
                            </a:rPr>
                          </m:ctrlPr>
                        </m:funcPr>
                        <m:fName>
                          <m:r>
                            <m:rPr>
                              <m:sty m:val="p"/>
                            </m:rPr>
                            <a:rPr lang="en-US" dirty="0">
                              <a:latin typeface="Cambria Math" panose="02040503050406030204" pitchFamily="18" charset="0"/>
                              <a:ea typeface="Arial" charset="0"/>
                              <a:cs typeface="Arial" charset="0"/>
                            </a:rPr>
                            <m:t>Pr</m:t>
                          </m:r>
                        </m:fName>
                        <m:e>
                          <m:d>
                            <m:dPr>
                              <m:begChr m:val="["/>
                              <m:endChr m:val="]"/>
                              <m:ctrlPr>
                                <a:rPr lang="en-US" i="1" dirty="0">
                                  <a:latin typeface="Cambria Math" panose="02040503050406030204" pitchFamily="18" charset="0"/>
                                  <a:ea typeface="Arial" charset="0"/>
                                  <a:cs typeface="Arial" charset="0"/>
                                </a:rPr>
                              </m:ctrlPr>
                            </m:dPr>
                            <m:e>
                              <m:r>
                                <a:rPr lang="en-US" b="1" i="1" dirty="0">
                                  <a:solidFill>
                                    <a:srgbClr val="0000FF"/>
                                  </a:solidFill>
                                  <a:latin typeface="Cambria Math" panose="02040503050406030204" pitchFamily="18" charset="0"/>
                                  <a:ea typeface="Arial" charset="0"/>
                                  <a:cs typeface="Arial" charset="0"/>
                                </a:rPr>
                                <m:t>𝑨</m:t>
                              </m:r>
                              <m:d>
                                <m:dPr>
                                  <m:ctrlPr>
                                    <a:rPr lang="en-US" i="1" dirty="0">
                                      <a:latin typeface="Cambria Math" panose="02040503050406030204" pitchFamily="18" charset="0"/>
                                      <a:ea typeface="Arial" charset="0"/>
                                      <a:cs typeface="Arial" charset="0"/>
                                    </a:rPr>
                                  </m:ctrlPr>
                                </m:dPr>
                                <m:e>
                                  <m:r>
                                    <a:rPr lang="en-US" b="1" i="1" dirty="0">
                                      <a:solidFill>
                                        <a:srgbClr val="0000FF"/>
                                      </a:solidFill>
                                      <a:latin typeface="Cambria Math" panose="02040503050406030204" pitchFamily="18" charset="0"/>
                                      <a:ea typeface="Arial" charset="0"/>
                                      <a:cs typeface="Arial" charset="0"/>
                                    </a:rPr>
                                    <m:t>𝑫</m:t>
                                  </m:r>
                                  <m:r>
                                    <a:rPr lang="en-US" b="1" i="1" dirty="0">
                                      <a:solidFill>
                                        <a:srgbClr val="0000FF"/>
                                      </a:solidFill>
                                      <a:latin typeface="Cambria Math" panose="02040503050406030204" pitchFamily="18" charset="0"/>
                                      <a:ea typeface="Arial" charset="0"/>
                                      <a:cs typeface="Arial" charset="0"/>
                                    </a:rPr>
                                    <m:t>′</m:t>
                                  </m:r>
                                </m:e>
                              </m:d>
                              <m:r>
                                <a:rPr lang="en-US" i="1" dirty="0">
                                  <a:latin typeface="Cambria Math" panose="02040503050406030204" pitchFamily="18" charset="0"/>
                                  <a:ea typeface="Arial" charset="0"/>
                                  <a:cs typeface="Arial" charset="0"/>
                                </a:rPr>
                                <m:t>=</m:t>
                              </m:r>
                              <m:r>
                                <a:rPr lang="en-US" b="1" i="1" dirty="0">
                                  <a:solidFill>
                                    <a:srgbClr val="0000FF"/>
                                  </a:solidFill>
                                  <a:latin typeface="Cambria Math" panose="02040503050406030204" pitchFamily="18" charset="0"/>
                                  <a:ea typeface="Arial" charset="0"/>
                                  <a:cs typeface="Arial" charset="0"/>
                                </a:rPr>
                                <m:t>𝑶</m:t>
                              </m:r>
                            </m:e>
                          </m:d>
                        </m:e>
                      </m:func>
                    </m:oMath>
                  </m:oMathPara>
                </a14:m>
                <a:endParaRPr lang="en-US" dirty="0">
                  <a:latin typeface="Arial" charset="0"/>
                  <a:ea typeface="Arial" charset="0"/>
                  <a:cs typeface="Arial" charset="0"/>
                </a:endParaRPr>
              </a:p>
              <a:p>
                <a:r>
                  <a:rPr lang="en-US" dirty="0">
                    <a:latin typeface="Arial" charset="0"/>
                    <a:ea typeface="Arial" charset="0"/>
                    <a:cs typeface="Arial" charset="0"/>
                  </a:rPr>
                  <a:t>Method:	Release the number + Laplace noise</a:t>
                </a:r>
              </a:p>
              <a:p>
                <a:pPr marL="0" indent="0">
                  <a:buNone/>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Arial" charset="0"/>
                          <a:cs typeface="Arial" charset="0"/>
                        </a:rPr>
                        <m:t>𝑝𝑑𝑓</m:t>
                      </m:r>
                      <m:d>
                        <m:dPr>
                          <m:ctrlPr>
                            <a:rPr lang="en-US" i="1">
                              <a:latin typeface="Cambria Math" panose="02040503050406030204" pitchFamily="18" charset="0"/>
                              <a:ea typeface="Arial" charset="0"/>
                              <a:cs typeface="Arial" charset="0"/>
                            </a:rPr>
                          </m:ctrlPr>
                        </m:dPr>
                        <m:e>
                          <m:r>
                            <a:rPr lang="en-US" b="1" i="1">
                              <a:solidFill>
                                <a:srgbClr val="0000FF"/>
                              </a:solidFill>
                              <a:latin typeface="Cambria Math" panose="02040503050406030204" pitchFamily="18" charset="0"/>
                              <a:ea typeface="Arial" charset="0"/>
                              <a:cs typeface="Arial" charset="0"/>
                            </a:rPr>
                            <m:t>𝒙</m:t>
                          </m:r>
                        </m:e>
                      </m:d>
                      <m:r>
                        <a:rPr lang="en-US" i="1">
                          <a:latin typeface="Cambria Math" panose="02040503050406030204" pitchFamily="18" charset="0"/>
                          <a:ea typeface="Arial" charset="0"/>
                          <a:cs typeface="Arial" charset="0"/>
                        </a:rPr>
                        <m:t>=</m:t>
                      </m:r>
                      <m:f>
                        <m:fPr>
                          <m:type m:val="lin"/>
                          <m:ctrlPr>
                            <a:rPr lang="en-US" b="1" i="1" smtClean="0">
                              <a:solidFill>
                                <a:srgbClr val="0000FF"/>
                              </a:solidFill>
                              <a:latin typeface="Cambria Math" panose="02040503050406030204" pitchFamily="18" charset="0"/>
                              <a:ea typeface="Arial" charset="0"/>
                              <a:cs typeface="Arial" charset="0"/>
                            </a:rPr>
                          </m:ctrlPr>
                        </m:fPr>
                        <m:num>
                          <m:r>
                            <m:rPr>
                              <m:sty m:val="p"/>
                            </m:rPr>
                            <a:rPr lang="en-US">
                              <a:latin typeface="Cambria Math" panose="02040503050406030204" pitchFamily="18" charset="0"/>
                              <a:ea typeface="Arial" charset="0"/>
                              <a:cs typeface="Arial" charset="0"/>
                            </a:rPr>
                            <m:t>exp</m:t>
                          </m:r>
                          <m:d>
                            <m:dPr>
                              <m:ctrlPr>
                                <a:rPr lang="en-US" i="1">
                                  <a:latin typeface="Cambria Math" panose="02040503050406030204" pitchFamily="18" charset="0"/>
                                  <a:ea typeface="Arial" charset="0"/>
                                  <a:cs typeface="Arial" charset="0"/>
                                </a:rPr>
                              </m:ctrlPr>
                            </m:dPr>
                            <m:e>
                              <m:r>
                                <a:rPr lang="en-US" i="1">
                                  <a:latin typeface="Cambria Math" panose="02040503050406030204" pitchFamily="18" charset="0"/>
                                  <a:ea typeface="Arial" charset="0"/>
                                  <a:cs typeface="Arial" charset="0"/>
                                </a:rPr>
                                <m:t>−</m:t>
                              </m:r>
                              <m:f>
                                <m:fPr>
                                  <m:ctrlPr>
                                    <a:rPr lang="en-US" i="1">
                                      <a:latin typeface="Cambria Math" panose="02040503050406030204" pitchFamily="18" charset="0"/>
                                      <a:ea typeface="Arial" charset="0"/>
                                      <a:cs typeface="Arial" charset="0"/>
                                    </a:rPr>
                                  </m:ctrlPr>
                                </m:fPr>
                                <m:num>
                                  <m:d>
                                    <m:dPr>
                                      <m:begChr m:val="|"/>
                                      <m:endChr m:val="|"/>
                                      <m:ctrlPr>
                                        <a:rPr lang="en-US" i="1">
                                          <a:latin typeface="Cambria Math" panose="02040503050406030204" pitchFamily="18" charset="0"/>
                                          <a:ea typeface="Arial" charset="0"/>
                                          <a:cs typeface="Arial" charset="0"/>
                                        </a:rPr>
                                      </m:ctrlPr>
                                    </m:dPr>
                                    <m:e>
                                      <m:r>
                                        <a:rPr lang="en-US" b="1" i="1">
                                          <a:solidFill>
                                            <a:srgbClr val="0000FF"/>
                                          </a:solidFill>
                                          <a:latin typeface="Cambria Math" panose="02040503050406030204" pitchFamily="18" charset="0"/>
                                          <a:ea typeface="Arial" charset="0"/>
                                          <a:cs typeface="Arial" charset="0"/>
                                        </a:rPr>
                                        <m:t>𝒙</m:t>
                                      </m:r>
                                    </m:e>
                                  </m:d>
                                </m:num>
                                <m:den>
                                  <m:r>
                                    <a:rPr lang="en-US" b="1" i="1">
                                      <a:solidFill>
                                        <a:srgbClr val="0000FF"/>
                                      </a:solidFill>
                                      <a:latin typeface="Cambria Math" panose="02040503050406030204" pitchFamily="18" charset="0"/>
                                      <a:ea typeface="Arial" charset="0"/>
                                      <a:cs typeface="Arial" charset="0"/>
                                    </a:rPr>
                                    <m:t>𝝀</m:t>
                                  </m:r>
                                </m:den>
                              </m:f>
                            </m:e>
                          </m:d>
                        </m:num>
                        <m:den>
                          <m:r>
                            <a:rPr lang="en-US" altLang="zh-CN" b="0" i="1" smtClean="0">
                              <a:solidFill>
                                <a:schemeClr val="tx1"/>
                              </a:solidFill>
                              <a:latin typeface="Cambria Math" panose="02040503050406030204" pitchFamily="18" charset="0"/>
                              <a:ea typeface="Arial" charset="0"/>
                              <a:cs typeface="Arial" charset="0"/>
                            </a:rPr>
                            <m:t>2</m:t>
                          </m:r>
                          <m:r>
                            <a:rPr lang="en-US" b="1" i="1">
                              <a:solidFill>
                                <a:srgbClr val="0000FF"/>
                              </a:solidFill>
                              <a:latin typeface="Cambria Math" panose="02040503050406030204" pitchFamily="18" charset="0"/>
                              <a:ea typeface="Arial" charset="0"/>
                              <a:cs typeface="Arial" charset="0"/>
                            </a:rPr>
                            <m:t>𝝀</m:t>
                          </m:r>
                        </m:den>
                      </m:f>
                    </m:oMath>
                  </m:oMathPara>
                </a14:m>
                <a:endParaRPr lang="en-US" dirty="0">
                  <a:solidFill>
                    <a:srgbClr val="0000FF"/>
                  </a:solidFill>
                  <a:latin typeface="Arial" charset="0"/>
                  <a:ea typeface="Arial" charset="0"/>
                  <a:cs typeface="Arial" charset="0"/>
                </a:endParaRPr>
              </a:p>
              <a:p>
                <a:r>
                  <a:rPr lang="en-US" dirty="0">
                    <a:latin typeface="Arial" charset="0"/>
                    <a:ea typeface="Arial" charset="0"/>
                    <a:cs typeface="Arial" charset="0"/>
                  </a:rPr>
                  <a:t>Rationale:</a:t>
                </a:r>
              </a:p>
              <a:p>
                <a:pPr lvl="1"/>
                <a14:m>
                  <m:oMath xmlns:m="http://schemas.openxmlformats.org/officeDocument/2006/math">
                    <m:r>
                      <a:rPr lang="en-US" b="1" i="1" dirty="0">
                        <a:solidFill>
                          <a:srgbClr val="0000FF"/>
                        </a:solidFill>
                        <a:latin typeface="Cambria Math" panose="02040503050406030204" pitchFamily="18" charset="0"/>
                        <a:ea typeface="Arial" charset="0"/>
                        <a:cs typeface="Arial" charset="0"/>
                      </a:rPr>
                      <m:t>𝑫</m:t>
                    </m:r>
                    <m:r>
                      <a:rPr lang="en-US" b="1" i="1" dirty="0">
                        <a:solidFill>
                          <a:srgbClr val="0000FF"/>
                        </a:solidFill>
                        <a:latin typeface="Cambria Math" panose="02040503050406030204" pitchFamily="18" charset="0"/>
                        <a:ea typeface="Arial" charset="0"/>
                        <a:cs typeface="Arial" charset="0"/>
                      </a:rPr>
                      <m:t> </m:t>
                    </m:r>
                  </m:oMath>
                </a14:m>
                <a:r>
                  <a:rPr lang="en-US" dirty="0">
                    <a:latin typeface="Arial" charset="0"/>
                    <a:ea typeface="Arial" charset="0"/>
                    <a:cs typeface="Arial" charset="0"/>
                  </a:rPr>
                  <a:t>: the original dataset; 			# of diabetes patients = </a:t>
                </a:r>
                <a14:m>
                  <m:oMath xmlns:m="http://schemas.openxmlformats.org/officeDocument/2006/math">
                    <m:r>
                      <a:rPr lang="en-US" b="1" i="1">
                        <a:solidFill>
                          <a:srgbClr val="0000FF"/>
                        </a:solidFill>
                        <a:latin typeface="Cambria Math" panose="02040503050406030204" pitchFamily="18" charset="0"/>
                        <a:ea typeface="Arial" charset="0"/>
                        <a:cs typeface="Arial" charset="0"/>
                      </a:rPr>
                      <m:t>𝒉</m:t>
                    </m:r>
                  </m:oMath>
                </a14:m>
                <a:endParaRPr lang="en-US" b="1" dirty="0">
                  <a:latin typeface="Arial" charset="0"/>
                  <a:ea typeface="Arial" charset="0"/>
                  <a:cs typeface="Arial" charset="0"/>
                </a:endParaRPr>
              </a:p>
              <a:p>
                <a:pPr lvl="1"/>
                <a14:m>
                  <m:oMath xmlns:m="http://schemas.openxmlformats.org/officeDocument/2006/math">
                    <m:r>
                      <a:rPr lang="en-US" b="1" i="1" dirty="0">
                        <a:solidFill>
                          <a:srgbClr val="0000FF"/>
                        </a:solidFill>
                        <a:latin typeface="Cambria Math" panose="02040503050406030204" pitchFamily="18" charset="0"/>
                        <a:ea typeface="Arial" charset="0"/>
                        <a:cs typeface="Arial" charset="0"/>
                      </a:rPr>
                      <m:t>𝑫</m:t>
                    </m:r>
                    <m:r>
                      <a:rPr lang="en-US" b="1" i="1" dirty="0">
                        <a:solidFill>
                          <a:srgbClr val="0000FF"/>
                        </a:solidFill>
                        <a:latin typeface="Cambria Math" panose="02040503050406030204" pitchFamily="18" charset="0"/>
                        <a:ea typeface="Arial" charset="0"/>
                        <a:cs typeface="Arial" charset="0"/>
                      </a:rPr>
                      <m:t>′</m:t>
                    </m:r>
                  </m:oMath>
                </a14:m>
                <a:r>
                  <a:rPr lang="en-US" dirty="0">
                    <a:latin typeface="Arial" charset="0"/>
                    <a:ea typeface="Arial" charset="0"/>
                    <a:cs typeface="Arial" charset="0"/>
                  </a:rPr>
                  <a:t>: modify the height of an individual in </a:t>
                </a:r>
                <a14:m>
                  <m:oMath xmlns:m="http://schemas.openxmlformats.org/officeDocument/2006/math">
                    <m:r>
                      <a:rPr lang="en-US" b="1" i="1" dirty="0">
                        <a:solidFill>
                          <a:srgbClr val="0000FF"/>
                        </a:solidFill>
                        <a:latin typeface="Cambria Math" panose="02040503050406030204" pitchFamily="18" charset="0"/>
                        <a:ea typeface="Arial" charset="0"/>
                        <a:cs typeface="Arial" charset="0"/>
                      </a:rPr>
                      <m:t>𝑫</m:t>
                    </m:r>
                  </m:oMath>
                </a14:m>
                <a:r>
                  <a:rPr lang="en-US" dirty="0">
                    <a:latin typeface="Arial" charset="0"/>
                    <a:ea typeface="Arial" charset="0"/>
                    <a:cs typeface="Arial" charset="0"/>
                  </a:rPr>
                  <a:t>; 	# of diabetes patients = </a:t>
                </a:r>
                <a14:m>
                  <m:oMath xmlns:m="http://schemas.openxmlformats.org/officeDocument/2006/math">
                    <m:r>
                      <a:rPr lang="en-US" b="1" i="1">
                        <a:solidFill>
                          <a:srgbClr val="0000FF"/>
                        </a:solidFill>
                        <a:latin typeface="Cambria Math" panose="02040503050406030204" pitchFamily="18" charset="0"/>
                        <a:ea typeface="Arial" charset="0"/>
                        <a:cs typeface="Arial" charset="0"/>
                      </a:rPr>
                      <m:t>𝒉</m:t>
                    </m:r>
                    <m:r>
                      <a:rPr lang="en-US" b="1" i="1" dirty="0">
                        <a:solidFill>
                          <a:srgbClr val="0000FF"/>
                        </a:solidFill>
                        <a:latin typeface="Cambria Math" panose="02040503050406030204" pitchFamily="18" charset="0"/>
                        <a:ea typeface="Arial" charset="0"/>
                        <a:cs typeface="Arial" charset="0"/>
                      </a:rPr>
                      <m:t>′</m:t>
                    </m:r>
                  </m:oMath>
                </a14:m>
                <a:endParaRPr lang="en-US" b="1" dirty="0">
                  <a:latin typeface="Arial" charset="0"/>
                  <a:ea typeface="Arial" charset="0"/>
                  <a:cs typeface="Arial" charset="0"/>
                </a:endParaRPr>
              </a:p>
              <a:p>
                <a:pPr lvl="1"/>
                <a:endParaRPr lang="en-US" dirty="0">
                  <a:latin typeface="Arial" charset="0"/>
                  <a:ea typeface="Arial" charset="0"/>
                  <a:cs typeface="Arial" charset="0"/>
                </a:endParaRPr>
              </a:p>
              <a:p>
                <a:pPr lvl="1"/>
                <a:endParaRPr lang="en-US" dirty="0">
                  <a:latin typeface="Arial" charset="0"/>
                  <a:ea typeface="Arial" charset="0"/>
                  <a:cs typeface="Arial" charset="0"/>
                </a:endParaRPr>
              </a:p>
              <a:p>
                <a:pPr lvl="1"/>
                <a:endParaRPr lang="en-SG" dirty="0">
                  <a:latin typeface="Arial" charset="0"/>
                  <a:ea typeface="Arial" charset="0"/>
                  <a:cs typeface="Arial" charset="0"/>
                </a:endParaRPr>
              </a:p>
              <a:p>
                <a:pPr marL="393192" lvl="1" indent="0">
                  <a:buNone/>
                </a:pPr>
                <a:endParaRPr lang="en-SG"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981200" y="1196752"/>
                <a:ext cx="8435280" cy="3281010"/>
              </a:xfrm>
              <a:blipFill rotWithShape="0">
                <a:blip r:embed="rId3"/>
                <a:stretch>
                  <a:fillRect l="-650" t="-3525"/>
                </a:stretch>
              </a:blipFill>
            </p:spPr>
            <p:txBody>
              <a:bodyPr/>
              <a:lstStyle/>
              <a:p>
                <a:r>
                  <a:rPr lang="en-US">
                    <a:noFill/>
                  </a:rPr>
                  <a:t> </a:t>
                </a:r>
              </a:p>
            </p:txBody>
          </p:sp>
        </mc:Fallback>
      </mc:AlternateContent>
      <p:cxnSp>
        <p:nvCxnSpPr>
          <p:cNvPr id="4" name="Straight Arrow Connector 3" descr="&quot;&quot;"/>
          <p:cNvCxnSpPr/>
          <p:nvPr/>
        </p:nvCxnSpPr>
        <p:spPr>
          <a:xfrm>
            <a:off x="2639616" y="5003884"/>
            <a:ext cx="0" cy="1305436"/>
          </a:xfrm>
          <a:prstGeom prst="straightConnector1">
            <a:avLst/>
          </a:prstGeom>
          <a:ln w="15875">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5" name="Straight Arrow Connector 4" descr="&quot;&quot;"/>
          <p:cNvCxnSpPr/>
          <p:nvPr/>
        </p:nvCxnSpPr>
        <p:spPr>
          <a:xfrm flipH="1">
            <a:off x="2639616" y="6309320"/>
            <a:ext cx="5976664" cy="0"/>
          </a:xfrm>
          <a:prstGeom prst="straightConnector1">
            <a:avLst/>
          </a:prstGeom>
          <a:ln w="15875">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 name="Rectangle 6"/>
              <p:cNvSpPr/>
              <p:nvPr/>
            </p:nvSpPr>
            <p:spPr>
              <a:xfrm>
                <a:off x="4405196" y="6300028"/>
                <a:ext cx="39466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1" i="1">
                          <a:solidFill>
                            <a:srgbClr val="0000FF"/>
                          </a:solidFill>
                          <a:latin typeface="Cambria Math"/>
                        </a:rPr>
                        <m:t>𝒉</m:t>
                      </m:r>
                    </m:oMath>
                  </m:oMathPara>
                </a14:m>
                <a:endParaRPr lang="en-SG" dirty="0"/>
              </a:p>
            </p:txBody>
          </p:sp>
        </mc:Choice>
        <mc:Fallback xmlns="">
          <p:sp>
            <p:nvSpPr>
              <p:cNvPr id="7" name="Rectangle 6"/>
              <p:cNvSpPr>
                <a:spLocks noRot="1" noChangeAspect="1" noMove="1" noResize="1" noEditPoints="1" noAdjustHandles="1" noChangeArrowheads="1" noChangeShapeType="1" noTextEdit="1"/>
              </p:cNvSpPr>
              <p:nvPr/>
            </p:nvSpPr>
            <p:spPr>
              <a:xfrm>
                <a:off x="2881196" y="6300028"/>
                <a:ext cx="394660" cy="369332"/>
              </a:xfrm>
              <a:prstGeom prst="rect">
                <a:avLst/>
              </a:prstGeom>
              <a:blipFill rotWithShape="1">
                <a:blip r:embed="rId4"/>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8" name="Rectangle 7"/>
              <p:cNvSpPr/>
              <p:nvPr/>
            </p:nvSpPr>
            <p:spPr>
              <a:xfrm>
                <a:off x="6312024" y="6300028"/>
                <a:ext cx="45397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1" i="1">
                          <a:solidFill>
                            <a:srgbClr val="0000FF"/>
                          </a:solidFill>
                          <a:latin typeface="Cambria Math"/>
                        </a:rPr>
                        <m:t>𝒉</m:t>
                      </m:r>
                      <m:r>
                        <a:rPr lang="en-US" b="1" i="1" dirty="0">
                          <a:solidFill>
                            <a:srgbClr val="0000FF"/>
                          </a:solidFill>
                          <a:latin typeface="Cambria Math"/>
                        </a:rPr>
                        <m:t>′</m:t>
                      </m:r>
                    </m:oMath>
                  </m:oMathPara>
                </a14:m>
                <a:endParaRPr lang="en-SG" dirty="0"/>
              </a:p>
            </p:txBody>
          </p:sp>
        </mc:Choice>
        <mc:Fallback xmlns="">
          <p:sp>
            <p:nvSpPr>
              <p:cNvPr id="8" name="Rectangle 7"/>
              <p:cNvSpPr>
                <a:spLocks noRot="1" noChangeAspect="1" noMove="1" noResize="1" noEditPoints="1" noAdjustHandles="1" noChangeArrowheads="1" noChangeShapeType="1" noTextEdit="1"/>
              </p:cNvSpPr>
              <p:nvPr/>
            </p:nvSpPr>
            <p:spPr>
              <a:xfrm>
                <a:off x="4788024" y="6300028"/>
                <a:ext cx="453970" cy="369332"/>
              </a:xfrm>
              <a:prstGeom prst="rect">
                <a:avLst/>
              </a:prstGeom>
              <a:blipFill rotWithShape="1">
                <a:blip r:embed="rId5"/>
                <a:stretch>
                  <a:fillRect/>
                </a:stretch>
              </a:blipFill>
            </p:spPr>
            <p:txBody>
              <a:bodyPr/>
              <a:lstStyle/>
              <a:p>
                <a:r>
                  <a:rPr lang="en-SG">
                    <a:noFill/>
                  </a:rPr>
                  <a:t> </a:t>
                </a:r>
              </a:p>
            </p:txBody>
          </p:sp>
        </mc:Fallback>
      </mc:AlternateContent>
      <p:sp>
        <p:nvSpPr>
          <p:cNvPr id="11" name="Freeform 10" descr="&quot;&quot;"/>
          <p:cNvSpPr/>
          <p:nvPr/>
        </p:nvSpPr>
        <p:spPr>
          <a:xfrm>
            <a:off x="2637183" y="5186845"/>
            <a:ext cx="1958008" cy="922931"/>
          </a:xfrm>
          <a:custGeom>
            <a:avLst/>
            <a:gdLst>
              <a:gd name="connsiteX0" fmla="*/ 1958008 w 1958008"/>
              <a:gd name="connsiteY0" fmla="*/ 0 h 586408"/>
              <a:gd name="connsiteX1" fmla="*/ 1461052 w 1958008"/>
              <a:gd name="connsiteY1" fmla="*/ 278295 h 586408"/>
              <a:gd name="connsiteX2" fmla="*/ 924339 w 1958008"/>
              <a:gd name="connsiteY2" fmla="*/ 457200 h 586408"/>
              <a:gd name="connsiteX3" fmla="*/ 0 w 1958008"/>
              <a:gd name="connsiteY3" fmla="*/ 586408 h 586408"/>
            </a:gdLst>
            <a:ahLst/>
            <a:cxnLst>
              <a:cxn ang="0">
                <a:pos x="connsiteX0" y="connsiteY0"/>
              </a:cxn>
              <a:cxn ang="0">
                <a:pos x="connsiteX1" y="connsiteY1"/>
              </a:cxn>
              <a:cxn ang="0">
                <a:pos x="connsiteX2" y="connsiteY2"/>
              </a:cxn>
              <a:cxn ang="0">
                <a:pos x="connsiteX3" y="connsiteY3"/>
              </a:cxn>
            </a:cxnLst>
            <a:rect l="l" t="t" r="r" b="b"/>
            <a:pathLst>
              <a:path w="1958008" h="586408">
                <a:moveTo>
                  <a:pt x="1958008" y="0"/>
                </a:moveTo>
                <a:cubicBezTo>
                  <a:pt x="1795669" y="101047"/>
                  <a:pt x="1633330" y="202095"/>
                  <a:pt x="1461052" y="278295"/>
                </a:cubicBezTo>
                <a:cubicBezTo>
                  <a:pt x="1288774" y="354495"/>
                  <a:pt x="1167848" y="405848"/>
                  <a:pt x="924339" y="457200"/>
                </a:cubicBezTo>
                <a:cubicBezTo>
                  <a:pt x="680830" y="508552"/>
                  <a:pt x="0" y="586408"/>
                  <a:pt x="0" y="586408"/>
                </a:cubicBezTo>
              </a:path>
            </a:pathLst>
          </a:cu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2" name="Freeform 11" descr="&quot;&quot;"/>
          <p:cNvSpPr/>
          <p:nvPr/>
        </p:nvSpPr>
        <p:spPr>
          <a:xfrm flipH="1">
            <a:off x="4583832" y="5178123"/>
            <a:ext cx="1944217" cy="922931"/>
          </a:xfrm>
          <a:custGeom>
            <a:avLst/>
            <a:gdLst>
              <a:gd name="connsiteX0" fmla="*/ 1958008 w 1958008"/>
              <a:gd name="connsiteY0" fmla="*/ 0 h 586408"/>
              <a:gd name="connsiteX1" fmla="*/ 1461052 w 1958008"/>
              <a:gd name="connsiteY1" fmla="*/ 278295 h 586408"/>
              <a:gd name="connsiteX2" fmla="*/ 924339 w 1958008"/>
              <a:gd name="connsiteY2" fmla="*/ 457200 h 586408"/>
              <a:gd name="connsiteX3" fmla="*/ 0 w 1958008"/>
              <a:gd name="connsiteY3" fmla="*/ 586408 h 586408"/>
            </a:gdLst>
            <a:ahLst/>
            <a:cxnLst>
              <a:cxn ang="0">
                <a:pos x="connsiteX0" y="connsiteY0"/>
              </a:cxn>
              <a:cxn ang="0">
                <a:pos x="connsiteX1" y="connsiteY1"/>
              </a:cxn>
              <a:cxn ang="0">
                <a:pos x="connsiteX2" y="connsiteY2"/>
              </a:cxn>
              <a:cxn ang="0">
                <a:pos x="connsiteX3" y="connsiteY3"/>
              </a:cxn>
            </a:cxnLst>
            <a:rect l="l" t="t" r="r" b="b"/>
            <a:pathLst>
              <a:path w="1958008" h="586408">
                <a:moveTo>
                  <a:pt x="1958008" y="0"/>
                </a:moveTo>
                <a:cubicBezTo>
                  <a:pt x="1795669" y="101047"/>
                  <a:pt x="1633330" y="202095"/>
                  <a:pt x="1461052" y="278295"/>
                </a:cubicBezTo>
                <a:cubicBezTo>
                  <a:pt x="1288774" y="354495"/>
                  <a:pt x="1167848" y="405848"/>
                  <a:pt x="924339" y="457200"/>
                </a:cubicBezTo>
                <a:cubicBezTo>
                  <a:pt x="680830" y="508552"/>
                  <a:pt x="0" y="586408"/>
                  <a:pt x="0" y="586408"/>
                </a:cubicBezTo>
              </a:path>
            </a:pathLst>
          </a:cu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3" name="Freeform 12" descr="&quot;&quot;"/>
          <p:cNvSpPr/>
          <p:nvPr/>
        </p:nvSpPr>
        <p:spPr>
          <a:xfrm>
            <a:off x="6513443" y="6096238"/>
            <a:ext cx="1908314" cy="139148"/>
          </a:xfrm>
          <a:custGeom>
            <a:avLst/>
            <a:gdLst>
              <a:gd name="connsiteX0" fmla="*/ 0 w 1908314"/>
              <a:gd name="connsiteY0" fmla="*/ 0 h 139148"/>
              <a:gd name="connsiteX1" fmla="*/ 1908314 w 1908314"/>
              <a:gd name="connsiteY1" fmla="*/ 139148 h 139148"/>
            </a:gdLst>
            <a:ahLst/>
            <a:cxnLst>
              <a:cxn ang="0">
                <a:pos x="connsiteX0" y="connsiteY0"/>
              </a:cxn>
              <a:cxn ang="0">
                <a:pos x="connsiteX1" y="connsiteY1"/>
              </a:cxn>
            </a:cxnLst>
            <a:rect l="l" t="t" r="r" b="b"/>
            <a:pathLst>
              <a:path w="1908314" h="139148">
                <a:moveTo>
                  <a:pt x="0" y="0"/>
                </a:moveTo>
                <a:lnTo>
                  <a:pt x="1908314" y="139148"/>
                </a:lnTo>
              </a:path>
            </a:pathLst>
          </a:cu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5" name="Freeform 14" descr="&quot;&quot;"/>
          <p:cNvSpPr/>
          <p:nvPr/>
        </p:nvSpPr>
        <p:spPr>
          <a:xfrm flipH="1">
            <a:off x="6514256" y="5147901"/>
            <a:ext cx="1958008" cy="922931"/>
          </a:xfrm>
          <a:custGeom>
            <a:avLst/>
            <a:gdLst>
              <a:gd name="connsiteX0" fmla="*/ 1958008 w 1958008"/>
              <a:gd name="connsiteY0" fmla="*/ 0 h 586408"/>
              <a:gd name="connsiteX1" fmla="*/ 1461052 w 1958008"/>
              <a:gd name="connsiteY1" fmla="*/ 278295 h 586408"/>
              <a:gd name="connsiteX2" fmla="*/ 924339 w 1958008"/>
              <a:gd name="connsiteY2" fmla="*/ 457200 h 586408"/>
              <a:gd name="connsiteX3" fmla="*/ 0 w 1958008"/>
              <a:gd name="connsiteY3" fmla="*/ 586408 h 586408"/>
            </a:gdLst>
            <a:ahLst/>
            <a:cxnLst>
              <a:cxn ang="0">
                <a:pos x="connsiteX0" y="connsiteY0"/>
              </a:cxn>
              <a:cxn ang="0">
                <a:pos x="connsiteX1" y="connsiteY1"/>
              </a:cxn>
              <a:cxn ang="0">
                <a:pos x="connsiteX2" y="connsiteY2"/>
              </a:cxn>
              <a:cxn ang="0">
                <a:pos x="connsiteX3" y="connsiteY3"/>
              </a:cxn>
            </a:cxnLst>
            <a:rect l="l" t="t" r="r" b="b"/>
            <a:pathLst>
              <a:path w="1958008" h="586408">
                <a:moveTo>
                  <a:pt x="1958008" y="0"/>
                </a:moveTo>
                <a:cubicBezTo>
                  <a:pt x="1795669" y="101047"/>
                  <a:pt x="1633330" y="202095"/>
                  <a:pt x="1461052" y="278295"/>
                </a:cubicBezTo>
                <a:cubicBezTo>
                  <a:pt x="1288774" y="354495"/>
                  <a:pt x="1167848" y="405848"/>
                  <a:pt x="924339" y="457200"/>
                </a:cubicBezTo>
                <a:cubicBezTo>
                  <a:pt x="680830" y="508552"/>
                  <a:pt x="0" y="586408"/>
                  <a:pt x="0" y="586408"/>
                </a:cubicBezTo>
              </a:path>
            </a:pathLst>
          </a:cu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6" name="Freeform 15" descr="&quot;&quot;"/>
          <p:cNvSpPr/>
          <p:nvPr/>
        </p:nvSpPr>
        <p:spPr>
          <a:xfrm>
            <a:off x="4581399" y="5147901"/>
            <a:ext cx="1944217" cy="922931"/>
          </a:xfrm>
          <a:custGeom>
            <a:avLst/>
            <a:gdLst>
              <a:gd name="connsiteX0" fmla="*/ 1958008 w 1958008"/>
              <a:gd name="connsiteY0" fmla="*/ 0 h 586408"/>
              <a:gd name="connsiteX1" fmla="*/ 1461052 w 1958008"/>
              <a:gd name="connsiteY1" fmla="*/ 278295 h 586408"/>
              <a:gd name="connsiteX2" fmla="*/ 924339 w 1958008"/>
              <a:gd name="connsiteY2" fmla="*/ 457200 h 586408"/>
              <a:gd name="connsiteX3" fmla="*/ 0 w 1958008"/>
              <a:gd name="connsiteY3" fmla="*/ 586408 h 586408"/>
            </a:gdLst>
            <a:ahLst/>
            <a:cxnLst>
              <a:cxn ang="0">
                <a:pos x="connsiteX0" y="connsiteY0"/>
              </a:cxn>
              <a:cxn ang="0">
                <a:pos x="connsiteX1" y="connsiteY1"/>
              </a:cxn>
              <a:cxn ang="0">
                <a:pos x="connsiteX2" y="connsiteY2"/>
              </a:cxn>
              <a:cxn ang="0">
                <a:pos x="connsiteX3" y="connsiteY3"/>
              </a:cxn>
            </a:cxnLst>
            <a:rect l="l" t="t" r="r" b="b"/>
            <a:pathLst>
              <a:path w="1958008" h="586408">
                <a:moveTo>
                  <a:pt x="1958008" y="0"/>
                </a:moveTo>
                <a:cubicBezTo>
                  <a:pt x="1795669" y="101047"/>
                  <a:pt x="1633330" y="202095"/>
                  <a:pt x="1461052" y="278295"/>
                </a:cubicBezTo>
                <a:cubicBezTo>
                  <a:pt x="1288774" y="354495"/>
                  <a:pt x="1167848" y="405848"/>
                  <a:pt x="924339" y="457200"/>
                </a:cubicBezTo>
                <a:cubicBezTo>
                  <a:pt x="680830" y="508552"/>
                  <a:pt x="0" y="586408"/>
                  <a:pt x="0" y="586408"/>
                </a:cubicBezTo>
              </a:path>
            </a:pathLst>
          </a:cu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7" name="Freeform 16" descr="&quot;&quot;"/>
          <p:cNvSpPr/>
          <p:nvPr/>
        </p:nvSpPr>
        <p:spPr>
          <a:xfrm flipH="1">
            <a:off x="2687690" y="6065109"/>
            <a:ext cx="1908314" cy="199092"/>
          </a:xfrm>
          <a:custGeom>
            <a:avLst/>
            <a:gdLst>
              <a:gd name="connsiteX0" fmla="*/ 0 w 1908314"/>
              <a:gd name="connsiteY0" fmla="*/ 0 h 139148"/>
              <a:gd name="connsiteX1" fmla="*/ 1908314 w 1908314"/>
              <a:gd name="connsiteY1" fmla="*/ 139148 h 139148"/>
            </a:gdLst>
            <a:ahLst/>
            <a:cxnLst>
              <a:cxn ang="0">
                <a:pos x="connsiteX0" y="connsiteY0"/>
              </a:cxn>
              <a:cxn ang="0">
                <a:pos x="connsiteX1" y="connsiteY1"/>
              </a:cxn>
            </a:cxnLst>
            <a:rect l="l" t="t" r="r" b="b"/>
            <a:pathLst>
              <a:path w="1908314" h="139148">
                <a:moveTo>
                  <a:pt x="0" y="0"/>
                </a:moveTo>
                <a:lnTo>
                  <a:pt x="1908314" y="139148"/>
                </a:lnTo>
              </a:path>
            </a:pathLst>
          </a:cu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mc:AlternateContent xmlns:mc="http://schemas.openxmlformats.org/markup-compatibility/2006" xmlns:a14="http://schemas.microsoft.com/office/drawing/2010/main">
        <mc:Choice Requires="a14">
          <p:sp>
            <p:nvSpPr>
              <p:cNvPr id="18" name="Rectangle 17"/>
              <p:cNvSpPr/>
              <p:nvPr/>
            </p:nvSpPr>
            <p:spPr>
              <a:xfrm>
                <a:off x="7563963" y="5219908"/>
                <a:ext cx="161345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i="1" dirty="0">
                              <a:latin typeface="Cambria Math" panose="02040503050406030204" pitchFamily="18" charset="0"/>
                            </a:rPr>
                          </m:ctrlPr>
                        </m:funcPr>
                        <m:fName>
                          <m:r>
                            <m:rPr>
                              <m:sty m:val="p"/>
                            </m:rPr>
                            <a:rPr lang="en-US" dirty="0">
                              <a:latin typeface="Cambria Math"/>
                            </a:rPr>
                            <m:t>Pr</m:t>
                          </m:r>
                        </m:fName>
                        <m:e>
                          <m:d>
                            <m:dPr>
                              <m:begChr m:val="["/>
                              <m:endChr m:val="]"/>
                              <m:ctrlPr>
                                <a:rPr lang="en-US" i="1" dirty="0">
                                  <a:latin typeface="Cambria Math" panose="02040503050406030204" pitchFamily="18" charset="0"/>
                                </a:rPr>
                              </m:ctrlPr>
                            </m:dPr>
                            <m:e>
                              <m:r>
                                <a:rPr lang="en-US" b="1" i="1" dirty="0">
                                  <a:solidFill>
                                    <a:srgbClr val="0000FF"/>
                                  </a:solidFill>
                                  <a:latin typeface="Cambria Math"/>
                                </a:rPr>
                                <m:t>𝑨</m:t>
                              </m:r>
                              <m:d>
                                <m:dPr>
                                  <m:ctrlPr>
                                    <a:rPr lang="en-US" i="1" dirty="0">
                                      <a:latin typeface="Cambria Math" panose="02040503050406030204" pitchFamily="18" charset="0"/>
                                    </a:rPr>
                                  </m:ctrlPr>
                                </m:dPr>
                                <m:e>
                                  <m:r>
                                    <a:rPr lang="en-US" b="1" i="1" dirty="0">
                                      <a:solidFill>
                                        <a:srgbClr val="0000FF"/>
                                      </a:solidFill>
                                      <a:latin typeface="Cambria Math"/>
                                    </a:rPr>
                                    <m:t>𝑫</m:t>
                                  </m:r>
                                </m:e>
                              </m:d>
                              <m:r>
                                <a:rPr lang="en-US" i="1" dirty="0">
                                  <a:latin typeface="Cambria Math"/>
                                </a:rPr>
                                <m:t>=</m:t>
                              </m:r>
                              <m:r>
                                <a:rPr lang="en-US" b="1" i="1" dirty="0">
                                  <a:solidFill>
                                    <a:srgbClr val="0000FF"/>
                                  </a:solidFill>
                                  <a:latin typeface="Cambria Math"/>
                                </a:rPr>
                                <m:t>𝑶</m:t>
                              </m:r>
                            </m:e>
                          </m:d>
                        </m:e>
                      </m:func>
                    </m:oMath>
                  </m:oMathPara>
                </a14:m>
                <a:endParaRPr lang="en-SG" dirty="0"/>
              </a:p>
            </p:txBody>
          </p:sp>
        </mc:Choice>
        <mc:Fallback xmlns="">
          <p:sp>
            <p:nvSpPr>
              <p:cNvPr id="18" name="Rectangle 17"/>
              <p:cNvSpPr>
                <a:spLocks noRot="1" noChangeAspect="1" noMove="1" noResize="1" noEditPoints="1" noAdjustHandles="1" noChangeArrowheads="1" noChangeShapeType="1" noTextEdit="1"/>
              </p:cNvSpPr>
              <p:nvPr/>
            </p:nvSpPr>
            <p:spPr>
              <a:xfrm>
                <a:off x="6039963" y="5219908"/>
                <a:ext cx="1683987" cy="369332"/>
              </a:xfrm>
              <a:prstGeom prst="rect">
                <a:avLst/>
              </a:prstGeom>
              <a:blipFill rotWithShape="1">
                <a:blip r:embed="rId6"/>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19" name="Rectangle 18"/>
              <p:cNvSpPr/>
              <p:nvPr/>
            </p:nvSpPr>
            <p:spPr>
              <a:xfrm>
                <a:off x="7593781" y="5507940"/>
                <a:ext cx="168398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i="1" dirty="0">
                              <a:latin typeface="Cambria Math" panose="02040503050406030204" pitchFamily="18" charset="0"/>
                            </a:rPr>
                          </m:ctrlPr>
                        </m:funcPr>
                        <m:fName>
                          <m:r>
                            <m:rPr>
                              <m:sty m:val="p"/>
                            </m:rPr>
                            <a:rPr lang="en-US" dirty="0">
                              <a:latin typeface="Cambria Math"/>
                            </a:rPr>
                            <m:t>Pr</m:t>
                          </m:r>
                        </m:fName>
                        <m:e>
                          <m:d>
                            <m:dPr>
                              <m:begChr m:val="["/>
                              <m:endChr m:val="]"/>
                              <m:ctrlPr>
                                <a:rPr lang="en-US" i="1" dirty="0">
                                  <a:latin typeface="Cambria Math" panose="02040503050406030204" pitchFamily="18" charset="0"/>
                                </a:rPr>
                              </m:ctrlPr>
                            </m:dPr>
                            <m:e>
                              <m:r>
                                <a:rPr lang="en-US" b="1" i="1" dirty="0">
                                  <a:solidFill>
                                    <a:srgbClr val="0000FF"/>
                                  </a:solidFill>
                                  <a:latin typeface="Cambria Math"/>
                                </a:rPr>
                                <m:t>𝑨</m:t>
                              </m:r>
                              <m:d>
                                <m:dPr>
                                  <m:ctrlPr>
                                    <a:rPr lang="en-US" i="1" dirty="0">
                                      <a:latin typeface="Cambria Math" panose="02040503050406030204" pitchFamily="18" charset="0"/>
                                    </a:rPr>
                                  </m:ctrlPr>
                                </m:dPr>
                                <m:e>
                                  <m:r>
                                    <a:rPr lang="en-US" b="1" i="1" dirty="0">
                                      <a:solidFill>
                                        <a:srgbClr val="0000FF"/>
                                      </a:solidFill>
                                      <a:latin typeface="Cambria Math"/>
                                    </a:rPr>
                                    <m:t>𝑫</m:t>
                                  </m:r>
                                  <m:r>
                                    <a:rPr lang="en-US" b="1" i="1" dirty="0">
                                      <a:solidFill>
                                        <a:srgbClr val="0000FF"/>
                                      </a:solidFill>
                                      <a:latin typeface="Cambria Math"/>
                                    </a:rPr>
                                    <m:t>′</m:t>
                                  </m:r>
                                </m:e>
                              </m:d>
                              <m:r>
                                <a:rPr lang="en-US" i="1" dirty="0">
                                  <a:latin typeface="Cambria Math"/>
                                </a:rPr>
                                <m:t>=</m:t>
                              </m:r>
                              <m:r>
                                <a:rPr lang="en-US" b="1" i="1" dirty="0">
                                  <a:solidFill>
                                    <a:srgbClr val="0000FF"/>
                                  </a:solidFill>
                                  <a:latin typeface="Cambria Math"/>
                                </a:rPr>
                                <m:t>𝑶</m:t>
                              </m:r>
                            </m:e>
                          </m:d>
                        </m:e>
                      </m:func>
                    </m:oMath>
                  </m:oMathPara>
                </a14:m>
                <a:endParaRPr lang="en-SG" dirty="0"/>
              </a:p>
            </p:txBody>
          </p:sp>
        </mc:Choice>
        <mc:Fallback xmlns="">
          <p:sp>
            <p:nvSpPr>
              <p:cNvPr id="19" name="Rectangle 18"/>
              <p:cNvSpPr>
                <a:spLocks noRot="1" noChangeAspect="1" noMove="1" noResize="1" noEditPoints="1" noAdjustHandles="1" noChangeArrowheads="1" noChangeShapeType="1" noTextEdit="1"/>
              </p:cNvSpPr>
              <p:nvPr/>
            </p:nvSpPr>
            <p:spPr>
              <a:xfrm>
                <a:off x="6069780" y="5507940"/>
                <a:ext cx="1683987" cy="369332"/>
              </a:xfrm>
              <a:prstGeom prst="rect">
                <a:avLst/>
              </a:prstGeom>
              <a:blipFill rotWithShape="1">
                <a:blip r:embed="rId7"/>
                <a:stretch>
                  <a:fillRect/>
                </a:stretch>
              </a:blipFill>
            </p:spPr>
            <p:txBody>
              <a:bodyPr/>
              <a:lstStyle/>
              <a:p>
                <a:r>
                  <a:rPr lang="en-SG">
                    <a:noFill/>
                  </a:rPr>
                  <a:t> </a:t>
                </a:r>
              </a:p>
            </p:txBody>
          </p:sp>
        </mc:Fallback>
      </mc:AlternateContent>
      <p:cxnSp>
        <p:nvCxnSpPr>
          <p:cNvPr id="20" name="Straight Connector 19" descr="&quot;&quot;"/>
          <p:cNvCxnSpPr/>
          <p:nvPr/>
        </p:nvCxnSpPr>
        <p:spPr>
          <a:xfrm>
            <a:off x="9220148" y="5435932"/>
            <a:ext cx="692277" cy="0"/>
          </a:xfrm>
          <a:prstGeom prst="line">
            <a:avLst/>
          </a:prstGeom>
          <a:ln w="190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21" name="Straight Connector 20" descr="&quot;&quot;"/>
          <p:cNvCxnSpPr/>
          <p:nvPr/>
        </p:nvCxnSpPr>
        <p:spPr>
          <a:xfrm>
            <a:off x="9220148" y="5723964"/>
            <a:ext cx="692277"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descr="&quot;&quot;"/>
          <p:cNvCxnSpPr/>
          <p:nvPr/>
        </p:nvCxnSpPr>
        <p:spPr>
          <a:xfrm>
            <a:off x="4583832" y="5219908"/>
            <a:ext cx="0" cy="1070828"/>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25" name="Straight Connector 24" descr="&quot;&quot;"/>
          <p:cNvCxnSpPr/>
          <p:nvPr/>
        </p:nvCxnSpPr>
        <p:spPr>
          <a:xfrm>
            <a:off x="6528048" y="5219908"/>
            <a:ext cx="0" cy="1070828"/>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26" name="Straight Connector 25" descr="&quot;&quot;"/>
          <p:cNvCxnSpPr/>
          <p:nvPr/>
        </p:nvCxnSpPr>
        <p:spPr>
          <a:xfrm>
            <a:off x="6023992" y="5219908"/>
            <a:ext cx="0" cy="1070828"/>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Rectangle 22"/>
              <p:cNvSpPr/>
              <p:nvPr/>
            </p:nvSpPr>
            <p:spPr>
              <a:xfrm>
                <a:off x="5807968" y="6300028"/>
                <a:ext cx="37542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1" i="1">
                          <a:solidFill>
                            <a:srgbClr val="0000FF"/>
                          </a:solidFill>
                          <a:latin typeface="Cambria Math"/>
                        </a:rPr>
                        <m:t>𝒚</m:t>
                      </m:r>
                    </m:oMath>
                  </m:oMathPara>
                </a14:m>
                <a:endParaRPr lang="en-SG" dirty="0"/>
              </a:p>
            </p:txBody>
          </p:sp>
        </mc:Choice>
        <mc:Fallback xmlns="">
          <p:sp>
            <p:nvSpPr>
              <p:cNvPr id="23" name="Rectangle 22"/>
              <p:cNvSpPr>
                <a:spLocks noRot="1" noChangeAspect="1" noMove="1" noResize="1" noEditPoints="1" noAdjustHandles="1" noChangeArrowheads="1" noChangeShapeType="1" noTextEdit="1"/>
              </p:cNvSpPr>
              <p:nvPr/>
            </p:nvSpPr>
            <p:spPr>
              <a:xfrm>
                <a:off x="4283968" y="6300028"/>
                <a:ext cx="375424" cy="369332"/>
              </a:xfrm>
              <a:prstGeom prst="rect">
                <a:avLst/>
              </a:prstGeom>
              <a:blipFill rotWithShape="1">
                <a:blip r:embed="rId8"/>
                <a:stretch>
                  <a:fillRect b="-4918"/>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33" name="Rectangle 32"/>
              <p:cNvSpPr/>
              <p:nvPr/>
            </p:nvSpPr>
            <p:spPr>
              <a:xfrm>
                <a:off x="2567608" y="4411666"/>
                <a:ext cx="1642308" cy="68121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b="1" i="1" dirty="0">
                              <a:latin typeface="Cambria Math" panose="02040503050406030204" pitchFamily="18" charset="0"/>
                            </a:rPr>
                          </m:ctrlPr>
                        </m:fPr>
                        <m:num>
                          <m:func>
                            <m:funcPr>
                              <m:ctrlPr>
                                <a:rPr lang="en-US" i="1" dirty="0">
                                  <a:latin typeface="Cambria Math" panose="02040503050406030204" pitchFamily="18" charset="0"/>
                                </a:rPr>
                              </m:ctrlPr>
                            </m:funcPr>
                            <m:fName>
                              <m:r>
                                <m:rPr>
                                  <m:sty m:val="p"/>
                                </m:rPr>
                                <a:rPr lang="en-US" dirty="0">
                                  <a:latin typeface="Cambria Math"/>
                                </a:rPr>
                                <m:t>Pr</m:t>
                              </m:r>
                            </m:fName>
                            <m:e>
                              <m:d>
                                <m:dPr>
                                  <m:begChr m:val="["/>
                                  <m:endChr m:val="]"/>
                                  <m:ctrlPr>
                                    <a:rPr lang="en-US" i="1" dirty="0">
                                      <a:latin typeface="Cambria Math" panose="02040503050406030204" pitchFamily="18" charset="0"/>
                                    </a:rPr>
                                  </m:ctrlPr>
                                </m:dPr>
                                <m:e>
                                  <m:r>
                                    <a:rPr lang="en-US" b="1" i="1" dirty="0">
                                      <a:solidFill>
                                        <a:srgbClr val="0000FF"/>
                                      </a:solidFill>
                                      <a:latin typeface="Cambria Math"/>
                                    </a:rPr>
                                    <m:t>𝑨</m:t>
                                  </m:r>
                                  <m:d>
                                    <m:dPr>
                                      <m:ctrlPr>
                                        <a:rPr lang="en-US" i="1" dirty="0">
                                          <a:latin typeface="Cambria Math" panose="02040503050406030204" pitchFamily="18" charset="0"/>
                                        </a:rPr>
                                      </m:ctrlPr>
                                    </m:dPr>
                                    <m:e>
                                      <m:r>
                                        <a:rPr lang="en-US" b="1" i="1" dirty="0">
                                          <a:solidFill>
                                            <a:srgbClr val="0000FF"/>
                                          </a:solidFill>
                                          <a:latin typeface="Cambria Math"/>
                                        </a:rPr>
                                        <m:t>𝑫</m:t>
                                      </m:r>
                                      <m:r>
                                        <a:rPr lang="en-US" b="1" i="1" dirty="0">
                                          <a:solidFill>
                                            <a:srgbClr val="0000FF"/>
                                          </a:solidFill>
                                          <a:latin typeface="Cambria Math"/>
                                        </a:rPr>
                                        <m:t>′</m:t>
                                      </m:r>
                                    </m:e>
                                  </m:d>
                                  <m:r>
                                    <a:rPr lang="en-US" i="1" dirty="0">
                                      <a:latin typeface="Cambria Math"/>
                                    </a:rPr>
                                    <m:t>=</m:t>
                                  </m:r>
                                  <m:r>
                                    <a:rPr lang="en-US" b="1" i="1" dirty="0">
                                      <a:solidFill>
                                        <a:srgbClr val="0000FF"/>
                                      </a:solidFill>
                                      <a:latin typeface="Cambria Math"/>
                                    </a:rPr>
                                    <m:t>𝒚</m:t>
                                  </m:r>
                                </m:e>
                              </m:d>
                            </m:e>
                          </m:func>
                        </m:num>
                        <m:den>
                          <m:func>
                            <m:funcPr>
                              <m:ctrlPr>
                                <a:rPr lang="en-US" i="1" dirty="0">
                                  <a:latin typeface="Cambria Math" panose="02040503050406030204" pitchFamily="18" charset="0"/>
                                </a:rPr>
                              </m:ctrlPr>
                            </m:funcPr>
                            <m:fName>
                              <m:r>
                                <m:rPr>
                                  <m:sty m:val="p"/>
                                </m:rPr>
                                <a:rPr lang="en-US" dirty="0">
                                  <a:latin typeface="Cambria Math"/>
                                </a:rPr>
                                <m:t>Pr</m:t>
                              </m:r>
                            </m:fName>
                            <m:e>
                              <m:d>
                                <m:dPr>
                                  <m:begChr m:val="["/>
                                  <m:endChr m:val="]"/>
                                  <m:ctrlPr>
                                    <a:rPr lang="en-US" i="1" dirty="0">
                                      <a:latin typeface="Cambria Math" panose="02040503050406030204" pitchFamily="18" charset="0"/>
                                    </a:rPr>
                                  </m:ctrlPr>
                                </m:dPr>
                                <m:e>
                                  <m:r>
                                    <a:rPr lang="en-US" b="1" i="1" dirty="0">
                                      <a:solidFill>
                                        <a:srgbClr val="0000FF"/>
                                      </a:solidFill>
                                      <a:latin typeface="Cambria Math"/>
                                    </a:rPr>
                                    <m:t>𝑨</m:t>
                                  </m:r>
                                  <m:d>
                                    <m:dPr>
                                      <m:ctrlPr>
                                        <a:rPr lang="en-US" i="1" dirty="0">
                                          <a:latin typeface="Cambria Math" panose="02040503050406030204" pitchFamily="18" charset="0"/>
                                        </a:rPr>
                                      </m:ctrlPr>
                                    </m:dPr>
                                    <m:e>
                                      <m:r>
                                        <a:rPr lang="en-US" b="1" i="1" dirty="0">
                                          <a:solidFill>
                                            <a:srgbClr val="0000FF"/>
                                          </a:solidFill>
                                          <a:latin typeface="Cambria Math"/>
                                        </a:rPr>
                                        <m:t>𝑫</m:t>
                                      </m:r>
                                    </m:e>
                                  </m:d>
                                  <m:r>
                                    <a:rPr lang="en-US" i="1" dirty="0">
                                      <a:latin typeface="Cambria Math"/>
                                    </a:rPr>
                                    <m:t>=</m:t>
                                  </m:r>
                                  <m:r>
                                    <a:rPr lang="en-US" b="1" i="1" dirty="0">
                                      <a:solidFill>
                                        <a:srgbClr val="0000FF"/>
                                      </a:solidFill>
                                      <a:latin typeface="Cambria Math"/>
                                    </a:rPr>
                                    <m:t>𝒚</m:t>
                                  </m:r>
                                </m:e>
                              </m:d>
                            </m:e>
                          </m:func>
                        </m:den>
                      </m:f>
                    </m:oMath>
                  </m:oMathPara>
                </a14:m>
                <a:endParaRPr lang="en-SG" dirty="0"/>
              </a:p>
            </p:txBody>
          </p:sp>
        </mc:Choice>
        <mc:Fallback xmlns="">
          <p:sp>
            <p:nvSpPr>
              <p:cNvPr id="33" name="Rectangle 32"/>
              <p:cNvSpPr>
                <a:spLocks noRot="1" noChangeAspect="1" noMove="1" noResize="1" noEditPoints="1" noAdjustHandles="1" noChangeArrowheads="1" noChangeShapeType="1" noTextEdit="1"/>
              </p:cNvSpPr>
              <p:nvPr/>
            </p:nvSpPr>
            <p:spPr>
              <a:xfrm>
                <a:off x="1043608" y="4411666"/>
                <a:ext cx="1642308" cy="681212"/>
              </a:xfrm>
              <a:prstGeom prst="rect">
                <a:avLst/>
              </a:prstGeom>
              <a:blipFill rotWithShape="1">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Rectangle 27"/>
              <p:cNvSpPr/>
              <p:nvPr/>
            </p:nvSpPr>
            <p:spPr>
              <a:xfrm>
                <a:off x="4045817" y="4409744"/>
                <a:ext cx="1690142" cy="67794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dirty="0">
                          <a:latin typeface="Cambria Math"/>
                          <a:ea typeface="Cambria Math"/>
                        </a:rPr>
                        <m:t>=</m:t>
                      </m:r>
                      <m:f>
                        <m:fPr>
                          <m:ctrlPr>
                            <a:rPr lang="en-US" i="1" dirty="0">
                              <a:latin typeface="Cambria Math" panose="02040503050406030204" pitchFamily="18" charset="0"/>
                              <a:ea typeface="Cambria Math"/>
                            </a:rPr>
                          </m:ctrlPr>
                        </m:fPr>
                        <m:num>
                          <m:r>
                            <a:rPr lang="en-US" i="1" dirty="0">
                              <a:latin typeface="Cambria Math"/>
                              <a:ea typeface="Cambria Math"/>
                            </a:rPr>
                            <m:t>𝑝𝑑𝑓</m:t>
                          </m:r>
                          <m:r>
                            <a:rPr lang="en-US" i="1" dirty="0">
                              <a:latin typeface="Cambria Math"/>
                              <a:ea typeface="Cambria Math"/>
                            </a:rPr>
                            <m:t>(</m:t>
                          </m:r>
                          <m:r>
                            <a:rPr lang="en-US" b="1" i="1" dirty="0">
                              <a:solidFill>
                                <a:srgbClr val="0000FF"/>
                              </a:solidFill>
                              <a:latin typeface="Cambria Math"/>
                              <a:ea typeface="Cambria Math"/>
                            </a:rPr>
                            <m:t>𝒚</m:t>
                          </m:r>
                          <m:r>
                            <a:rPr lang="en-US" i="1" dirty="0">
                              <a:latin typeface="Cambria Math"/>
                              <a:ea typeface="Cambria Math"/>
                            </a:rPr>
                            <m:t>−</m:t>
                          </m:r>
                          <m:sSup>
                            <m:sSupPr>
                              <m:ctrlPr>
                                <a:rPr lang="en-US" b="1" i="1" dirty="0">
                                  <a:solidFill>
                                    <a:srgbClr val="0000FF"/>
                                  </a:solidFill>
                                  <a:latin typeface="Cambria Math" panose="02040503050406030204" pitchFamily="18" charset="0"/>
                                  <a:ea typeface="Cambria Math"/>
                                </a:rPr>
                              </m:ctrlPr>
                            </m:sSupPr>
                            <m:e>
                              <m:r>
                                <a:rPr lang="en-US" b="1" i="1" dirty="0">
                                  <a:solidFill>
                                    <a:srgbClr val="0000FF"/>
                                  </a:solidFill>
                                  <a:latin typeface="Cambria Math"/>
                                  <a:ea typeface="Cambria Math"/>
                                </a:rPr>
                                <m:t>𝒉</m:t>
                              </m:r>
                            </m:e>
                            <m:sup>
                              <m:r>
                                <a:rPr lang="en-US" b="1" i="1" dirty="0">
                                  <a:solidFill>
                                    <a:srgbClr val="0000FF"/>
                                  </a:solidFill>
                                  <a:latin typeface="Cambria Math"/>
                                  <a:ea typeface="Cambria Math"/>
                                </a:rPr>
                                <m:t>′</m:t>
                              </m:r>
                            </m:sup>
                          </m:sSup>
                          <m:r>
                            <a:rPr lang="en-US" i="1" dirty="0">
                              <a:latin typeface="Cambria Math"/>
                              <a:ea typeface="Cambria Math"/>
                            </a:rPr>
                            <m:t>)</m:t>
                          </m:r>
                        </m:num>
                        <m:den>
                          <m:r>
                            <a:rPr lang="en-US" i="1" dirty="0">
                              <a:latin typeface="Cambria Math"/>
                              <a:ea typeface="Cambria Math"/>
                            </a:rPr>
                            <m:t>𝑝𝑑𝑓</m:t>
                          </m:r>
                          <m:r>
                            <a:rPr lang="en-US" b="1" i="1" dirty="0">
                              <a:latin typeface="Cambria Math"/>
                              <a:ea typeface="Cambria Math"/>
                            </a:rPr>
                            <m:t>(</m:t>
                          </m:r>
                          <m:r>
                            <a:rPr lang="en-US" b="1" i="1" dirty="0">
                              <a:solidFill>
                                <a:srgbClr val="0000FF"/>
                              </a:solidFill>
                              <a:latin typeface="Cambria Math"/>
                              <a:ea typeface="Cambria Math"/>
                            </a:rPr>
                            <m:t>𝒚</m:t>
                          </m:r>
                          <m:r>
                            <a:rPr lang="en-US" i="1" dirty="0">
                              <a:latin typeface="Cambria Math"/>
                              <a:ea typeface="Cambria Math"/>
                            </a:rPr>
                            <m:t>−</m:t>
                          </m:r>
                          <m:r>
                            <a:rPr lang="en-US" b="1" i="1" dirty="0">
                              <a:solidFill>
                                <a:srgbClr val="0000FF"/>
                              </a:solidFill>
                              <a:latin typeface="Cambria Math"/>
                              <a:ea typeface="Cambria Math"/>
                            </a:rPr>
                            <m:t>𝒉</m:t>
                          </m:r>
                          <m:r>
                            <a:rPr lang="en-US" i="1" dirty="0">
                              <a:latin typeface="Cambria Math"/>
                              <a:ea typeface="Cambria Math"/>
                            </a:rPr>
                            <m:t>)</m:t>
                          </m:r>
                        </m:den>
                      </m:f>
                    </m:oMath>
                  </m:oMathPara>
                </a14:m>
                <a:endParaRPr lang="en-SG" dirty="0"/>
              </a:p>
            </p:txBody>
          </p:sp>
        </mc:Choice>
        <mc:Fallback xmlns="">
          <p:sp>
            <p:nvSpPr>
              <p:cNvPr id="28" name="Rectangle 27"/>
              <p:cNvSpPr>
                <a:spLocks noRot="1" noChangeAspect="1" noMove="1" noResize="1" noEditPoints="1" noAdjustHandles="1" noChangeArrowheads="1" noChangeShapeType="1" noTextEdit="1"/>
              </p:cNvSpPr>
              <p:nvPr/>
            </p:nvSpPr>
            <p:spPr>
              <a:xfrm>
                <a:off x="2521817" y="4409743"/>
                <a:ext cx="1690142" cy="677943"/>
              </a:xfrm>
              <a:prstGeom prst="rect">
                <a:avLst/>
              </a:prstGeom>
              <a:blipFill rotWithShape="1">
                <a:blip r:embed="rId10"/>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27" name="Rectangle 26"/>
              <p:cNvSpPr/>
              <p:nvPr/>
            </p:nvSpPr>
            <p:spPr>
              <a:xfrm>
                <a:off x="5519936" y="4407241"/>
                <a:ext cx="2627642" cy="68294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dirty="0">
                          <a:latin typeface="Cambria Math"/>
                          <a:ea typeface="Cambria Math"/>
                        </a:rPr>
                        <m:t>=</m:t>
                      </m:r>
                      <m:f>
                        <m:fPr>
                          <m:ctrlPr>
                            <a:rPr lang="en-US" i="1" dirty="0">
                              <a:latin typeface="Cambria Math" panose="02040503050406030204" pitchFamily="18" charset="0"/>
                              <a:ea typeface="Cambria Math"/>
                            </a:rPr>
                          </m:ctrlPr>
                        </m:fPr>
                        <m:num>
                          <m:r>
                            <m:rPr>
                              <m:sty m:val="p"/>
                            </m:rPr>
                            <a:rPr lang="en-US">
                              <a:latin typeface="Cambria Math"/>
                            </a:rPr>
                            <m:t>exp</m:t>
                          </m:r>
                          <m:r>
                            <a:rPr lang="en-US" i="1" dirty="0">
                              <a:latin typeface="Cambria Math"/>
                              <a:ea typeface="Cambria Math"/>
                            </a:rPr>
                            <m:t>(</m:t>
                          </m:r>
                          <m:r>
                            <a:rPr lang="en-US" b="1" i="1" dirty="0">
                              <a:latin typeface="Cambria Math"/>
                              <a:ea typeface="Cambria Math"/>
                            </a:rPr>
                            <m:t>−|</m:t>
                          </m:r>
                          <m:r>
                            <a:rPr lang="en-US" b="1" i="1" dirty="0">
                              <a:solidFill>
                                <a:srgbClr val="0000FF"/>
                              </a:solidFill>
                              <a:latin typeface="Cambria Math"/>
                              <a:ea typeface="Cambria Math"/>
                            </a:rPr>
                            <m:t>𝒚</m:t>
                          </m:r>
                          <m:r>
                            <a:rPr lang="en-US" i="1" dirty="0">
                              <a:latin typeface="Cambria Math"/>
                              <a:ea typeface="Cambria Math"/>
                            </a:rPr>
                            <m:t>−</m:t>
                          </m:r>
                          <m:r>
                            <a:rPr lang="en-US" b="1" i="1">
                              <a:solidFill>
                                <a:srgbClr val="0000FF"/>
                              </a:solidFill>
                              <a:latin typeface="Cambria Math"/>
                            </a:rPr>
                            <m:t>𝒉</m:t>
                          </m:r>
                          <m:r>
                            <a:rPr lang="en-US" b="1" i="1" dirty="0">
                              <a:solidFill>
                                <a:srgbClr val="0000FF"/>
                              </a:solidFill>
                              <a:latin typeface="Cambria Math"/>
                            </a:rPr>
                            <m:t>′</m:t>
                          </m:r>
                          <m:r>
                            <a:rPr lang="en-US" i="1" dirty="0">
                              <a:latin typeface="Cambria Math"/>
                              <a:ea typeface="Cambria Math"/>
                            </a:rPr>
                            <m:t>|/</m:t>
                          </m:r>
                          <m:r>
                            <a:rPr lang="en-US" b="1" i="1">
                              <a:solidFill>
                                <a:srgbClr val="0000FF"/>
                              </a:solidFill>
                              <a:latin typeface="Cambria Math"/>
                            </a:rPr>
                            <m:t>𝝀</m:t>
                          </m:r>
                          <m:r>
                            <a:rPr lang="en-US" i="1" dirty="0">
                              <a:latin typeface="Cambria Math"/>
                              <a:ea typeface="Cambria Math"/>
                            </a:rPr>
                            <m:t>)</m:t>
                          </m:r>
                          <m:r>
                            <a:rPr lang="en-US" altLang="zh-CN" i="1" dirty="0">
                              <a:latin typeface="Cambria Math"/>
                              <a:ea typeface="Cambria Math"/>
                            </a:rPr>
                            <m:t>/2</m:t>
                          </m:r>
                          <m:r>
                            <a:rPr lang="en-US" b="1" i="1">
                              <a:solidFill>
                                <a:srgbClr val="0000FF"/>
                              </a:solidFill>
                              <a:latin typeface="Cambria Math"/>
                            </a:rPr>
                            <m:t>𝝀</m:t>
                          </m:r>
                          <m:r>
                            <m:rPr>
                              <m:nor/>
                            </m:rPr>
                            <a:rPr lang="en-SG" dirty="0"/>
                            <m:t> </m:t>
                          </m:r>
                        </m:num>
                        <m:den>
                          <m:r>
                            <m:rPr>
                              <m:sty m:val="p"/>
                            </m:rPr>
                            <a:rPr lang="en-US">
                              <a:latin typeface="Cambria Math"/>
                            </a:rPr>
                            <m:t>exp</m:t>
                          </m:r>
                          <m:r>
                            <a:rPr lang="en-US" i="1" dirty="0">
                              <a:latin typeface="Cambria Math"/>
                              <a:ea typeface="Cambria Math"/>
                            </a:rPr>
                            <m:t>(</m:t>
                          </m:r>
                          <m:r>
                            <a:rPr lang="en-US" b="1" i="1" dirty="0">
                              <a:latin typeface="Cambria Math"/>
                              <a:ea typeface="Cambria Math"/>
                            </a:rPr>
                            <m:t>−|</m:t>
                          </m:r>
                          <m:r>
                            <a:rPr lang="en-US" b="1" i="1" dirty="0">
                              <a:solidFill>
                                <a:srgbClr val="0000FF"/>
                              </a:solidFill>
                              <a:latin typeface="Cambria Math"/>
                              <a:ea typeface="Cambria Math"/>
                            </a:rPr>
                            <m:t>𝒚</m:t>
                          </m:r>
                          <m:r>
                            <a:rPr lang="en-US" i="1" dirty="0">
                              <a:latin typeface="Cambria Math"/>
                              <a:ea typeface="Cambria Math"/>
                            </a:rPr>
                            <m:t>−</m:t>
                          </m:r>
                          <m:r>
                            <a:rPr lang="en-US" b="1" i="1" dirty="0">
                              <a:solidFill>
                                <a:srgbClr val="0000FF"/>
                              </a:solidFill>
                              <a:latin typeface="Cambria Math"/>
                              <a:ea typeface="Cambria Math"/>
                            </a:rPr>
                            <m:t>𝒉</m:t>
                          </m:r>
                          <m:r>
                            <a:rPr lang="en-US" i="1" dirty="0">
                              <a:latin typeface="Cambria Math"/>
                              <a:ea typeface="Cambria Math"/>
                            </a:rPr>
                            <m:t>|/</m:t>
                          </m:r>
                          <m:r>
                            <a:rPr lang="en-US" b="1" i="1">
                              <a:solidFill>
                                <a:srgbClr val="0000FF"/>
                              </a:solidFill>
                              <a:latin typeface="Cambria Math"/>
                            </a:rPr>
                            <m:t>𝝀</m:t>
                          </m:r>
                          <m:r>
                            <a:rPr lang="en-US" i="1" dirty="0">
                              <a:latin typeface="Cambria Math"/>
                              <a:ea typeface="Cambria Math"/>
                            </a:rPr>
                            <m:t>)</m:t>
                          </m:r>
                          <m:r>
                            <a:rPr lang="en-US" altLang="zh-CN" i="1" dirty="0">
                              <a:latin typeface="Cambria Math"/>
                              <a:ea typeface="Cambria Math"/>
                            </a:rPr>
                            <m:t>/2</m:t>
                          </m:r>
                          <m:r>
                            <a:rPr lang="en-US" b="1" i="1">
                              <a:solidFill>
                                <a:srgbClr val="0000FF"/>
                              </a:solidFill>
                              <a:latin typeface="Cambria Math"/>
                            </a:rPr>
                            <m:t>𝝀</m:t>
                          </m:r>
                        </m:den>
                      </m:f>
                    </m:oMath>
                  </m:oMathPara>
                </a14:m>
                <a:endParaRPr lang="en-SG" dirty="0"/>
              </a:p>
            </p:txBody>
          </p:sp>
        </mc:Choice>
        <mc:Fallback xmlns="">
          <p:sp>
            <p:nvSpPr>
              <p:cNvPr id="27" name="Rectangle 26"/>
              <p:cNvSpPr>
                <a:spLocks noRot="1" noChangeAspect="1" noMove="1" noResize="1" noEditPoints="1" noAdjustHandles="1" noChangeArrowheads="1" noChangeShapeType="1" noTextEdit="1"/>
              </p:cNvSpPr>
              <p:nvPr/>
            </p:nvSpPr>
            <p:spPr>
              <a:xfrm>
                <a:off x="3995936" y="4407241"/>
                <a:ext cx="2627642" cy="682944"/>
              </a:xfrm>
              <a:prstGeom prst="rect">
                <a:avLst/>
              </a:prstGeom>
              <a:blipFill rotWithShape="1">
                <a:blip r:embed="rId11"/>
                <a:stretch>
                  <a:fillRect/>
                </a:stretch>
              </a:blipFill>
            </p:spPr>
            <p:txBody>
              <a:bodyPr/>
              <a:lstStyle/>
              <a:p>
                <a:r>
                  <a:rPr lang="en-SG">
                    <a:noFill/>
                  </a:rPr>
                  <a:t> </a:t>
                </a:r>
              </a:p>
            </p:txBody>
          </p:sp>
        </mc:Fallback>
      </mc:AlternateContent>
      <p:sp>
        <p:nvSpPr>
          <p:cNvPr id="29" name="Rectangle 28"/>
          <p:cNvSpPr/>
          <p:nvPr/>
        </p:nvSpPr>
        <p:spPr>
          <a:xfrm>
            <a:off x="8040217" y="6341258"/>
            <a:ext cx="2440861" cy="400110"/>
          </a:xfrm>
          <a:prstGeom prst="rect">
            <a:avLst/>
          </a:prstGeom>
        </p:spPr>
        <p:txBody>
          <a:bodyPr wrap="none">
            <a:spAutoFit/>
          </a:bodyPr>
          <a:lstStyle/>
          <a:p>
            <a:r>
              <a:rPr lang="en-US" sz="2000" dirty="0">
                <a:latin typeface="+mj-lt"/>
              </a:rPr>
              <a:t># of diabetes patients</a:t>
            </a:r>
            <a:endParaRPr lang="en-SG" sz="2000" dirty="0">
              <a:latin typeface="+mj-lt"/>
            </a:endParaRPr>
          </a:p>
        </p:txBody>
      </p:sp>
      <p:sp>
        <p:nvSpPr>
          <p:cNvPr id="2" name="Slide Number Placeholder 1">
            <a:extLst>
              <a:ext uri="{FF2B5EF4-FFF2-40B4-BE49-F238E27FC236}">
                <a16:creationId xmlns:a16="http://schemas.microsoft.com/office/drawing/2014/main" id="{7453D9A6-9D2D-FB4B-A3D7-309E7D4DD3F0}"/>
              </a:ext>
            </a:extLst>
          </p:cNvPr>
          <p:cNvSpPr>
            <a:spLocks noGrp="1"/>
          </p:cNvSpPr>
          <p:nvPr>
            <p:ph type="sldNum" sz="quarter" idx="12"/>
          </p:nvPr>
        </p:nvSpPr>
        <p:spPr/>
        <p:txBody>
          <a:bodyPr/>
          <a:lstStyle/>
          <a:p>
            <a:fld id="{3E5BF5F9-4D9A-9543-85E8-59158CD2B6EB}" type="slidenum">
              <a:rPr lang="en-US" smtClean="0"/>
              <a:t>18</a:t>
            </a:fld>
            <a:endParaRPr lang="en-US"/>
          </a:p>
        </p:txBody>
      </p:sp>
    </p:spTree>
    <p:extLst>
      <p:ext uri="{BB962C8B-B14F-4D97-AF65-F5344CB8AC3E}">
        <p14:creationId xmlns:p14="http://schemas.microsoft.com/office/powerpoint/2010/main" val="9500502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a:spLocks noGrp="1"/>
          </p:cNvSpPr>
          <p:nvPr>
            <p:ph type="title"/>
          </p:nvPr>
        </p:nvSpPr>
        <p:spPr>
          <a:xfrm>
            <a:off x="464242" y="130108"/>
            <a:ext cx="10515600" cy="1325563"/>
          </a:xfrm>
        </p:spPr>
        <p:txBody>
          <a:bodyPr>
            <a:noAutofit/>
          </a:bodyPr>
          <a:lstStyle/>
          <a:p>
            <a:r>
              <a:rPr lang="en-US" sz="4000" b="1" dirty="0">
                <a:solidFill>
                  <a:srgbClr val="FF0000"/>
                </a:solidFill>
                <a:latin typeface="Arial" charset="0"/>
                <a:ea typeface="Arial" charset="0"/>
                <a:cs typeface="Arial" charset="0"/>
              </a:rPr>
              <a:t>Differential Privacy via Laplace Noise</a:t>
            </a:r>
            <a:endParaRPr lang="en-SG" sz="4000" b="1" dirty="0">
              <a:solidFill>
                <a:srgbClr val="FF0000"/>
              </a:solidFill>
              <a:latin typeface="Arial" charset="0"/>
              <a:ea typeface="Arial" charset="0"/>
              <a:cs typeface="Arial"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981200" y="1196752"/>
                <a:ext cx="8435280" cy="3281010"/>
              </a:xfrm>
            </p:spPr>
            <p:txBody>
              <a:bodyPr>
                <a:normAutofit fontScale="70000" lnSpcReduction="20000"/>
              </a:bodyPr>
              <a:lstStyle/>
              <a:p>
                <a:r>
                  <a:rPr lang="en-US" dirty="0">
                    <a:latin typeface="Arial" charset="0"/>
                    <a:ea typeface="Arial" charset="0"/>
                    <a:cs typeface="Arial" charset="0"/>
                  </a:rPr>
                  <a:t>Dataset: 	A set of patients</a:t>
                </a:r>
              </a:p>
              <a:p>
                <a:r>
                  <a:rPr lang="en-US" dirty="0">
                    <a:latin typeface="Arial" charset="0"/>
                    <a:ea typeface="Arial" charset="0"/>
                    <a:cs typeface="Arial" charset="0"/>
                  </a:rPr>
                  <a:t>Objective:	Release # of diabetes patients with </a:t>
                </a:r>
                <a14:m>
                  <m:oMath xmlns:m="http://schemas.openxmlformats.org/officeDocument/2006/math">
                    <m:r>
                      <a:rPr lang="en-US" b="1" i="1" dirty="0">
                        <a:solidFill>
                          <a:srgbClr val="0000FF"/>
                        </a:solidFill>
                        <a:latin typeface="Cambria Math" panose="02040503050406030204" pitchFamily="18" charset="0"/>
                        <a:ea typeface="Arial" charset="0"/>
                        <a:cs typeface="Arial" charset="0"/>
                      </a:rPr>
                      <m:t>𝜺</m:t>
                    </m:r>
                  </m:oMath>
                </a14:m>
                <a:r>
                  <a:rPr lang="en-US" dirty="0">
                    <a:latin typeface="Arial" charset="0"/>
                    <a:ea typeface="Arial" charset="0"/>
                    <a:cs typeface="Arial" charset="0"/>
                  </a:rPr>
                  <a:t>-differential privacy</a:t>
                </a:r>
              </a:p>
              <a:p>
                <a:pPr marL="0" indent="0">
                  <a:buNone/>
                </a:pPr>
                <a14:m>
                  <m:oMathPara xmlns:m="http://schemas.openxmlformats.org/officeDocument/2006/math">
                    <m:oMathParaPr>
                      <m:jc m:val="centerGroup"/>
                    </m:oMathParaPr>
                    <m:oMath xmlns:m="http://schemas.openxmlformats.org/officeDocument/2006/math">
                      <m:func>
                        <m:funcPr>
                          <m:ctrlPr>
                            <a:rPr lang="en-US" i="1" dirty="0">
                              <a:latin typeface="Cambria Math" panose="02040503050406030204" pitchFamily="18" charset="0"/>
                              <a:ea typeface="Arial" charset="0"/>
                              <a:cs typeface="Arial" charset="0"/>
                            </a:rPr>
                          </m:ctrlPr>
                        </m:funcPr>
                        <m:fName>
                          <m:r>
                            <m:rPr>
                              <m:sty m:val="p"/>
                            </m:rPr>
                            <a:rPr lang="en-US" dirty="0">
                              <a:latin typeface="Cambria Math" panose="02040503050406030204" pitchFamily="18" charset="0"/>
                              <a:ea typeface="Arial" charset="0"/>
                              <a:cs typeface="Arial" charset="0"/>
                            </a:rPr>
                            <m:t>Pr</m:t>
                          </m:r>
                        </m:fName>
                        <m:e>
                          <m:d>
                            <m:dPr>
                              <m:begChr m:val="["/>
                              <m:endChr m:val="]"/>
                              <m:ctrlPr>
                                <a:rPr lang="en-US" i="1" dirty="0">
                                  <a:latin typeface="Cambria Math" panose="02040503050406030204" pitchFamily="18" charset="0"/>
                                  <a:ea typeface="Arial" charset="0"/>
                                  <a:cs typeface="Arial" charset="0"/>
                                </a:rPr>
                              </m:ctrlPr>
                            </m:dPr>
                            <m:e>
                              <m:r>
                                <a:rPr lang="en-US" b="1" i="1" dirty="0">
                                  <a:solidFill>
                                    <a:srgbClr val="0000FF"/>
                                  </a:solidFill>
                                  <a:latin typeface="Cambria Math" panose="02040503050406030204" pitchFamily="18" charset="0"/>
                                  <a:ea typeface="Arial" charset="0"/>
                                  <a:cs typeface="Arial" charset="0"/>
                                </a:rPr>
                                <m:t>𝑨</m:t>
                              </m:r>
                              <m:d>
                                <m:dPr>
                                  <m:ctrlPr>
                                    <a:rPr lang="en-US" i="1" dirty="0">
                                      <a:latin typeface="Cambria Math" panose="02040503050406030204" pitchFamily="18" charset="0"/>
                                      <a:ea typeface="Arial" charset="0"/>
                                      <a:cs typeface="Arial" charset="0"/>
                                    </a:rPr>
                                  </m:ctrlPr>
                                </m:dPr>
                                <m:e>
                                  <m:r>
                                    <a:rPr lang="en-US" b="1" i="1" dirty="0">
                                      <a:solidFill>
                                        <a:srgbClr val="0000FF"/>
                                      </a:solidFill>
                                      <a:latin typeface="Cambria Math" panose="02040503050406030204" pitchFamily="18" charset="0"/>
                                      <a:ea typeface="Arial" charset="0"/>
                                      <a:cs typeface="Arial" charset="0"/>
                                    </a:rPr>
                                    <m:t>𝑫</m:t>
                                  </m:r>
                                </m:e>
                              </m:d>
                              <m:r>
                                <a:rPr lang="en-US" i="1" dirty="0">
                                  <a:latin typeface="Cambria Math" panose="02040503050406030204" pitchFamily="18" charset="0"/>
                                  <a:ea typeface="Arial" charset="0"/>
                                  <a:cs typeface="Arial" charset="0"/>
                                </a:rPr>
                                <m:t>=</m:t>
                              </m:r>
                              <m:r>
                                <a:rPr lang="en-US" b="1" i="1" dirty="0">
                                  <a:solidFill>
                                    <a:srgbClr val="0000FF"/>
                                  </a:solidFill>
                                  <a:latin typeface="Cambria Math" panose="02040503050406030204" pitchFamily="18" charset="0"/>
                                  <a:ea typeface="Arial" charset="0"/>
                                  <a:cs typeface="Arial" charset="0"/>
                                </a:rPr>
                                <m:t>𝑶</m:t>
                              </m:r>
                            </m:e>
                          </m:d>
                        </m:e>
                      </m:func>
                      <m:r>
                        <a:rPr lang="en-US" i="1" dirty="0">
                          <a:latin typeface="Cambria Math" panose="02040503050406030204" pitchFamily="18" charset="0"/>
                          <a:ea typeface="Arial" charset="0"/>
                          <a:cs typeface="Arial" charset="0"/>
                        </a:rPr>
                        <m:t>≤</m:t>
                      </m:r>
                      <m:r>
                        <m:rPr>
                          <m:sty m:val="p"/>
                        </m:rPr>
                        <a:rPr lang="en-US" dirty="0">
                          <a:latin typeface="Cambria Math" panose="02040503050406030204" pitchFamily="18" charset="0"/>
                          <a:ea typeface="Arial" charset="0"/>
                          <a:cs typeface="Arial" charset="0"/>
                        </a:rPr>
                        <m:t>exp</m:t>
                      </m:r>
                      <m:r>
                        <a:rPr lang="en-US" i="1" dirty="0">
                          <a:latin typeface="Cambria Math" panose="02040503050406030204" pitchFamily="18" charset="0"/>
                          <a:ea typeface="Arial" charset="0"/>
                          <a:cs typeface="Arial" charset="0"/>
                        </a:rPr>
                        <m:t>(</m:t>
                      </m:r>
                      <m:r>
                        <a:rPr lang="en-US" b="1" i="1" dirty="0">
                          <a:solidFill>
                            <a:srgbClr val="0000FF"/>
                          </a:solidFill>
                          <a:latin typeface="Cambria Math" panose="02040503050406030204" pitchFamily="18" charset="0"/>
                          <a:ea typeface="Arial" charset="0"/>
                          <a:cs typeface="Arial" charset="0"/>
                        </a:rPr>
                        <m:t>𝜺</m:t>
                      </m:r>
                      <m:r>
                        <a:rPr lang="en-US" i="1" dirty="0">
                          <a:latin typeface="Cambria Math" panose="02040503050406030204" pitchFamily="18" charset="0"/>
                          <a:ea typeface="Arial" charset="0"/>
                          <a:cs typeface="Arial" charset="0"/>
                        </a:rPr>
                        <m:t>)∙</m:t>
                      </m:r>
                      <m:func>
                        <m:funcPr>
                          <m:ctrlPr>
                            <a:rPr lang="en-US" i="1" dirty="0">
                              <a:latin typeface="Cambria Math" panose="02040503050406030204" pitchFamily="18" charset="0"/>
                              <a:ea typeface="Arial" charset="0"/>
                              <a:cs typeface="Arial" charset="0"/>
                            </a:rPr>
                          </m:ctrlPr>
                        </m:funcPr>
                        <m:fName>
                          <m:r>
                            <m:rPr>
                              <m:sty m:val="p"/>
                            </m:rPr>
                            <a:rPr lang="en-US" dirty="0">
                              <a:latin typeface="Cambria Math" panose="02040503050406030204" pitchFamily="18" charset="0"/>
                              <a:ea typeface="Arial" charset="0"/>
                              <a:cs typeface="Arial" charset="0"/>
                            </a:rPr>
                            <m:t>Pr</m:t>
                          </m:r>
                        </m:fName>
                        <m:e>
                          <m:d>
                            <m:dPr>
                              <m:begChr m:val="["/>
                              <m:endChr m:val="]"/>
                              <m:ctrlPr>
                                <a:rPr lang="en-US" i="1" dirty="0">
                                  <a:latin typeface="Cambria Math" panose="02040503050406030204" pitchFamily="18" charset="0"/>
                                  <a:ea typeface="Arial" charset="0"/>
                                  <a:cs typeface="Arial" charset="0"/>
                                </a:rPr>
                              </m:ctrlPr>
                            </m:dPr>
                            <m:e>
                              <m:r>
                                <a:rPr lang="en-US" b="1" i="1" dirty="0">
                                  <a:solidFill>
                                    <a:srgbClr val="0000FF"/>
                                  </a:solidFill>
                                  <a:latin typeface="Cambria Math" panose="02040503050406030204" pitchFamily="18" charset="0"/>
                                  <a:ea typeface="Arial" charset="0"/>
                                  <a:cs typeface="Arial" charset="0"/>
                                </a:rPr>
                                <m:t>𝑨</m:t>
                              </m:r>
                              <m:d>
                                <m:dPr>
                                  <m:ctrlPr>
                                    <a:rPr lang="en-US" i="1" dirty="0">
                                      <a:latin typeface="Cambria Math" panose="02040503050406030204" pitchFamily="18" charset="0"/>
                                      <a:ea typeface="Arial" charset="0"/>
                                      <a:cs typeface="Arial" charset="0"/>
                                    </a:rPr>
                                  </m:ctrlPr>
                                </m:dPr>
                                <m:e>
                                  <m:r>
                                    <a:rPr lang="en-US" b="1" i="1" dirty="0">
                                      <a:solidFill>
                                        <a:srgbClr val="0000FF"/>
                                      </a:solidFill>
                                      <a:latin typeface="Cambria Math" panose="02040503050406030204" pitchFamily="18" charset="0"/>
                                      <a:ea typeface="Arial" charset="0"/>
                                      <a:cs typeface="Arial" charset="0"/>
                                    </a:rPr>
                                    <m:t>𝑫</m:t>
                                  </m:r>
                                  <m:r>
                                    <a:rPr lang="en-US" b="1" i="1" dirty="0">
                                      <a:solidFill>
                                        <a:srgbClr val="0000FF"/>
                                      </a:solidFill>
                                      <a:latin typeface="Cambria Math" panose="02040503050406030204" pitchFamily="18" charset="0"/>
                                      <a:ea typeface="Arial" charset="0"/>
                                      <a:cs typeface="Arial" charset="0"/>
                                    </a:rPr>
                                    <m:t>′</m:t>
                                  </m:r>
                                </m:e>
                              </m:d>
                              <m:r>
                                <a:rPr lang="en-US" i="1" dirty="0">
                                  <a:latin typeface="Cambria Math" panose="02040503050406030204" pitchFamily="18" charset="0"/>
                                  <a:ea typeface="Arial" charset="0"/>
                                  <a:cs typeface="Arial" charset="0"/>
                                </a:rPr>
                                <m:t>=</m:t>
                              </m:r>
                              <m:r>
                                <a:rPr lang="en-US" b="1" i="1" dirty="0">
                                  <a:solidFill>
                                    <a:srgbClr val="0000FF"/>
                                  </a:solidFill>
                                  <a:latin typeface="Cambria Math" panose="02040503050406030204" pitchFamily="18" charset="0"/>
                                  <a:ea typeface="Arial" charset="0"/>
                                  <a:cs typeface="Arial" charset="0"/>
                                </a:rPr>
                                <m:t>𝑶</m:t>
                              </m:r>
                            </m:e>
                          </m:d>
                        </m:e>
                      </m:func>
                    </m:oMath>
                  </m:oMathPara>
                </a14:m>
                <a:endParaRPr lang="en-US" dirty="0">
                  <a:latin typeface="Arial" charset="0"/>
                  <a:ea typeface="Arial" charset="0"/>
                  <a:cs typeface="Arial" charset="0"/>
                </a:endParaRPr>
              </a:p>
              <a:p>
                <a:r>
                  <a:rPr lang="en-US" dirty="0">
                    <a:latin typeface="Arial" charset="0"/>
                    <a:ea typeface="Arial" charset="0"/>
                    <a:cs typeface="Arial" charset="0"/>
                  </a:rPr>
                  <a:t>Method:	Release the number + Laplace noise</a:t>
                </a:r>
              </a:p>
              <a:p>
                <a:pPr marL="0" indent="0">
                  <a:buNone/>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Arial" charset="0"/>
                          <a:cs typeface="Arial" charset="0"/>
                        </a:rPr>
                        <m:t>𝑝𝑑𝑓</m:t>
                      </m:r>
                      <m:d>
                        <m:dPr>
                          <m:ctrlPr>
                            <a:rPr lang="en-US" i="1">
                              <a:latin typeface="Cambria Math" panose="02040503050406030204" pitchFamily="18" charset="0"/>
                              <a:ea typeface="Arial" charset="0"/>
                              <a:cs typeface="Arial" charset="0"/>
                            </a:rPr>
                          </m:ctrlPr>
                        </m:dPr>
                        <m:e>
                          <m:r>
                            <a:rPr lang="en-US" b="1" i="1">
                              <a:solidFill>
                                <a:srgbClr val="0000FF"/>
                              </a:solidFill>
                              <a:latin typeface="Cambria Math" panose="02040503050406030204" pitchFamily="18" charset="0"/>
                              <a:ea typeface="Arial" charset="0"/>
                              <a:cs typeface="Arial" charset="0"/>
                            </a:rPr>
                            <m:t>𝒙</m:t>
                          </m:r>
                        </m:e>
                      </m:d>
                      <m:r>
                        <a:rPr lang="en-US" i="1">
                          <a:latin typeface="Cambria Math" panose="02040503050406030204" pitchFamily="18" charset="0"/>
                          <a:ea typeface="Arial" charset="0"/>
                          <a:cs typeface="Arial" charset="0"/>
                        </a:rPr>
                        <m:t>=</m:t>
                      </m:r>
                      <m:f>
                        <m:fPr>
                          <m:type m:val="lin"/>
                          <m:ctrlPr>
                            <a:rPr lang="en-US" b="1" i="1" smtClean="0">
                              <a:solidFill>
                                <a:srgbClr val="0000FF"/>
                              </a:solidFill>
                              <a:latin typeface="Cambria Math" panose="02040503050406030204" pitchFamily="18" charset="0"/>
                              <a:ea typeface="Arial" charset="0"/>
                              <a:cs typeface="Arial" charset="0"/>
                            </a:rPr>
                          </m:ctrlPr>
                        </m:fPr>
                        <m:num>
                          <m:r>
                            <m:rPr>
                              <m:sty m:val="p"/>
                            </m:rPr>
                            <a:rPr lang="en-US">
                              <a:latin typeface="Cambria Math" panose="02040503050406030204" pitchFamily="18" charset="0"/>
                              <a:ea typeface="Arial" charset="0"/>
                              <a:cs typeface="Arial" charset="0"/>
                            </a:rPr>
                            <m:t>exp</m:t>
                          </m:r>
                          <m:d>
                            <m:dPr>
                              <m:ctrlPr>
                                <a:rPr lang="en-US" i="1">
                                  <a:latin typeface="Cambria Math" panose="02040503050406030204" pitchFamily="18" charset="0"/>
                                  <a:ea typeface="Arial" charset="0"/>
                                  <a:cs typeface="Arial" charset="0"/>
                                </a:rPr>
                              </m:ctrlPr>
                            </m:dPr>
                            <m:e>
                              <m:r>
                                <a:rPr lang="en-US" i="1">
                                  <a:latin typeface="Cambria Math" panose="02040503050406030204" pitchFamily="18" charset="0"/>
                                  <a:ea typeface="Arial" charset="0"/>
                                  <a:cs typeface="Arial" charset="0"/>
                                </a:rPr>
                                <m:t>−</m:t>
                              </m:r>
                              <m:f>
                                <m:fPr>
                                  <m:ctrlPr>
                                    <a:rPr lang="en-US" i="1">
                                      <a:latin typeface="Cambria Math" panose="02040503050406030204" pitchFamily="18" charset="0"/>
                                      <a:ea typeface="Arial" charset="0"/>
                                      <a:cs typeface="Arial" charset="0"/>
                                    </a:rPr>
                                  </m:ctrlPr>
                                </m:fPr>
                                <m:num>
                                  <m:d>
                                    <m:dPr>
                                      <m:begChr m:val="|"/>
                                      <m:endChr m:val="|"/>
                                      <m:ctrlPr>
                                        <a:rPr lang="en-US" i="1">
                                          <a:latin typeface="Cambria Math" panose="02040503050406030204" pitchFamily="18" charset="0"/>
                                          <a:ea typeface="Arial" charset="0"/>
                                          <a:cs typeface="Arial" charset="0"/>
                                        </a:rPr>
                                      </m:ctrlPr>
                                    </m:dPr>
                                    <m:e>
                                      <m:r>
                                        <a:rPr lang="en-US" b="1" i="1">
                                          <a:solidFill>
                                            <a:srgbClr val="0000FF"/>
                                          </a:solidFill>
                                          <a:latin typeface="Cambria Math" panose="02040503050406030204" pitchFamily="18" charset="0"/>
                                          <a:ea typeface="Arial" charset="0"/>
                                          <a:cs typeface="Arial" charset="0"/>
                                        </a:rPr>
                                        <m:t>𝒙</m:t>
                                      </m:r>
                                    </m:e>
                                  </m:d>
                                </m:num>
                                <m:den>
                                  <m:r>
                                    <a:rPr lang="en-US" b="1" i="1">
                                      <a:solidFill>
                                        <a:srgbClr val="0000FF"/>
                                      </a:solidFill>
                                      <a:latin typeface="Cambria Math" panose="02040503050406030204" pitchFamily="18" charset="0"/>
                                      <a:ea typeface="Arial" charset="0"/>
                                      <a:cs typeface="Arial" charset="0"/>
                                    </a:rPr>
                                    <m:t>𝝀</m:t>
                                  </m:r>
                                </m:den>
                              </m:f>
                            </m:e>
                          </m:d>
                        </m:num>
                        <m:den>
                          <m:r>
                            <a:rPr lang="en-US" altLang="zh-CN" b="0" i="1" smtClean="0">
                              <a:solidFill>
                                <a:schemeClr val="tx1"/>
                              </a:solidFill>
                              <a:latin typeface="Cambria Math" panose="02040503050406030204" pitchFamily="18" charset="0"/>
                              <a:ea typeface="Arial" charset="0"/>
                              <a:cs typeface="Arial" charset="0"/>
                            </a:rPr>
                            <m:t>2</m:t>
                          </m:r>
                          <m:r>
                            <a:rPr lang="en-US" b="1" i="1">
                              <a:solidFill>
                                <a:srgbClr val="0000FF"/>
                              </a:solidFill>
                              <a:latin typeface="Cambria Math" panose="02040503050406030204" pitchFamily="18" charset="0"/>
                              <a:ea typeface="Arial" charset="0"/>
                              <a:cs typeface="Arial" charset="0"/>
                            </a:rPr>
                            <m:t>𝝀</m:t>
                          </m:r>
                        </m:den>
                      </m:f>
                    </m:oMath>
                  </m:oMathPara>
                </a14:m>
                <a:endParaRPr lang="en-US" dirty="0">
                  <a:solidFill>
                    <a:srgbClr val="0000FF"/>
                  </a:solidFill>
                  <a:latin typeface="Arial" charset="0"/>
                  <a:ea typeface="Arial" charset="0"/>
                  <a:cs typeface="Arial" charset="0"/>
                </a:endParaRPr>
              </a:p>
              <a:p>
                <a:r>
                  <a:rPr lang="en-US" dirty="0">
                    <a:latin typeface="Arial" charset="0"/>
                    <a:ea typeface="Arial" charset="0"/>
                    <a:cs typeface="Arial" charset="0"/>
                  </a:rPr>
                  <a:t>Rationale:</a:t>
                </a:r>
              </a:p>
              <a:p>
                <a:pPr lvl="1"/>
                <a14:m>
                  <m:oMath xmlns:m="http://schemas.openxmlformats.org/officeDocument/2006/math">
                    <m:r>
                      <a:rPr lang="en-US" b="1" i="1" dirty="0">
                        <a:solidFill>
                          <a:srgbClr val="0000FF"/>
                        </a:solidFill>
                        <a:latin typeface="Cambria Math" panose="02040503050406030204" pitchFamily="18" charset="0"/>
                        <a:ea typeface="Arial" charset="0"/>
                        <a:cs typeface="Arial" charset="0"/>
                      </a:rPr>
                      <m:t>𝑫</m:t>
                    </m:r>
                    <m:r>
                      <a:rPr lang="en-US" b="1" i="1" dirty="0">
                        <a:solidFill>
                          <a:srgbClr val="0000FF"/>
                        </a:solidFill>
                        <a:latin typeface="Cambria Math" panose="02040503050406030204" pitchFamily="18" charset="0"/>
                        <a:ea typeface="Arial" charset="0"/>
                        <a:cs typeface="Arial" charset="0"/>
                      </a:rPr>
                      <m:t> </m:t>
                    </m:r>
                  </m:oMath>
                </a14:m>
                <a:r>
                  <a:rPr lang="en-US" dirty="0">
                    <a:latin typeface="Arial" charset="0"/>
                    <a:ea typeface="Arial" charset="0"/>
                    <a:cs typeface="Arial" charset="0"/>
                  </a:rPr>
                  <a:t>: the original dataset; 			# of diabetes patients = </a:t>
                </a:r>
                <a14:m>
                  <m:oMath xmlns:m="http://schemas.openxmlformats.org/officeDocument/2006/math">
                    <m:r>
                      <a:rPr lang="en-US" b="1" i="1">
                        <a:solidFill>
                          <a:srgbClr val="0000FF"/>
                        </a:solidFill>
                        <a:latin typeface="Cambria Math" panose="02040503050406030204" pitchFamily="18" charset="0"/>
                        <a:ea typeface="Arial" charset="0"/>
                        <a:cs typeface="Arial" charset="0"/>
                      </a:rPr>
                      <m:t>𝒉</m:t>
                    </m:r>
                  </m:oMath>
                </a14:m>
                <a:endParaRPr lang="en-US" b="1" dirty="0">
                  <a:latin typeface="Arial" charset="0"/>
                  <a:ea typeface="Arial" charset="0"/>
                  <a:cs typeface="Arial" charset="0"/>
                </a:endParaRPr>
              </a:p>
              <a:p>
                <a:pPr lvl="1"/>
                <a14:m>
                  <m:oMath xmlns:m="http://schemas.openxmlformats.org/officeDocument/2006/math">
                    <m:r>
                      <a:rPr lang="en-US" b="1" i="1" dirty="0">
                        <a:solidFill>
                          <a:srgbClr val="0000FF"/>
                        </a:solidFill>
                        <a:latin typeface="Cambria Math" panose="02040503050406030204" pitchFamily="18" charset="0"/>
                        <a:ea typeface="Arial" charset="0"/>
                        <a:cs typeface="Arial" charset="0"/>
                      </a:rPr>
                      <m:t>𝑫</m:t>
                    </m:r>
                    <m:r>
                      <a:rPr lang="en-US" b="1" i="1" dirty="0">
                        <a:solidFill>
                          <a:srgbClr val="0000FF"/>
                        </a:solidFill>
                        <a:latin typeface="Cambria Math" panose="02040503050406030204" pitchFamily="18" charset="0"/>
                        <a:ea typeface="Arial" charset="0"/>
                        <a:cs typeface="Arial" charset="0"/>
                      </a:rPr>
                      <m:t>′</m:t>
                    </m:r>
                  </m:oMath>
                </a14:m>
                <a:r>
                  <a:rPr lang="en-US" dirty="0">
                    <a:latin typeface="Arial" charset="0"/>
                    <a:ea typeface="Arial" charset="0"/>
                    <a:cs typeface="Arial" charset="0"/>
                  </a:rPr>
                  <a:t>: modify the height of an individual in </a:t>
                </a:r>
                <a14:m>
                  <m:oMath xmlns:m="http://schemas.openxmlformats.org/officeDocument/2006/math">
                    <m:r>
                      <a:rPr lang="en-US" b="1" i="1" dirty="0">
                        <a:solidFill>
                          <a:srgbClr val="0000FF"/>
                        </a:solidFill>
                        <a:latin typeface="Cambria Math" panose="02040503050406030204" pitchFamily="18" charset="0"/>
                        <a:ea typeface="Arial" charset="0"/>
                        <a:cs typeface="Arial" charset="0"/>
                      </a:rPr>
                      <m:t>𝑫</m:t>
                    </m:r>
                  </m:oMath>
                </a14:m>
                <a:r>
                  <a:rPr lang="en-US" dirty="0">
                    <a:latin typeface="Arial" charset="0"/>
                    <a:ea typeface="Arial" charset="0"/>
                    <a:cs typeface="Arial" charset="0"/>
                  </a:rPr>
                  <a:t>; 	# of diabetes patients = </a:t>
                </a:r>
                <a14:m>
                  <m:oMath xmlns:m="http://schemas.openxmlformats.org/officeDocument/2006/math">
                    <m:r>
                      <a:rPr lang="en-US" b="1" i="1">
                        <a:solidFill>
                          <a:srgbClr val="0000FF"/>
                        </a:solidFill>
                        <a:latin typeface="Cambria Math" panose="02040503050406030204" pitchFamily="18" charset="0"/>
                        <a:ea typeface="Arial" charset="0"/>
                        <a:cs typeface="Arial" charset="0"/>
                      </a:rPr>
                      <m:t>𝒉</m:t>
                    </m:r>
                    <m:r>
                      <a:rPr lang="en-US" b="1" i="1" dirty="0">
                        <a:solidFill>
                          <a:srgbClr val="0000FF"/>
                        </a:solidFill>
                        <a:latin typeface="Cambria Math" panose="02040503050406030204" pitchFamily="18" charset="0"/>
                        <a:ea typeface="Arial" charset="0"/>
                        <a:cs typeface="Arial" charset="0"/>
                      </a:rPr>
                      <m:t>′</m:t>
                    </m:r>
                  </m:oMath>
                </a14:m>
                <a:endParaRPr lang="en-US" b="1" dirty="0">
                  <a:latin typeface="Arial" charset="0"/>
                  <a:ea typeface="Arial" charset="0"/>
                  <a:cs typeface="Arial" charset="0"/>
                </a:endParaRPr>
              </a:p>
              <a:p>
                <a:pPr lvl="1"/>
                <a:endParaRPr lang="en-US" dirty="0">
                  <a:latin typeface="Arial" charset="0"/>
                  <a:ea typeface="Arial" charset="0"/>
                  <a:cs typeface="Arial" charset="0"/>
                </a:endParaRPr>
              </a:p>
              <a:p>
                <a:pPr lvl="1"/>
                <a:endParaRPr lang="en-US" dirty="0">
                  <a:latin typeface="Arial" charset="0"/>
                  <a:ea typeface="Arial" charset="0"/>
                  <a:cs typeface="Arial" charset="0"/>
                </a:endParaRPr>
              </a:p>
              <a:p>
                <a:pPr lvl="1"/>
                <a:endParaRPr lang="en-SG" dirty="0">
                  <a:latin typeface="Arial" charset="0"/>
                  <a:ea typeface="Arial" charset="0"/>
                  <a:cs typeface="Arial" charset="0"/>
                </a:endParaRPr>
              </a:p>
              <a:p>
                <a:pPr marL="393192" lvl="1" indent="0">
                  <a:buNone/>
                </a:pPr>
                <a:endParaRPr lang="en-SG"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981200" y="1196752"/>
                <a:ext cx="8435280" cy="3281010"/>
              </a:xfrm>
              <a:blipFill rotWithShape="0">
                <a:blip r:embed="rId3"/>
                <a:stretch>
                  <a:fillRect l="-650" t="-3525"/>
                </a:stretch>
              </a:blipFill>
            </p:spPr>
            <p:txBody>
              <a:bodyPr/>
              <a:lstStyle/>
              <a:p>
                <a:r>
                  <a:rPr lang="en-US">
                    <a:noFill/>
                  </a:rPr>
                  <a:t> </a:t>
                </a:r>
              </a:p>
            </p:txBody>
          </p:sp>
        </mc:Fallback>
      </mc:AlternateContent>
      <p:cxnSp>
        <p:nvCxnSpPr>
          <p:cNvPr id="4" name="Straight Arrow Connector 3" descr="&quot;&quot;"/>
          <p:cNvCxnSpPr/>
          <p:nvPr/>
        </p:nvCxnSpPr>
        <p:spPr>
          <a:xfrm>
            <a:off x="2639616" y="5003884"/>
            <a:ext cx="0" cy="1305436"/>
          </a:xfrm>
          <a:prstGeom prst="straightConnector1">
            <a:avLst/>
          </a:prstGeom>
          <a:ln w="15875">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5" name="Straight Arrow Connector 4" descr="&quot;&quot;"/>
          <p:cNvCxnSpPr/>
          <p:nvPr/>
        </p:nvCxnSpPr>
        <p:spPr>
          <a:xfrm flipH="1">
            <a:off x="2639616" y="6309320"/>
            <a:ext cx="5976664" cy="0"/>
          </a:xfrm>
          <a:prstGeom prst="straightConnector1">
            <a:avLst/>
          </a:prstGeom>
          <a:ln w="15875">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cxnSp>
      <p:sp>
        <p:nvSpPr>
          <p:cNvPr id="29" name="Rectangle 28"/>
          <p:cNvSpPr/>
          <p:nvPr/>
        </p:nvSpPr>
        <p:spPr>
          <a:xfrm>
            <a:off x="8040217" y="6341258"/>
            <a:ext cx="2440861" cy="400110"/>
          </a:xfrm>
          <a:prstGeom prst="rect">
            <a:avLst/>
          </a:prstGeom>
        </p:spPr>
        <p:txBody>
          <a:bodyPr wrap="none">
            <a:spAutoFit/>
          </a:bodyPr>
          <a:lstStyle/>
          <a:p>
            <a:r>
              <a:rPr lang="en-US" sz="2000" dirty="0">
                <a:latin typeface="+mj-lt"/>
              </a:rPr>
              <a:t># of diabetes patients</a:t>
            </a:r>
            <a:endParaRPr lang="en-SG" sz="2000" dirty="0">
              <a:latin typeface="+mj-lt"/>
            </a:endParaRPr>
          </a:p>
        </p:txBody>
      </p:sp>
      <mc:AlternateContent xmlns:mc="http://schemas.openxmlformats.org/markup-compatibility/2006" xmlns:a14="http://schemas.microsoft.com/office/drawing/2010/main">
        <mc:Choice Requires="a14">
          <p:sp>
            <p:nvSpPr>
              <p:cNvPr id="7" name="Rectangle 6"/>
              <p:cNvSpPr/>
              <p:nvPr/>
            </p:nvSpPr>
            <p:spPr>
              <a:xfrm>
                <a:off x="4405196" y="6300028"/>
                <a:ext cx="39466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1" i="1">
                          <a:solidFill>
                            <a:srgbClr val="0000FF"/>
                          </a:solidFill>
                          <a:latin typeface="Cambria Math"/>
                        </a:rPr>
                        <m:t>𝒉</m:t>
                      </m:r>
                    </m:oMath>
                  </m:oMathPara>
                </a14:m>
                <a:endParaRPr lang="en-SG" dirty="0"/>
              </a:p>
            </p:txBody>
          </p:sp>
        </mc:Choice>
        <mc:Fallback xmlns="">
          <p:sp>
            <p:nvSpPr>
              <p:cNvPr id="7" name="Rectangle 6"/>
              <p:cNvSpPr>
                <a:spLocks noRot="1" noChangeAspect="1" noMove="1" noResize="1" noEditPoints="1" noAdjustHandles="1" noChangeArrowheads="1" noChangeShapeType="1" noTextEdit="1"/>
              </p:cNvSpPr>
              <p:nvPr/>
            </p:nvSpPr>
            <p:spPr>
              <a:xfrm>
                <a:off x="2881196" y="6300028"/>
                <a:ext cx="394660" cy="369332"/>
              </a:xfrm>
              <a:prstGeom prst="rect">
                <a:avLst/>
              </a:prstGeom>
              <a:blipFill rotWithShape="1">
                <a:blip r:embed="rId4"/>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8" name="Rectangle 7"/>
              <p:cNvSpPr/>
              <p:nvPr/>
            </p:nvSpPr>
            <p:spPr>
              <a:xfrm>
                <a:off x="6312024" y="6300028"/>
                <a:ext cx="45397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1" i="1">
                          <a:solidFill>
                            <a:srgbClr val="0000FF"/>
                          </a:solidFill>
                          <a:latin typeface="Cambria Math"/>
                        </a:rPr>
                        <m:t>𝒉</m:t>
                      </m:r>
                      <m:r>
                        <a:rPr lang="en-US" b="1" i="1" dirty="0">
                          <a:solidFill>
                            <a:srgbClr val="0000FF"/>
                          </a:solidFill>
                          <a:latin typeface="Cambria Math"/>
                        </a:rPr>
                        <m:t>′</m:t>
                      </m:r>
                    </m:oMath>
                  </m:oMathPara>
                </a14:m>
                <a:endParaRPr lang="en-SG" dirty="0"/>
              </a:p>
            </p:txBody>
          </p:sp>
        </mc:Choice>
        <mc:Fallback xmlns="">
          <p:sp>
            <p:nvSpPr>
              <p:cNvPr id="8" name="Rectangle 7"/>
              <p:cNvSpPr>
                <a:spLocks noRot="1" noChangeAspect="1" noMove="1" noResize="1" noEditPoints="1" noAdjustHandles="1" noChangeArrowheads="1" noChangeShapeType="1" noTextEdit="1"/>
              </p:cNvSpPr>
              <p:nvPr/>
            </p:nvSpPr>
            <p:spPr>
              <a:xfrm>
                <a:off x="4788024" y="6300028"/>
                <a:ext cx="453970" cy="369332"/>
              </a:xfrm>
              <a:prstGeom prst="rect">
                <a:avLst/>
              </a:prstGeom>
              <a:blipFill rotWithShape="1">
                <a:blip r:embed="rId5"/>
                <a:stretch>
                  <a:fillRect/>
                </a:stretch>
              </a:blipFill>
            </p:spPr>
            <p:txBody>
              <a:bodyPr/>
              <a:lstStyle/>
              <a:p>
                <a:r>
                  <a:rPr lang="en-SG">
                    <a:noFill/>
                  </a:rPr>
                  <a:t> </a:t>
                </a:r>
              </a:p>
            </p:txBody>
          </p:sp>
        </mc:Fallback>
      </mc:AlternateContent>
      <p:sp>
        <p:nvSpPr>
          <p:cNvPr id="11" name="Freeform 10" descr="&quot;&quot;"/>
          <p:cNvSpPr/>
          <p:nvPr/>
        </p:nvSpPr>
        <p:spPr>
          <a:xfrm>
            <a:off x="2637183" y="5186845"/>
            <a:ext cx="1958008" cy="922931"/>
          </a:xfrm>
          <a:custGeom>
            <a:avLst/>
            <a:gdLst>
              <a:gd name="connsiteX0" fmla="*/ 1958008 w 1958008"/>
              <a:gd name="connsiteY0" fmla="*/ 0 h 586408"/>
              <a:gd name="connsiteX1" fmla="*/ 1461052 w 1958008"/>
              <a:gd name="connsiteY1" fmla="*/ 278295 h 586408"/>
              <a:gd name="connsiteX2" fmla="*/ 924339 w 1958008"/>
              <a:gd name="connsiteY2" fmla="*/ 457200 h 586408"/>
              <a:gd name="connsiteX3" fmla="*/ 0 w 1958008"/>
              <a:gd name="connsiteY3" fmla="*/ 586408 h 586408"/>
            </a:gdLst>
            <a:ahLst/>
            <a:cxnLst>
              <a:cxn ang="0">
                <a:pos x="connsiteX0" y="connsiteY0"/>
              </a:cxn>
              <a:cxn ang="0">
                <a:pos x="connsiteX1" y="connsiteY1"/>
              </a:cxn>
              <a:cxn ang="0">
                <a:pos x="connsiteX2" y="connsiteY2"/>
              </a:cxn>
              <a:cxn ang="0">
                <a:pos x="connsiteX3" y="connsiteY3"/>
              </a:cxn>
            </a:cxnLst>
            <a:rect l="l" t="t" r="r" b="b"/>
            <a:pathLst>
              <a:path w="1958008" h="586408">
                <a:moveTo>
                  <a:pt x="1958008" y="0"/>
                </a:moveTo>
                <a:cubicBezTo>
                  <a:pt x="1795669" y="101047"/>
                  <a:pt x="1633330" y="202095"/>
                  <a:pt x="1461052" y="278295"/>
                </a:cubicBezTo>
                <a:cubicBezTo>
                  <a:pt x="1288774" y="354495"/>
                  <a:pt x="1167848" y="405848"/>
                  <a:pt x="924339" y="457200"/>
                </a:cubicBezTo>
                <a:cubicBezTo>
                  <a:pt x="680830" y="508552"/>
                  <a:pt x="0" y="586408"/>
                  <a:pt x="0" y="586408"/>
                </a:cubicBezTo>
              </a:path>
            </a:pathLst>
          </a:cu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2" name="Freeform 11" descr="&quot;&quot;"/>
          <p:cNvSpPr/>
          <p:nvPr/>
        </p:nvSpPr>
        <p:spPr>
          <a:xfrm flipH="1">
            <a:off x="4583832" y="5178123"/>
            <a:ext cx="1944217" cy="922931"/>
          </a:xfrm>
          <a:custGeom>
            <a:avLst/>
            <a:gdLst>
              <a:gd name="connsiteX0" fmla="*/ 1958008 w 1958008"/>
              <a:gd name="connsiteY0" fmla="*/ 0 h 586408"/>
              <a:gd name="connsiteX1" fmla="*/ 1461052 w 1958008"/>
              <a:gd name="connsiteY1" fmla="*/ 278295 h 586408"/>
              <a:gd name="connsiteX2" fmla="*/ 924339 w 1958008"/>
              <a:gd name="connsiteY2" fmla="*/ 457200 h 586408"/>
              <a:gd name="connsiteX3" fmla="*/ 0 w 1958008"/>
              <a:gd name="connsiteY3" fmla="*/ 586408 h 586408"/>
            </a:gdLst>
            <a:ahLst/>
            <a:cxnLst>
              <a:cxn ang="0">
                <a:pos x="connsiteX0" y="connsiteY0"/>
              </a:cxn>
              <a:cxn ang="0">
                <a:pos x="connsiteX1" y="connsiteY1"/>
              </a:cxn>
              <a:cxn ang="0">
                <a:pos x="connsiteX2" y="connsiteY2"/>
              </a:cxn>
              <a:cxn ang="0">
                <a:pos x="connsiteX3" y="connsiteY3"/>
              </a:cxn>
            </a:cxnLst>
            <a:rect l="l" t="t" r="r" b="b"/>
            <a:pathLst>
              <a:path w="1958008" h="586408">
                <a:moveTo>
                  <a:pt x="1958008" y="0"/>
                </a:moveTo>
                <a:cubicBezTo>
                  <a:pt x="1795669" y="101047"/>
                  <a:pt x="1633330" y="202095"/>
                  <a:pt x="1461052" y="278295"/>
                </a:cubicBezTo>
                <a:cubicBezTo>
                  <a:pt x="1288774" y="354495"/>
                  <a:pt x="1167848" y="405848"/>
                  <a:pt x="924339" y="457200"/>
                </a:cubicBezTo>
                <a:cubicBezTo>
                  <a:pt x="680830" y="508552"/>
                  <a:pt x="0" y="586408"/>
                  <a:pt x="0" y="586408"/>
                </a:cubicBezTo>
              </a:path>
            </a:pathLst>
          </a:cu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3" name="Freeform 12" descr="&quot;&quot;"/>
          <p:cNvSpPr/>
          <p:nvPr/>
        </p:nvSpPr>
        <p:spPr>
          <a:xfrm>
            <a:off x="6513443" y="6096238"/>
            <a:ext cx="1908314" cy="139148"/>
          </a:xfrm>
          <a:custGeom>
            <a:avLst/>
            <a:gdLst>
              <a:gd name="connsiteX0" fmla="*/ 0 w 1908314"/>
              <a:gd name="connsiteY0" fmla="*/ 0 h 139148"/>
              <a:gd name="connsiteX1" fmla="*/ 1908314 w 1908314"/>
              <a:gd name="connsiteY1" fmla="*/ 139148 h 139148"/>
            </a:gdLst>
            <a:ahLst/>
            <a:cxnLst>
              <a:cxn ang="0">
                <a:pos x="connsiteX0" y="connsiteY0"/>
              </a:cxn>
              <a:cxn ang="0">
                <a:pos x="connsiteX1" y="connsiteY1"/>
              </a:cxn>
            </a:cxnLst>
            <a:rect l="l" t="t" r="r" b="b"/>
            <a:pathLst>
              <a:path w="1908314" h="139148">
                <a:moveTo>
                  <a:pt x="0" y="0"/>
                </a:moveTo>
                <a:lnTo>
                  <a:pt x="1908314" y="139148"/>
                </a:lnTo>
              </a:path>
            </a:pathLst>
          </a:cu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5" name="Freeform 14" descr="&quot;&quot;"/>
          <p:cNvSpPr/>
          <p:nvPr/>
        </p:nvSpPr>
        <p:spPr>
          <a:xfrm flipH="1">
            <a:off x="6514256" y="5147901"/>
            <a:ext cx="1958008" cy="922931"/>
          </a:xfrm>
          <a:custGeom>
            <a:avLst/>
            <a:gdLst>
              <a:gd name="connsiteX0" fmla="*/ 1958008 w 1958008"/>
              <a:gd name="connsiteY0" fmla="*/ 0 h 586408"/>
              <a:gd name="connsiteX1" fmla="*/ 1461052 w 1958008"/>
              <a:gd name="connsiteY1" fmla="*/ 278295 h 586408"/>
              <a:gd name="connsiteX2" fmla="*/ 924339 w 1958008"/>
              <a:gd name="connsiteY2" fmla="*/ 457200 h 586408"/>
              <a:gd name="connsiteX3" fmla="*/ 0 w 1958008"/>
              <a:gd name="connsiteY3" fmla="*/ 586408 h 586408"/>
            </a:gdLst>
            <a:ahLst/>
            <a:cxnLst>
              <a:cxn ang="0">
                <a:pos x="connsiteX0" y="connsiteY0"/>
              </a:cxn>
              <a:cxn ang="0">
                <a:pos x="connsiteX1" y="connsiteY1"/>
              </a:cxn>
              <a:cxn ang="0">
                <a:pos x="connsiteX2" y="connsiteY2"/>
              </a:cxn>
              <a:cxn ang="0">
                <a:pos x="connsiteX3" y="connsiteY3"/>
              </a:cxn>
            </a:cxnLst>
            <a:rect l="l" t="t" r="r" b="b"/>
            <a:pathLst>
              <a:path w="1958008" h="586408">
                <a:moveTo>
                  <a:pt x="1958008" y="0"/>
                </a:moveTo>
                <a:cubicBezTo>
                  <a:pt x="1795669" y="101047"/>
                  <a:pt x="1633330" y="202095"/>
                  <a:pt x="1461052" y="278295"/>
                </a:cubicBezTo>
                <a:cubicBezTo>
                  <a:pt x="1288774" y="354495"/>
                  <a:pt x="1167848" y="405848"/>
                  <a:pt x="924339" y="457200"/>
                </a:cubicBezTo>
                <a:cubicBezTo>
                  <a:pt x="680830" y="508552"/>
                  <a:pt x="0" y="586408"/>
                  <a:pt x="0" y="586408"/>
                </a:cubicBezTo>
              </a:path>
            </a:pathLst>
          </a:cu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6" name="Freeform 15" descr="&quot;&quot;"/>
          <p:cNvSpPr/>
          <p:nvPr/>
        </p:nvSpPr>
        <p:spPr>
          <a:xfrm>
            <a:off x="4581399" y="5147901"/>
            <a:ext cx="1944217" cy="922931"/>
          </a:xfrm>
          <a:custGeom>
            <a:avLst/>
            <a:gdLst>
              <a:gd name="connsiteX0" fmla="*/ 1958008 w 1958008"/>
              <a:gd name="connsiteY0" fmla="*/ 0 h 586408"/>
              <a:gd name="connsiteX1" fmla="*/ 1461052 w 1958008"/>
              <a:gd name="connsiteY1" fmla="*/ 278295 h 586408"/>
              <a:gd name="connsiteX2" fmla="*/ 924339 w 1958008"/>
              <a:gd name="connsiteY2" fmla="*/ 457200 h 586408"/>
              <a:gd name="connsiteX3" fmla="*/ 0 w 1958008"/>
              <a:gd name="connsiteY3" fmla="*/ 586408 h 586408"/>
            </a:gdLst>
            <a:ahLst/>
            <a:cxnLst>
              <a:cxn ang="0">
                <a:pos x="connsiteX0" y="connsiteY0"/>
              </a:cxn>
              <a:cxn ang="0">
                <a:pos x="connsiteX1" y="connsiteY1"/>
              </a:cxn>
              <a:cxn ang="0">
                <a:pos x="connsiteX2" y="connsiteY2"/>
              </a:cxn>
              <a:cxn ang="0">
                <a:pos x="connsiteX3" y="connsiteY3"/>
              </a:cxn>
            </a:cxnLst>
            <a:rect l="l" t="t" r="r" b="b"/>
            <a:pathLst>
              <a:path w="1958008" h="586408">
                <a:moveTo>
                  <a:pt x="1958008" y="0"/>
                </a:moveTo>
                <a:cubicBezTo>
                  <a:pt x="1795669" y="101047"/>
                  <a:pt x="1633330" y="202095"/>
                  <a:pt x="1461052" y="278295"/>
                </a:cubicBezTo>
                <a:cubicBezTo>
                  <a:pt x="1288774" y="354495"/>
                  <a:pt x="1167848" y="405848"/>
                  <a:pt x="924339" y="457200"/>
                </a:cubicBezTo>
                <a:cubicBezTo>
                  <a:pt x="680830" y="508552"/>
                  <a:pt x="0" y="586408"/>
                  <a:pt x="0" y="586408"/>
                </a:cubicBezTo>
              </a:path>
            </a:pathLst>
          </a:cu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7" name="Freeform 16" descr="&quot;&quot;"/>
          <p:cNvSpPr/>
          <p:nvPr/>
        </p:nvSpPr>
        <p:spPr>
          <a:xfrm flipH="1">
            <a:off x="2687690" y="6065109"/>
            <a:ext cx="1908314" cy="199092"/>
          </a:xfrm>
          <a:custGeom>
            <a:avLst/>
            <a:gdLst>
              <a:gd name="connsiteX0" fmla="*/ 0 w 1908314"/>
              <a:gd name="connsiteY0" fmla="*/ 0 h 139148"/>
              <a:gd name="connsiteX1" fmla="*/ 1908314 w 1908314"/>
              <a:gd name="connsiteY1" fmla="*/ 139148 h 139148"/>
            </a:gdLst>
            <a:ahLst/>
            <a:cxnLst>
              <a:cxn ang="0">
                <a:pos x="connsiteX0" y="connsiteY0"/>
              </a:cxn>
              <a:cxn ang="0">
                <a:pos x="connsiteX1" y="connsiteY1"/>
              </a:cxn>
            </a:cxnLst>
            <a:rect l="l" t="t" r="r" b="b"/>
            <a:pathLst>
              <a:path w="1908314" h="139148">
                <a:moveTo>
                  <a:pt x="0" y="0"/>
                </a:moveTo>
                <a:lnTo>
                  <a:pt x="1908314" y="139148"/>
                </a:lnTo>
              </a:path>
            </a:pathLst>
          </a:cu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mc:AlternateContent xmlns:mc="http://schemas.openxmlformats.org/markup-compatibility/2006" xmlns:a14="http://schemas.microsoft.com/office/drawing/2010/main">
        <mc:Choice Requires="a14">
          <p:sp>
            <p:nvSpPr>
              <p:cNvPr id="18" name="Rectangle 17"/>
              <p:cNvSpPr/>
              <p:nvPr/>
            </p:nvSpPr>
            <p:spPr>
              <a:xfrm>
                <a:off x="7563963" y="5219908"/>
                <a:ext cx="161345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i="1" dirty="0">
                              <a:latin typeface="Cambria Math" panose="02040503050406030204" pitchFamily="18" charset="0"/>
                            </a:rPr>
                          </m:ctrlPr>
                        </m:funcPr>
                        <m:fName>
                          <m:r>
                            <m:rPr>
                              <m:sty m:val="p"/>
                            </m:rPr>
                            <a:rPr lang="en-US" dirty="0">
                              <a:latin typeface="Cambria Math"/>
                            </a:rPr>
                            <m:t>Pr</m:t>
                          </m:r>
                        </m:fName>
                        <m:e>
                          <m:d>
                            <m:dPr>
                              <m:begChr m:val="["/>
                              <m:endChr m:val="]"/>
                              <m:ctrlPr>
                                <a:rPr lang="en-US" i="1" dirty="0">
                                  <a:latin typeface="Cambria Math" panose="02040503050406030204" pitchFamily="18" charset="0"/>
                                </a:rPr>
                              </m:ctrlPr>
                            </m:dPr>
                            <m:e>
                              <m:r>
                                <a:rPr lang="en-US" b="1" i="1" dirty="0">
                                  <a:solidFill>
                                    <a:srgbClr val="0000FF"/>
                                  </a:solidFill>
                                  <a:latin typeface="Cambria Math"/>
                                </a:rPr>
                                <m:t>𝑨</m:t>
                              </m:r>
                              <m:d>
                                <m:dPr>
                                  <m:ctrlPr>
                                    <a:rPr lang="en-US" i="1" dirty="0">
                                      <a:latin typeface="Cambria Math" panose="02040503050406030204" pitchFamily="18" charset="0"/>
                                    </a:rPr>
                                  </m:ctrlPr>
                                </m:dPr>
                                <m:e>
                                  <m:r>
                                    <a:rPr lang="en-US" b="1" i="1" dirty="0">
                                      <a:solidFill>
                                        <a:srgbClr val="0000FF"/>
                                      </a:solidFill>
                                      <a:latin typeface="Cambria Math"/>
                                    </a:rPr>
                                    <m:t>𝑫</m:t>
                                  </m:r>
                                </m:e>
                              </m:d>
                              <m:r>
                                <a:rPr lang="en-US" i="1" dirty="0">
                                  <a:latin typeface="Cambria Math"/>
                                </a:rPr>
                                <m:t>=</m:t>
                              </m:r>
                              <m:r>
                                <a:rPr lang="en-US" b="1" i="1" dirty="0">
                                  <a:solidFill>
                                    <a:srgbClr val="0000FF"/>
                                  </a:solidFill>
                                  <a:latin typeface="Cambria Math"/>
                                </a:rPr>
                                <m:t>𝑶</m:t>
                              </m:r>
                            </m:e>
                          </m:d>
                        </m:e>
                      </m:func>
                    </m:oMath>
                  </m:oMathPara>
                </a14:m>
                <a:endParaRPr lang="en-SG" dirty="0"/>
              </a:p>
            </p:txBody>
          </p:sp>
        </mc:Choice>
        <mc:Fallback xmlns="">
          <p:sp>
            <p:nvSpPr>
              <p:cNvPr id="18" name="Rectangle 17"/>
              <p:cNvSpPr>
                <a:spLocks noRot="1" noChangeAspect="1" noMove="1" noResize="1" noEditPoints="1" noAdjustHandles="1" noChangeArrowheads="1" noChangeShapeType="1" noTextEdit="1"/>
              </p:cNvSpPr>
              <p:nvPr/>
            </p:nvSpPr>
            <p:spPr>
              <a:xfrm>
                <a:off x="6039963" y="5219908"/>
                <a:ext cx="1683987" cy="369332"/>
              </a:xfrm>
              <a:prstGeom prst="rect">
                <a:avLst/>
              </a:prstGeom>
              <a:blipFill rotWithShape="1">
                <a:blip r:embed="rId6"/>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19" name="Rectangle 18"/>
              <p:cNvSpPr/>
              <p:nvPr/>
            </p:nvSpPr>
            <p:spPr>
              <a:xfrm>
                <a:off x="7593781" y="5507940"/>
                <a:ext cx="168398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i="1" dirty="0">
                              <a:latin typeface="Cambria Math" panose="02040503050406030204" pitchFamily="18" charset="0"/>
                            </a:rPr>
                          </m:ctrlPr>
                        </m:funcPr>
                        <m:fName>
                          <m:r>
                            <m:rPr>
                              <m:sty m:val="p"/>
                            </m:rPr>
                            <a:rPr lang="en-US" dirty="0">
                              <a:latin typeface="Cambria Math"/>
                            </a:rPr>
                            <m:t>Pr</m:t>
                          </m:r>
                        </m:fName>
                        <m:e>
                          <m:d>
                            <m:dPr>
                              <m:begChr m:val="["/>
                              <m:endChr m:val="]"/>
                              <m:ctrlPr>
                                <a:rPr lang="en-US" i="1" dirty="0">
                                  <a:latin typeface="Cambria Math" panose="02040503050406030204" pitchFamily="18" charset="0"/>
                                </a:rPr>
                              </m:ctrlPr>
                            </m:dPr>
                            <m:e>
                              <m:r>
                                <a:rPr lang="en-US" b="1" i="1" dirty="0">
                                  <a:solidFill>
                                    <a:srgbClr val="0000FF"/>
                                  </a:solidFill>
                                  <a:latin typeface="Cambria Math"/>
                                </a:rPr>
                                <m:t>𝑨</m:t>
                              </m:r>
                              <m:d>
                                <m:dPr>
                                  <m:ctrlPr>
                                    <a:rPr lang="en-US" i="1" dirty="0">
                                      <a:latin typeface="Cambria Math" panose="02040503050406030204" pitchFamily="18" charset="0"/>
                                    </a:rPr>
                                  </m:ctrlPr>
                                </m:dPr>
                                <m:e>
                                  <m:r>
                                    <a:rPr lang="en-US" b="1" i="1" dirty="0">
                                      <a:solidFill>
                                        <a:srgbClr val="0000FF"/>
                                      </a:solidFill>
                                      <a:latin typeface="Cambria Math"/>
                                    </a:rPr>
                                    <m:t>𝑫</m:t>
                                  </m:r>
                                  <m:r>
                                    <a:rPr lang="en-US" b="1" i="1" dirty="0">
                                      <a:solidFill>
                                        <a:srgbClr val="0000FF"/>
                                      </a:solidFill>
                                      <a:latin typeface="Cambria Math"/>
                                    </a:rPr>
                                    <m:t>′</m:t>
                                  </m:r>
                                </m:e>
                              </m:d>
                              <m:r>
                                <a:rPr lang="en-US" i="1" dirty="0">
                                  <a:latin typeface="Cambria Math"/>
                                </a:rPr>
                                <m:t>=</m:t>
                              </m:r>
                              <m:r>
                                <a:rPr lang="en-US" b="1" i="1" dirty="0">
                                  <a:solidFill>
                                    <a:srgbClr val="0000FF"/>
                                  </a:solidFill>
                                  <a:latin typeface="Cambria Math"/>
                                </a:rPr>
                                <m:t>𝑶</m:t>
                              </m:r>
                            </m:e>
                          </m:d>
                        </m:e>
                      </m:func>
                    </m:oMath>
                  </m:oMathPara>
                </a14:m>
                <a:endParaRPr lang="en-SG" dirty="0"/>
              </a:p>
            </p:txBody>
          </p:sp>
        </mc:Choice>
        <mc:Fallback xmlns="">
          <p:sp>
            <p:nvSpPr>
              <p:cNvPr id="19" name="Rectangle 18"/>
              <p:cNvSpPr>
                <a:spLocks noRot="1" noChangeAspect="1" noMove="1" noResize="1" noEditPoints="1" noAdjustHandles="1" noChangeArrowheads="1" noChangeShapeType="1" noTextEdit="1"/>
              </p:cNvSpPr>
              <p:nvPr/>
            </p:nvSpPr>
            <p:spPr>
              <a:xfrm>
                <a:off x="6069780" y="5507940"/>
                <a:ext cx="1683987" cy="369332"/>
              </a:xfrm>
              <a:prstGeom prst="rect">
                <a:avLst/>
              </a:prstGeom>
              <a:blipFill rotWithShape="1">
                <a:blip r:embed="rId7"/>
                <a:stretch>
                  <a:fillRect/>
                </a:stretch>
              </a:blipFill>
            </p:spPr>
            <p:txBody>
              <a:bodyPr/>
              <a:lstStyle/>
              <a:p>
                <a:r>
                  <a:rPr lang="en-SG">
                    <a:noFill/>
                  </a:rPr>
                  <a:t> </a:t>
                </a:r>
              </a:p>
            </p:txBody>
          </p:sp>
        </mc:Fallback>
      </mc:AlternateContent>
      <p:cxnSp>
        <p:nvCxnSpPr>
          <p:cNvPr id="20" name="Straight Connector 19" descr="&quot;&quot;"/>
          <p:cNvCxnSpPr/>
          <p:nvPr/>
        </p:nvCxnSpPr>
        <p:spPr>
          <a:xfrm>
            <a:off x="9220148" y="5435932"/>
            <a:ext cx="692277" cy="0"/>
          </a:xfrm>
          <a:prstGeom prst="line">
            <a:avLst/>
          </a:prstGeom>
          <a:ln w="190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21" name="Straight Connector 20" descr="&quot;&quot;"/>
          <p:cNvCxnSpPr/>
          <p:nvPr/>
        </p:nvCxnSpPr>
        <p:spPr>
          <a:xfrm>
            <a:off x="9220148" y="5723964"/>
            <a:ext cx="692277"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descr="&quot;&quot;"/>
          <p:cNvCxnSpPr/>
          <p:nvPr/>
        </p:nvCxnSpPr>
        <p:spPr>
          <a:xfrm>
            <a:off x="4583832" y="5219908"/>
            <a:ext cx="0" cy="1070828"/>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25" name="Straight Connector 24" descr="&quot;&quot;"/>
          <p:cNvCxnSpPr/>
          <p:nvPr/>
        </p:nvCxnSpPr>
        <p:spPr>
          <a:xfrm>
            <a:off x="6528048" y="5219908"/>
            <a:ext cx="0" cy="1070828"/>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26" name="Straight Connector 25" descr="&quot;&quot;"/>
          <p:cNvCxnSpPr/>
          <p:nvPr/>
        </p:nvCxnSpPr>
        <p:spPr>
          <a:xfrm>
            <a:off x="6023992" y="5219908"/>
            <a:ext cx="0" cy="1070828"/>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Rectangle 22"/>
              <p:cNvSpPr/>
              <p:nvPr/>
            </p:nvSpPr>
            <p:spPr>
              <a:xfrm>
                <a:off x="5807968" y="6300028"/>
                <a:ext cx="37542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1" i="1">
                          <a:solidFill>
                            <a:srgbClr val="0000FF"/>
                          </a:solidFill>
                          <a:latin typeface="Cambria Math"/>
                        </a:rPr>
                        <m:t>𝒚</m:t>
                      </m:r>
                    </m:oMath>
                  </m:oMathPara>
                </a14:m>
                <a:endParaRPr lang="en-SG" dirty="0"/>
              </a:p>
            </p:txBody>
          </p:sp>
        </mc:Choice>
        <mc:Fallback xmlns="">
          <p:sp>
            <p:nvSpPr>
              <p:cNvPr id="23" name="Rectangle 22"/>
              <p:cNvSpPr>
                <a:spLocks noRot="1" noChangeAspect="1" noMove="1" noResize="1" noEditPoints="1" noAdjustHandles="1" noChangeArrowheads="1" noChangeShapeType="1" noTextEdit="1"/>
              </p:cNvSpPr>
              <p:nvPr/>
            </p:nvSpPr>
            <p:spPr>
              <a:xfrm>
                <a:off x="4283968" y="6300028"/>
                <a:ext cx="375424" cy="369332"/>
              </a:xfrm>
              <a:prstGeom prst="rect">
                <a:avLst/>
              </a:prstGeom>
              <a:blipFill rotWithShape="1">
                <a:blip r:embed="rId8"/>
                <a:stretch>
                  <a:fillRect b="-4918"/>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33" name="Rectangle 32"/>
              <p:cNvSpPr/>
              <p:nvPr/>
            </p:nvSpPr>
            <p:spPr>
              <a:xfrm>
                <a:off x="163849" y="4319388"/>
                <a:ext cx="1642308" cy="68121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b="1" i="1" dirty="0">
                              <a:latin typeface="Cambria Math" panose="02040503050406030204" pitchFamily="18" charset="0"/>
                            </a:rPr>
                          </m:ctrlPr>
                        </m:fPr>
                        <m:num>
                          <m:func>
                            <m:funcPr>
                              <m:ctrlPr>
                                <a:rPr lang="en-US" i="1" dirty="0">
                                  <a:latin typeface="Cambria Math" panose="02040503050406030204" pitchFamily="18" charset="0"/>
                                </a:rPr>
                              </m:ctrlPr>
                            </m:funcPr>
                            <m:fName>
                              <m:r>
                                <m:rPr>
                                  <m:sty m:val="p"/>
                                </m:rPr>
                                <a:rPr lang="en-US" dirty="0">
                                  <a:latin typeface="Cambria Math"/>
                                </a:rPr>
                                <m:t>Pr</m:t>
                              </m:r>
                            </m:fName>
                            <m:e>
                              <m:d>
                                <m:dPr>
                                  <m:begChr m:val="["/>
                                  <m:endChr m:val="]"/>
                                  <m:ctrlPr>
                                    <a:rPr lang="en-US" i="1" dirty="0">
                                      <a:latin typeface="Cambria Math" panose="02040503050406030204" pitchFamily="18" charset="0"/>
                                    </a:rPr>
                                  </m:ctrlPr>
                                </m:dPr>
                                <m:e>
                                  <m:r>
                                    <a:rPr lang="en-US" b="1" i="1" dirty="0">
                                      <a:solidFill>
                                        <a:srgbClr val="0000FF"/>
                                      </a:solidFill>
                                      <a:latin typeface="Cambria Math"/>
                                    </a:rPr>
                                    <m:t>𝑨</m:t>
                                  </m:r>
                                  <m:d>
                                    <m:dPr>
                                      <m:ctrlPr>
                                        <a:rPr lang="en-US" i="1" dirty="0">
                                          <a:latin typeface="Cambria Math" panose="02040503050406030204" pitchFamily="18" charset="0"/>
                                        </a:rPr>
                                      </m:ctrlPr>
                                    </m:dPr>
                                    <m:e>
                                      <m:r>
                                        <a:rPr lang="en-US" b="1" i="1" dirty="0">
                                          <a:solidFill>
                                            <a:srgbClr val="0000FF"/>
                                          </a:solidFill>
                                          <a:latin typeface="Cambria Math"/>
                                        </a:rPr>
                                        <m:t>𝑫</m:t>
                                      </m:r>
                                      <m:r>
                                        <a:rPr lang="en-US" b="1" i="1" dirty="0">
                                          <a:solidFill>
                                            <a:srgbClr val="0000FF"/>
                                          </a:solidFill>
                                          <a:latin typeface="Cambria Math"/>
                                        </a:rPr>
                                        <m:t>′</m:t>
                                      </m:r>
                                    </m:e>
                                  </m:d>
                                  <m:r>
                                    <a:rPr lang="en-US" i="1" dirty="0">
                                      <a:latin typeface="Cambria Math"/>
                                    </a:rPr>
                                    <m:t>=</m:t>
                                  </m:r>
                                  <m:r>
                                    <a:rPr lang="en-US" b="1" i="1" dirty="0">
                                      <a:solidFill>
                                        <a:srgbClr val="0000FF"/>
                                      </a:solidFill>
                                      <a:latin typeface="Cambria Math"/>
                                    </a:rPr>
                                    <m:t>𝒚</m:t>
                                  </m:r>
                                </m:e>
                              </m:d>
                            </m:e>
                          </m:func>
                        </m:num>
                        <m:den>
                          <m:func>
                            <m:funcPr>
                              <m:ctrlPr>
                                <a:rPr lang="en-US" i="1" dirty="0">
                                  <a:latin typeface="Cambria Math" panose="02040503050406030204" pitchFamily="18" charset="0"/>
                                </a:rPr>
                              </m:ctrlPr>
                            </m:funcPr>
                            <m:fName>
                              <m:r>
                                <m:rPr>
                                  <m:sty m:val="p"/>
                                </m:rPr>
                                <a:rPr lang="en-US" dirty="0">
                                  <a:latin typeface="Cambria Math"/>
                                </a:rPr>
                                <m:t>Pr</m:t>
                              </m:r>
                            </m:fName>
                            <m:e>
                              <m:d>
                                <m:dPr>
                                  <m:begChr m:val="["/>
                                  <m:endChr m:val="]"/>
                                  <m:ctrlPr>
                                    <a:rPr lang="en-US" i="1" dirty="0">
                                      <a:latin typeface="Cambria Math" panose="02040503050406030204" pitchFamily="18" charset="0"/>
                                    </a:rPr>
                                  </m:ctrlPr>
                                </m:dPr>
                                <m:e>
                                  <m:r>
                                    <a:rPr lang="en-US" b="1" i="1" dirty="0">
                                      <a:solidFill>
                                        <a:srgbClr val="0000FF"/>
                                      </a:solidFill>
                                      <a:latin typeface="Cambria Math"/>
                                    </a:rPr>
                                    <m:t>𝑨</m:t>
                                  </m:r>
                                  <m:d>
                                    <m:dPr>
                                      <m:ctrlPr>
                                        <a:rPr lang="en-US" i="1" dirty="0">
                                          <a:latin typeface="Cambria Math" panose="02040503050406030204" pitchFamily="18" charset="0"/>
                                        </a:rPr>
                                      </m:ctrlPr>
                                    </m:dPr>
                                    <m:e>
                                      <m:r>
                                        <a:rPr lang="en-US" b="1" i="1" dirty="0">
                                          <a:solidFill>
                                            <a:srgbClr val="0000FF"/>
                                          </a:solidFill>
                                          <a:latin typeface="Cambria Math"/>
                                        </a:rPr>
                                        <m:t>𝑫</m:t>
                                      </m:r>
                                    </m:e>
                                  </m:d>
                                  <m:r>
                                    <a:rPr lang="en-US" i="1" dirty="0">
                                      <a:latin typeface="Cambria Math"/>
                                    </a:rPr>
                                    <m:t>=</m:t>
                                  </m:r>
                                  <m:r>
                                    <a:rPr lang="en-US" b="1" i="1" dirty="0">
                                      <a:solidFill>
                                        <a:srgbClr val="0000FF"/>
                                      </a:solidFill>
                                      <a:latin typeface="Cambria Math"/>
                                    </a:rPr>
                                    <m:t>𝒚</m:t>
                                  </m:r>
                                </m:e>
                              </m:d>
                            </m:e>
                          </m:func>
                        </m:den>
                      </m:f>
                    </m:oMath>
                  </m:oMathPara>
                </a14:m>
                <a:endParaRPr lang="en-SG" dirty="0"/>
              </a:p>
            </p:txBody>
          </p:sp>
        </mc:Choice>
        <mc:Fallback xmlns="">
          <p:sp>
            <p:nvSpPr>
              <p:cNvPr id="33" name="Rectangle 32"/>
              <p:cNvSpPr>
                <a:spLocks noRot="1" noChangeAspect="1" noMove="1" noResize="1" noEditPoints="1" noAdjustHandles="1" noChangeArrowheads="1" noChangeShapeType="1" noTextEdit="1"/>
              </p:cNvSpPr>
              <p:nvPr/>
            </p:nvSpPr>
            <p:spPr>
              <a:xfrm>
                <a:off x="163849" y="4319388"/>
                <a:ext cx="1642308" cy="681212"/>
              </a:xfrm>
              <a:prstGeom prst="rect">
                <a:avLst/>
              </a:prstGeom>
              <a:blipFill>
                <a:blip r:embed="rId9"/>
                <a:stretch>
                  <a:fillRect b="-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Rectangle 27"/>
              <p:cNvSpPr/>
              <p:nvPr/>
            </p:nvSpPr>
            <p:spPr>
              <a:xfrm>
                <a:off x="1642058" y="4317466"/>
                <a:ext cx="1690142" cy="67794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dirty="0">
                          <a:latin typeface="Cambria Math"/>
                          <a:ea typeface="Cambria Math"/>
                        </a:rPr>
                        <m:t>=</m:t>
                      </m:r>
                      <m:f>
                        <m:fPr>
                          <m:ctrlPr>
                            <a:rPr lang="en-US" i="1" dirty="0">
                              <a:latin typeface="Cambria Math" panose="02040503050406030204" pitchFamily="18" charset="0"/>
                              <a:ea typeface="Cambria Math"/>
                            </a:rPr>
                          </m:ctrlPr>
                        </m:fPr>
                        <m:num>
                          <m:r>
                            <a:rPr lang="en-US" i="1" dirty="0">
                              <a:latin typeface="Cambria Math"/>
                              <a:ea typeface="Cambria Math"/>
                            </a:rPr>
                            <m:t>𝑝𝑑𝑓</m:t>
                          </m:r>
                          <m:r>
                            <a:rPr lang="en-US" i="1" dirty="0">
                              <a:latin typeface="Cambria Math"/>
                              <a:ea typeface="Cambria Math"/>
                            </a:rPr>
                            <m:t>(</m:t>
                          </m:r>
                          <m:r>
                            <a:rPr lang="en-US" b="1" i="1" dirty="0">
                              <a:solidFill>
                                <a:srgbClr val="0000FF"/>
                              </a:solidFill>
                              <a:latin typeface="Cambria Math"/>
                              <a:ea typeface="Cambria Math"/>
                            </a:rPr>
                            <m:t>𝒚</m:t>
                          </m:r>
                          <m:r>
                            <a:rPr lang="en-US" i="1" dirty="0">
                              <a:latin typeface="Cambria Math"/>
                              <a:ea typeface="Cambria Math"/>
                            </a:rPr>
                            <m:t>−</m:t>
                          </m:r>
                          <m:sSup>
                            <m:sSupPr>
                              <m:ctrlPr>
                                <a:rPr lang="en-US" b="1" i="1" dirty="0">
                                  <a:solidFill>
                                    <a:srgbClr val="0000FF"/>
                                  </a:solidFill>
                                  <a:latin typeface="Cambria Math" panose="02040503050406030204" pitchFamily="18" charset="0"/>
                                  <a:ea typeface="Cambria Math"/>
                                </a:rPr>
                              </m:ctrlPr>
                            </m:sSupPr>
                            <m:e>
                              <m:r>
                                <a:rPr lang="en-US" b="1" i="1" dirty="0">
                                  <a:solidFill>
                                    <a:srgbClr val="0000FF"/>
                                  </a:solidFill>
                                  <a:latin typeface="Cambria Math"/>
                                  <a:ea typeface="Cambria Math"/>
                                </a:rPr>
                                <m:t>𝒉</m:t>
                              </m:r>
                            </m:e>
                            <m:sup>
                              <m:r>
                                <a:rPr lang="en-US" b="1" i="1" dirty="0">
                                  <a:solidFill>
                                    <a:srgbClr val="0000FF"/>
                                  </a:solidFill>
                                  <a:latin typeface="Cambria Math"/>
                                  <a:ea typeface="Cambria Math"/>
                                </a:rPr>
                                <m:t>′</m:t>
                              </m:r>
                            </m:sup>
                          </m:sSup>
                          <m:r>
                            <a:rPr lang="en-US" i="1" dirty="0">
                              <a:latin typeface="Cambria Math"/>
                              <a:ea typeface="Cambria Math"/>
                            </a:rPr>
                            <m:t>)</m:t>
                          </m:r>
                        </m:num>
                        <m:den>
                          <m:r>
                            <a:rPr lang="en-US" i="1" dirty="0">
                              <a:latin typeface="Cambria Math"/>
                              <a:ea typeface="Cambria Math"/>
                            </a:rPr>
                            <m:t>𝑝𝑑𝑓</m:t>
                          </m:r>
                          <m:r>
                            <a:rPr lang="en-US" b="1" i="1" dirty="0">
                              <a:latin typeface="Cambria Math"/>
                              <a:ea typeface="Cambria Math"/>
                            </a:rPr>
                            <m:t>(</m:t>
                          </m:r>
                          <m:r>
                            <a:rPr lang="en-US" b="1" i="1" dirty="0">
                              <a:solidFill>
                                <a:srgbClr val="0000FF"/>
                              </a:solidFill>
                              <a:latin typeface="Cambria Math"/>
                              <a:ea typeface="Cambria Math"/>
                            </a:rPr>
                            <m:t>𝒚</m:t>
                          </m:r>
                          <m:r>
                            <a:rPr lang="en-US" i="1" dirty="0">
                              <a:latin typeface="Cambria Math"/>
                              <a:ea typeface="Cambria Math"/>
                            </a:rPr>
                            <m:t>−</m:t>
                          </m:r>
                          <m:r>
                            <a:rPr lang="en-US" b="1" i="1" dirty="0">
                              <a:solidFill>
                                <a:srgbClr val="0000FF"/>
                              </a:solidFill>
                              <a:latin typeface="Cambria Math"/>
                              <a:ea typeface="Cambria Math"/>
                            </a:rPr>
                            <m:t>𝒉</m:t>
                          </m:r>
                          <m:r>
                            <a:rPr lang="en-US" i="1" dirty="0">
                              <a:latin typeface="Cambria Math"/>
                              <a:ea typeface="Cambria Math"/>
                            </a:rPr>
                            <m:t>)</m:t>
                          </m:r>
                        </m:den>
                      </m:f>
                    </m:oMath>
                  </m:oMathPara>
                </a14:m>
                <a:endParaRPr lang="en-SG" dirty="0"/>
              </a:p>
            </p:txBody>
          </p:sp>
        </mc:Choice>
        <mc:Fallback xmlns="">
          <p:sp>
            <p:nvSpPr>
              <p:cNvPr id="28" name="Rectangle 27"/>
              <p:cNvSpPr>
                <a:spLocks noRot="1" noChangeAspect="1" noMove="1" noResize="1" noEditPoints="1" noAdjustHandles="1" noChangeArrowheads="1" noChangeShapeType="1" noTextEdit="1"/>
              </p:cNvSpPr>
              <p:nvPr/>
            </p:nvSpPr>
            <p:spPr>
              <a:xfrm>
                <a:off x="1642058" y="4317466"/>
                <a:ext cx="1690142" cy="677943"/>
              </a:xfrm>
              <a:prstGeom prst="rect">
                <a:avLst/>
              </a:prstGeom>
              <a:blipFill>
                <a:blip r:embed="rId10"/>
                <a:stretch>
                  <a:fillRect b="-925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Rectangle 26"/>
              <p:cNvSpPr/>
              <p:nvPr/>
            </p:nvSpPr>
            <p:spPr>
              <a:xfrm>
                <a:off x="3116177" y="4314963"/>
                <a:ext cx="2257348" cy="68294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dirty="0">
                          <a:latin typeface="Cambria Math"/>
                          <a:ea typeface="Cambria Math"/>
                        </a:rPr>
                        <m:t>=</m:t>
                      </m:r>
                      <m:f>
                        <m:fPr>
                          <m:ctrlPr>
                            <a:rPr lang="en-US" i="1" dirty="0">
                              <a:latin typeface="Cambria Math" panose="02040503050406030204" pitchFamily="18" charset="0"/>
                              <a:ea typeface="Cambria Math"/>
                            </a:rPr>
                          </m:ctrlPr>
                        </m:fPr>
                        <m:num>
                          <m:r>
                            <m:rPr>
                              <m:sty m:val="p"/>
                            </m:rPr>
                            <a:rPr lang="en-US">
                              <a:latin typeface="Cambria Math"/>
                            </a:rPr>
                            <m:t>exp</m:t>
                          </m:r>
                          <m:r>
                            <a:rPr lang="en-US" i="1" dirty="0">
                              <a:latin typeface="Cambria Math"/>
                              <a:ea typeface="Cambria Math"/>
                            </a:rPr>
                            <m:t>(</m:t>
                          </m:r>
                          <m:r>
                            <a:rPr lang="en-US" b="1" i="1" dirty="0">
                              <a:latin typeface="Cambria Math"/>
                              <a:ea typeface="Cambria Math"/>
                            </a:rPr>
                            <m:t>−|</m:t>
                          </m:r>
                          <m:r>
                            <a:rPr lang="en-US" b="1" i="1" dirty="0">
                              <a:solidFill>
                                <a:srgbClr val="0000FF"/>
                              </a:solidFill>
                              <a:latin typeface="Cambria Math"/>
                              <a:ea typeface="Cambria Math"/>
                            </a:rPr>
                            <m:t>𝒚</m:t>
                          </m:r>
                          <m:r>
                            <a:rPr lang="en-US" i="1" dirty="0">
                              <a:latin typeface="Cambria Math"/>
                              <a:ea typeface="Cambria Math"/>
                            </a:rPr>
                            <m:t>−</m:t>
                          </m:r>
                          <m:r>
                            <a:rPr lang="en-US" b="1" i="1">
                              <a:solidFill>
                                <a:srgbClr val="0000FF"/>
                              </a:solidFill>
                              <a:latin typeface="Cambria Math"/>
                            </a:rPr>
                            <m:t>𝒉</m:t>
                          </m:r>
                          <m:r>
                            <a:rPr lang="en-US" b="1" i="1" dirty="0">
                              <a:solidFill>
                                <a:srgbClr val="0000FF"/>
                              </a:solidFill>
                              <a:latin typeface="Cambria Math"/>
                            </a:rPr>
                            <m:t>′</m:t>
                          </m:r>
                          <m:r>
                            <a:rPr lang="en-US" i="1" dirty="0">
                              <a:latin typeface="Cambria Math"/>
                              <a:ea typeface="Cambria Math"/>
                            </a:rPr>
                            <m:t>|/</m:t>
                          </m:r>
                          <m:r>
                            <a:rPr lang="en-US" b="1" i="1">
                              <a:solidFill>
                                <a:srgbClr val="0000FF"/>
                              </a:solidFill>
                              <a:latin typeface="Cambria Math"/>
                            </a:rPr>
                            <m:t>𝝀</m:t>
                          </m:r>
                          <m:r>
                            <a:rPr lang="en-US" i="1" dirty="0">
                              <a:latin typeface="Cambria Math"/>
                              <a:ea typeface="Cambria Math"/>
                            </a:rPr>
                            <m:t>)</m:t>
                          </m:r>
                          <m:r>
                            <m:rPr>
                              <m:nor/>
                            </m:rPr>
                            <a:rPr lang="en-SG" dirty="0"/>
                            <m:t> </m:t>
                          </m:r>
                        </m:num>
                        <m:den>
                          <m:r>
                            <m:rPr>
                              <m:sty m:val="p"/>
                            </m:rPr>
                            <a:rPr lang="en-US">
                              <a:latin typeface="Cambria Math"/>
                            </a:rPr>
                            <m:t>exp</m:t>
                          </m:r>
                          <m:r>
                            <a:rPr lang="en-US" i="1" dirty="0">
                              <a:latin typeface="Cambria Math"/>
                              <a:ea typeface="Cambria Math"/>
                            </a:rPr>
                            <m:t>(</m:t>
                          </m:r>
                          <m:r>
                            <a:rPr lang="en-US" b="1" i="1" dirty="0">
                              <a:latin typeface="Cambria Math"/>
                              <a:ea typeface="Cambria Math"/>
                            </a:rPr>
                            <m:t>−|</m:t>
                          </m:r>
                          <m:r>
                            <a:rPr lang="en-US" b="1" i="1" dirty="0">
                              <a:solidFill>
                                <a:srgbClr val="0000FF"/>
                              </a:solidFill>
                              <a:latin typeface="Cambria Math"/>
                              <a:ea typeface="Cambria Math"/>
                            </a:rPr>
                            <m:t>𝒚</m:t>
                          </m:r>
                          <m:r>
                            <a:rPr lang="en-US" i="1" dirty="0">
                              <a:latin typeface="Cambria Math"/>
                              <a:ea typeface="Cambria Math"/>
                            </a:rPr>
                            <m:t>−</m:t>
                          </m:r>
                          <m:r>
                            <a:rPr lang="en-US" b="1" i="1" dirty="0">
                              <a:solidFill>
                                <a:srgbClr val="0000FF"/>
                              </a:solidFill>
                              <a:latin typeface="Cambria Math"/>
                              <a:ea typeface="Cambria Math"/>
                            </a:rPr>
                            <m:t>𝒉</m:t>
                          </m:r>
                          <m:r>
                            <a:rPr lang="en-US" i="1" dirty="0">
                              <a:latin typeface="Cambria Math"/>
                              <a:ea typeface="Cambria Math"/>
                            </a:rPr>
                            <m:t>|/</m:t>
                          </m:r>
                          <m:r>
                            <a:rPr lang="en-US" b="1" i="1">
                              <a:solidFill>
                                <a:srgbClr val="0000FF"/>
                              </a:solidFill>
                              <a:latin typeface="Cambria Math"/>
                            </a:rPr>
                            <m:t>𝝀</m:t>
                          </m:r>
                          <m:r>
                            <a:rPr lang="en-US" i="1" dirty="0">
                              <a:latin typeface="Cambria Math"/>
                              <a:ea typeface="Cambria Math"/>
                            </a:rPr>
                            <m:t>)</m:t>
                          </m:r>
                        </m:den>
                      </m:f>
                    </m:oMath>
                  </m:oMathPara>
                </a14:m>
                <a:endParaRPr lang="en-SG" dirty="0"/>
              </a:p>
            </p:txBody>
          </p:sp>
        </mc:Choice>
        <mc:Fallback xmlns="">
          <p:sp>
            <p:nvSpPr>
              <p:cNvPr id="27" name="Rectangle 26"/>
              <p:cNvSpPr>
                <a:spLocks noRot="1" noChangeAspect="1" noMove="1" noResize="1" noEditPoints="1" noAdjustHandles="1" noChangeArrowheads="1" noChangeShapeType="1" noTextEdit="1"/>
              </p:cNvSpPr>
              <p:nvPr/>
            </p:nvSpPr>
            <p:spPr>
              <a:xfrm>
                <a:off x="3116177" y="4314963"/>
                <a:ext cx="2257348" cy="682944"/>
              </a:xfrm>
              <a:prstGeom prst="rect">
                <a:avLst/>
              </a:prstGeom>
              <a:blipFill>
                <a:blip r:embed="rId11"/>
                <a:stretch>
                  <a:fillRect t="-3636" b="-545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Rectangle 31">
                <a:extLst>
                  <a:ext uri="{FF2B5EF4-FFF2-40B4-BE49-F238E27FC236}">
                    <a16:creationId xmlns:a16="http://schemas.microsoft.com/office/drawing/2014/main" id="{3AA61D61-DF68-F641-92A2-E11B4853740E}"/>
                  </a:ext>
                </a:extLst>
              </p:cNvPr>
              <p:cNvSpPr/>
              <p:nvPr/>
            </p:nvSpPr>
            <p:spPr>
              <a:xfrm>
                <a:off x="5122560" y="4318529"/>
                <a:ext cx="2946961" cy="62876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a:ea typeface="Cambria Math"/>
                        </a:rPr>
                        <m:t>=</m:t>
                      </m:r>
                      <m:r>
                        <m:rPr>
                          <m:sty m:val="p"/>
                        </m:rPr>
                        <a:rPr lang="en-US">
                          <a:latin typeface="Cambria Math"/>
                        </a:rPr>
                        <m:t>exp</m:t>
                      </m:r>
                      <m:r>
                        <a:rPr lang="en-US" b="0" i="1" smtClean="0">
                          <a:latin typeface="Cambria Math" panose="02040503050406030204" pitchFamily="18" charset="0"/>
                        </a:rPr>
                        <m:t>(</m:t>
                      </m:r>
                      <m:f>
                        <m:fPr>
                          <m:ctrlPr>
                            <a:rPr lang="en-US" b="0" i="1" dirty="0" smtClean="0">
                              <a:latin typeface="Cambria Math" panose="02040503050406030204" pitchFamily="18" charset="0"/>
                              <a:ea typeface="Cambria Math"/>
                            </a:rPr>
                          </m:ctrlPr>
                        </m:fPr>
                        <m:num>
                          <m:r>
                            <a:rPr lang="en-US" b="1" i="1" dirty="0">
                              <a:latin typeface="Cambria Math"/>
                              <a:ea typeface="Cambria Math"/>
                            </a:rPr>
                            <m:t>−</m:t>
                          </m:r>
                          <m:d>
                            <m:dPr>
                              <m:begChr m:val="|"/>
                              <m:endChr m:val="|"/>
                              <m:ctrlPr>
                                <a:rPr lang="en-US" b="1" i="1" dirty="0">
                                  <a:latin typeface="Cambria Math" panose="02040503050406030204" pitchFamily="18" charset="0"/>
                                  <a:ea typeface="Cambria Math"/>
                                </a:rPr>
                              </m:ctrlPr>
                            </m:dPr>
                            <m:e>
                              <m:r>
                                <a:rPr lang="en-US" b="1" i="1" dirty="0">
                                  <a:solidFill>
                                    <a:srgbClr val="0000FF"/>
                                  </a:solidFill>
                                  <a:latin typeface="Cambria Math"/>
                                  <a:ea typeface="Cambria Math"/>
                                </a:rPr>
                                <m:t>𝒚</m:t>
                              </m:r>
                              <m:r>
                                <a:rPr lang="en-US" i="1" dirty="0">
                                  <a:latin typeface="Cambria Math"/>
                                  <a:ea typeface="Cambria Math"/>
                                </a:rPr>
                                <m:t>−</m:t>
                              </m:r>
                              <m:sSup>
                                <m:sSupPr>
                                  <m:ctrlPr>
                                    <a:rPr lang="en-US" b="1" i="1" dirty="0">
                                      <a:solidFill>
                                        <a:srgbClr val="0000FF"/>
                                      </a:solidFill>
                                      <a:latin typeface="Cambria Math" panose="02040503050406030204" pitchFamily="18" charset="0"/>
                                      <a:ea typeface="Cambria Math"/>
                                    </a:rPr>
                                  </m:ctrlPr>
                                </m:sSupPr>
                                <m:e>
                                  <m:r>
                                    <a:rPr lang="en-US" b="1" i="1">
                                      <a:solidFill>
                                        <a:srgbClr val="0000FF"/>
                                      </a:solidFill>
                                      <a:latin typeface="Cambria Math"/>
                                    </a:rPr>
                                    <m:t>𝒉</m:t>
                                  </m:r>
                                </m:e>
                                <m:sup>
                                  <m:r>
                                    <a:rPr lang="en-US" b="1" i="1" dirty="0">
                                      <a:solidFill>
                                        <a:srgbClr val="0000FF"/>
                                      </a:solidFill>
                                      <a:latin typeface="Cambria Math"/>
                                    </a:rPr>
                                    <m:t>′</m:t>
                                  </m:r>
                                </m:sup>
                              </m:sSup>
                            </m:e>
                          </m:d>
                          <m:r>
                            <a:rPr lang="en-US" i="1" dirty="0">
                              <a:latin typeface="Cambria Math" panose="02040503050406030204" pitchFamily="18" charset="0"/>
                              <a:ea typeface="Cambria Math"/>
                            </a:rPr>
                            <m:t>+</m:t>
                          </m:r>
                          <m:d>
                            <m:dPr>
                              <m:begChr m:val="|"/>
                              <m:endChr m:val="|"/>
                              <m:ctrlPr>
                                <a:rPr lang="en-US" b="1" i="1" dirty="0">
                                  <a:solidFill>
                                    <a:srgbClr val="0000FF"/>
                                  </a:solidFill>
                                  <a:latin typeface="Cambria Math" panose="02040503050406030204" pitchFamily="18" charset="0"/>
                                  <a:ea typeface="Cambria Math"/>
                                </a:rPr>
                              </m:ctrlPr>
                            </m:dPr>
                            <m:e>
                              <m:r>
                                <a:rPr lang="en-US" b="1" i="1" dirty="0">
                                  <a:solidFill>
                                    <a:srgbClr val="0000FF"/>
                                  </a:solidFill>
                                  <a:latin typeface="Cambria Math"/>
                                  <a:ea typeface="Cambria Math"/>
                                </a:rPr>
                                <m:t>𝒚</m:t>
                              </m:r>
                              <m:r>
                                <a:rPr lang="en-US" i="1" dirty="0">
                                  <a:latin typeface="Cambria Math"/>
                                  <a:ea typeface="Cambria Math"/>
                                </a:rPr>
                                <m:t>−</m:t>
                              </m:r>
                              <m:r>
                                <a:rPr lang="en-US" b="1" i="1" dirty="0">
                                  <a:solidFill>
                                    <a:srgbClr val="0000FF"/>
                                  </a:solidFill>
                                  <a:latin typeface="Cambria Math"/>
                                  <a:ea typeface="Cambria Math"/>
                                </a:rPr>
                                <m:t>𝒉</m:t>
                              </m:r>
                            </m:e>
                          </m:d>
                        </m:num>
                        <m:den>
                          <m:r>
                            <a:rPr lang="en-US" b="1" i="1">
                              <a:solidFill>
                                <a:srgbClr val="0000FF"/>
                              </a:solidFill>
                              <a:latin typeface="Cambria Math"/>
                            </a:rPr>
                            <m:t>𝝀</m:t>
                          </m:r>
                        </m:den>
                      </m:f>
                      <m:r>
                        <a:rPr lang="en-US" b="1" i="1" smtClean="0">
                          <a:solidFill>
                            <a:schemeClr val="tx1"/>
                          </a:solidFill>
                          <a:latin typeface="Cambria Math" panose="02040503050406030204" pitchFamily="18" charset="0"/>
                        </a:rPr>
                        <m:t>)</m:t>
                      </m:r>
                    </m:oMath>
                  </m:oMathPara>
                </a14:m>
                <a:endParaRPr lang="en-SG" dirty="0"/>
              </a:p>
            </p:txBody>
          </p:sp>
        </mc:Choice>
        <mc:Fallback xmlns="">
          <p:sp>
            <p:nvSpPr>
              <p:cNvPr id="32" name="Rectangle 31">
                <a:extLst>
                  <a:ext uri="{FF2B5EF4-FFF2-40B4-BE49-F238E27FC236}">
                    <a16:creationId xmlns:a16="http://schemas.microsoft.com/office/drawing/2014/main" id="{3AA61D61-DF68-F641-92A2-E11B4853740E}"/>
                  </a:ext>
                </a:extLst>
              </p:cNvPr>
              <p:cNvSpPr>
                <a:spLocks noRot="1" noChangeAspect="1" noMove="1" noResize="1" noEditPoints="1" noAdjustHandles="1" noChangeArrowheads="1" noChangeShapeType="1" noTextEdit="1"/>
              </p:cNvSpPr>
              <p:nvPr/>
            </p:nvSpPr>
            <p:spPr>
              <a:xfrm>
                <a:off x="5122560" y="4318529"/>
                <a:ext cx="2946961" cy="628762"/>
              </a:xfrm>
              <a:prstGeom prst="rect">
                <a:avLst/>
              </a:prstGeom>
              <a:blipFill>
                <a:blip r:embed="rId12"/>
                <a:stretch>
                  <a:fillRect b="-39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Rectangle 29"/>
              <p:cNvSpPr/>
              <p:nvPr/>
            </p:nvSpPr>
            <p:spPr>
              <a:xfrm>
                <a:off x="7895448" y="4326020"/>
                <a:ext cx="1911549" cy="71468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a:ea typeface="Cambria Math"/>
                        </a:rPr>
                        <m:t>≤</m:t>
                      </m:r>
                      <m:func>
                        <m:funcPr>
                          <m:ctrlPr>
                            <a:rPr lang="en-US" i="1" dirty="0">
                              <a:latin typeface="Cambria Math" panose="02040503050406030204" pitchFamily="18" charset="0"/>
                              <a:ea typeface="Cambria Math"/>
                            </a:rPr>
                          </m:ctrlPr>
                        </m:funcPr>
                        <m:fName>
                          <m:r>
                            <m:rPr>
                              <m:sty m:val="p"/>
                            </m:rPr>
                            <a:rPr lang="en-US" dirty="0">
                              <a:latin typeface="Cambria Math"/>
                              <a:ea typeface="Cambria Math"/>
                            </a:rPr>
                            <m:t>exp</m:t>
                          </m:r>
                        </m:fName>
                        <m:e>
                          <m:d>
                            <m:dPr>
                              <m:ctrlPr>
                                <a:rPr lang="en-US" i="1" dirty="0">
                                  <a:latin typeface="Cambria Math" panose="02040503050406030204" pitchFamily="18" charset="0"/>
                                  <a:ea typeface="Cambria Math"/>
                                </a:rPr>
                              </m:ctrlPr>
                            </m:dPr>
                            <m:e>
                              <m:f>
                                <m:fPr>
                                  <m:ctrlPr>
                                    <a:rPr lang="en-US" b="1" i="1" dirty="0">
                                      <a:latin typeface="Cambria Math" panose="02040503050406030204" pitchFamily="18" charset="0"/>
                                      <a:ea typeface="Cambria Math"/>
                                    </a:rPr>
                                  </m:ctrlPr>
                                </m:fPr>
                                <m:num>
                                  <m:d>
                                    <m:dPr>
                                      <m:begChr m:val="|"/>
                                      <m:endChr m:val="|"/>
                                      <m:ctrlPr>
                                        <a:rPr lang="en-US" i="1" dirty="0">
                                          <a:latin typeface="Cambria Math" panose="02040503050406030204" pitchFamily="18" charset="0"/>
                                          <a:ea typeface="Cambria Math"/>
                                        </a:rPr>
                                      </m:ctrlPr>
                                    </m:dPr>
                                    <m:e>
                                      <m:sSup>
                                        <m:sSupPr>
                                          <m:ctrlPr>
                                            <a:rPr lang="en-US" b="1" i="1" dirty="0">
                                              <a:solidFill>
                                                <a:srgbClr val="0000FF"/>
                                              </a:solidFill>
                                              <a:latin typeface="Cambria Math" panose="02040503050406030204" pitchFamily="18" charset="0"/>
                                              <a:ea typeface="Cambria Math"/>
                                            </a:rPr>
                                          </m:ctrlPr>
                                        </m:sSupPr>
                                        <m:e>
                                          <m:r>
                                            <a:rPr lang="en-US" b="1" i="1" dirty="0">
                                              <a:solidFill>
                                                <a:srgbClr val="0000FF"/>
                                              </a:solidFill>
                                              <a:latin typeface="Cambria Math"/>
                                              <a:ea typeface="Cambria Math"/>
                                            </a:rPr>
                                            <m:t>𝒉</m:t>
                                          </m:r>
                                        </m:e>
                                        <m:sup>
                                          <m:r>
                                            <a:rPr lang="en-US" b="1" i="1" dirty="0">
                                              <a:solidFill>
                                                <a:srgbClr val="0000FF"/>
                                              </a:solidFill>
                                              <a:latin typeface="Cambria Math"/>
                                              <a:ea typeface="Cambria Math"/>
                                            </a:rPr>
                                            <m:t>′</m:t>
                                          </m:r>
                                        </m:sup>
                                      </m:sSup>
                                      <m:r>
                                        <a:rPr lang="en-US" b="1" i="1" dirty="0" smtClean="0">
                                          <a:solidFill>
                                            <a:srgbClr val="0000FF"/>
                                          </a:solidFill>
                                          <a:latin typeface="Cambria Math" panose="02040503050406030204" pitchFamily="18" charset="0"/>
                                          <a:ea typeface="Cambria Math"/>
                                        </a:rPr>
                                        <m:t>−</m:t>
                                      </m:r>
                                      <m:r>
                                        <a:rPr lang="en-US" b="1" i="1" dirty="0">
                                          <a:solidFill>
                                            <a:srgbClr val="0000FF"/>
                                          </a:solidFill>
                                          <a:latin typeface="Cambria Math"/>
                                          <a:ea typeface="Cambria Math"/>
                                        </a:rPr>
                                        <m:t>𝒉</m:t>
                                      </m:r>
                                    </m:e>
                                  </m:d>
                                </m:num>
                                <m:den>
                                  <m:r>
                                    <a:rPr lang="en-US" b="1" i="1">
                                      <a:solidFill>
                                        <a:srgbClr val="0000FF"/>
                                      </a:solidFill>
                                      <a:latin typeface="Cambria Math"/>
                                    </a:rPr>
                                    <m:t>𝝀</m:t>
                                  </m:r>
                                </m:den>
                              </m:f>
                            </m:e>
                          </m:d>
                        </m:e>
                      </m:func>
                    </m:oMath>
                  </m:oMathPara>
                </a14:m>
                <a:endParaRPr lang="en-SG" dirty="0"/>
              </a:p>
            </p:txBody>
          </p:sp>
        </mc:Choice>
        <mc:Fallback xmlns="">
          <p:sp>
            <p:nvSpPr>
              <p:cNvPr id="30" name="Rectangle 29"/>
              <p:cNvSpPr>
                <a:spLocks noRot="1" noChangeAspect="1" noMove="1" noResize="1" noEditPoints="1" noAdjustHandles="1" noChangeArrowheads="1" noChangeShapeType="1" noTextEdit="1"/>
              </p:cNvSpPr>
              <p:nvPr/>
            </p:nvSpPr>
            <p:spPr>
              <a:xfrm>
                <a:off x="7895448" y="4326020"/>
                <a:ext cx="1911549" cy="714683"/>
              </a:xfrm>
              <a:prstGeom prst="rect">
                <a:avLst/>
              </a:prstGeom>
              <a:blipFill>
                <a:blip r:embed="rId13"/>
                <a:stretch>
                  <a:fillRect/>
                </a:stretch>
              </a:blipFill>
            </p:spPr>
            <p:txBody>
              <a:bodyPr/>
              <a:lstStyle/>
              <a:p>
                <a:r>
                  <a:rPr lang="en-US">
                    <a:noFill/>
                  </a:rPr>
                  <a:t> </a:t>
                </a:r>
              </a:p>
            </p:txBody>
          </p:sp>
        </mc:Fallback>
      </mc:AlternateContent>
      <p:sp>
        <p:nvSpPr>
          <p:cNvPr id="6" name="Rectangle 5"/>
          <p:cNvSpPr/>
          <p:nvPr/>
        </p:nvSpPr>
        <p:spPr>
          <a:xfrm>
            <a:off x="9707699" y="3986886"/>
            <a:ext cx="2544286" cy="646331"/>
          </a:xfrm>
          <a:prstGeom prst="rect">
            <a:avLst/>
          </a:prstGeom>
        </p:spPr>
        <p:txBody>
          <a:bodyPr wrap="none">
            <a:spAutoFit/>
          </a:bodyPr>
          <a:lstStyle/>
          <a:p>
            <a:r>
              <a:rPr lang="de-DE" dirty="0" err="1">
                <a:solidFill>
                  <a:srgbClr val="000000"/>
                </a:solidFill>
                <a:latin typeface="Times" charset="0"/>
              </a:rPr>
              <a:t>Using</a:t>
            </a:r>
            <a:r>
              <a:rPr lang="de-DE" dirty="0">
                <a:solidFill>
                  <a:srgbClr val="000000"/>
                </a:solidFill>
                <a:latin typeface="Times" charset="0"/>
              </a:rPr>
              <a:t>,  |</a:t>
            </a:r>
            <a:r>
              <a:rPr lang="de-DE" i="1" dirty="0">
                <a:solidFill>
                  <a:srgbClr val="000000"/>
                </a:solidFill>
                <a:latin typeface="Times" charset="0"/>
              </a:rPr>
              <a:t>a</a:t>
            </a:r>
            <a:r>
              <a:rPr lang="de-DE" dirty="0">
                <a:solidFill>
                  <a:srgbClr val="000000"/>
                </a:solidFill>
                <a:latin typeface="Times" charset="0"/>
              </a:rPr>
              <a:t>| – |</a:t>
            </a:r>
            <a:r>
              <a:rPr lang="de-DE" i="1" dirty="0">
                <a:solidFill>
                  <a:srgbClr val="000000"/>
                </a:solidFill>
                <a:latin typeface="Times" charset="0"/>
              </a:rPr>
              <a:t>b</a:t>
            </a:r>
            <a:r>
              <a:rPr lang="de-DE" dirty="0">
                <a:solidFill>
                  <a:srgbClr val="000000"/>
                </a:solidFill>
                <a:latin typeface="Times" charset="0"/>
              </a:rPr>
              <a:t>| &lt;= |</a:t>
            </a:r>
            <a:r>
              <a:rPr lang="de-DE" i="1" dirty="0">
                <a:solidFill>
                  <a:srgbClr val="000000"/>
                </a:solidFill>
                <a:latin typeface="Times" charset="0"/>
              </a:rPr>
              <a:t>a</a:t>
            </a:r>
            <a:r>
              <a:rPr lang="de-DE" dirty="0">
                <a:solidFill>
                  <a:srgbClr val="000000"/>
                </a:solidFill>
                <a:latin typeface="Times" charset="0"/>
              </a:rPr>
              <a:t> – </a:t>
            </a:r>
            <a:r>
              <a:rPr lang="de-DE" i="1" dirty="0">
                <a:solidFill>
                  <a:srgbClr val="000000"/>
                </a:solidFill>
                <a:latin typeface="Times" charset="0"/>
              </a:rPr>
              <a:t>b</a:t>
            </a:r>
            <a:r>
              <a:rPr lang="de-DE" dirty="0">
                <a:solidFill>
                  <a:srgbClr val="000000"/>
                </a:solidFill>
                <a:latin typeface="Times" charset="0"/>
              </a:rPr>
              <a:t>| </a:t>
            </a:r>
          </a:p>
          <a:p>
            <a:r>
              <a:rPr lang="en-US" u="sng" dirty="0"/>
              <a:t>Triangle Inequality</a:t>
            </a:r>
            <a:endParaRPr lang="en-US" u="sng" dirty="0">
              <a:hlinkClick r:id="rId14"/>
            </a:endParaRPr>
          </a:p>
        </p:txBody>
      </p:sp>
      <p:sp>
        <p:nvSpPr>
          <p:cNvPr id="2" name="Slide Number Placeholder 1">
            <a:extLst>
              <a:ext uri="{FF2B5EF4-FFF2-40B4-BE49-F238E27FC236}">
                <a16:creationId xmlns:a16="http://schemas.microsoft.com/office/drawing/2014/main" id="{87D999E1-758F-634C-BEF4-4DF43AA8BDB1}"/>
              </a:ext>
            </a:extLst>
          </p:cNvPr>
          <p:cNvSpPr>
            <a:spLocks noGrp="1"/>
          </p:cNvSpPr>
          <p:nvPr>
            <p:ph type="sldNum" sz="quarter" idx="12"/>
          </p:nvPr>
        </p:nvSpPr>
        <p:spPr/>
        <p:txBody>
          <a:bodyPr/>
          <a:lstStyle/>
          <a:p>
            <a:fld id="{3E5BF5F9-4D9A-9543-85E8-59158CD2B6EB}" type="slidenum">
              <a:rPr lang="en-US" smtClean="0"/>
              <a:t>19</a:t>
            </a:fld>
            <a:endParaRPr lang="en-US"/>
          </a:p>
        </p:txBody>
      </p:sp>
    </p:spTree>
    <p:extLst>
      <p:ext uri="{BB962C8B-B14F-4D97-AF65-F5344CB8AC3E}">
        <p14:creationId xmlns:p14="http://schemas.microsoft.com/office/powerpoint/2010/main" val="16020325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0CE2FEE-2D29-4146-9C4C-47A12FF9C769}"/>
              </a:ext>
            </a:extLst>
          </p:cNvPr>
          <p:cNvSpPr>
            <a:spLocks noGrp="1"/>
          </p:cNvSpPr>
          <p:nvPr>
            <p:ph type="title"/>
          </p:nvPr>
        </p:nvSpPr>
        <p:spPr/>
        <p:txBody>
          <a:bodyPr/>
          <a:lstStyle/>
          <a:p>
            <a:r>
              <a:rPr lang="en-US" dirty="0">
                <a:latin typeface="Arial" charset="0"/>
                <a:ea typeface="Arial" charset="0"/>
                <a:cs typeface="Arial" charset="0"/>
              </a:rPr>
              <a:t>Goals for today</a:t>
            </a:r>
            <a:endParaRPr lang="en-US" dirty="0"/>
          </a:p>
        </p:txBody>
      </p:sp>
      <p:sp>
        <p:nvSpPr>
          <p:cNvPr id="6" name="Content Placeholder 5">
            <a:extLst>
              <a:ext uri="{FF2B5EF4-FFF2-40B4-BE49-F238E27FC236}">
                <a16:creationId xmlns:a16="http://schemas.microsoft.com/office/drawing/2014/main" id="{40E481AF-0F8C-8947-891A-7BE60C18D736}"/>
              </a:ext>
            </a:extLst>
          </p:cNvPr>
          <p:cNvSpPr>
            <a:spLocks noGrp="1"/>
          </p:cNvSpPr>
          <p:nvPr>
            <p:ph idx="1"/>
          </p:nvPr>
        </p:nvSpPr>
        <p:spPr/>
        <p:txBody>
          <a:bodyPr/>
          <a:lstStyle/>
          <a:p>
            <a:pPr marL="457200" indent="-457200">
              <a:buFont typeface="Wingdings" charset="2"/>
              <a:buChar char="Ø"/>
            </a:pPr>
            <a:endParaRPr lang="en-US" dirty="0">
              <a:solidFill>
                <a:srgbClr val="333333"/>
              </a:solidFill>
              <a:latin typeface="Arial" charset="0"/>
              <a:ea typeface="Arial" charset="0"/>
              <a:cs typeface="Arial" charset="0"/>
            </a:endParaRPr>
          </a:p>
          <a:p>
            <a:pPr marL="457200" indent="-457200">
              <a:buFont typeface="Wingdings" charset="2"/>
              <a:buChar char="Ø"/>
            </a:pPr>
            <a:r>
              <a:rPr lang="en-US" dirty="0">
                <a:solidFill>
                  <a:srgbClr val="333333"/>
                </a:solidFill>
                <a:latin typeface="Arial" charset="0"/>
                <a:ea typeface="Arial" charset="0"/>
                <a:cs typeface="Arial" charset="0"/>
              </a:rPr>
              <a:t>Techniques for achieving differential privacy </a:t>
            </a:r>
          </a:p>
          <a:p>
            <a:pPr marL="457200" indent="-457200">
              <a:buFont typeface="Wingdings" charset="2"/>
              <a:buChar char="Ø"/>
            </a:pPr>
            <a:endParaRPr lang="en-US" dirty="0">
              <a:solidFill>
                <a:srgbClr val="333333"/>
              </a:solidFill>
              <a:latin typeface="Arial" charset="0"/>
              <a:ea typeface="Arial" charset="0"/>
              <a:cs typeface="Arial" charset="0"/>
            </a:endParaRPr>
          </a:p>
          <a:p>
            <a:pPr marL="457200" indent="-457200">
              <a:buFont typeface="Wingdings" charset="2"/>
              <a:buChar char="Ø"/>
            </a:pPr>
            <a:r>
              <a:rPr lang="en-US" dirty="0">
                <a:solidFill>
                  <a:srgbClr val="333333"/>
                </a:solidFill>
                <a:latin typeface="Arial" charset="0"/>
                <a:ea typeface="Arial" charset="0"/>
                <a:cs typeface="Arial" charset="0"/>
              </a:rPr>
              <a:t>Pros and cons of differential privacy</a:t>
            </a:r>
          </a:p>
          <a:p>
            <a:pPr marL="457200" indent="-457200">
              <a:buFont typeface="Wingdings" charset="2"/>
              <a:buChar char="Ø"/>
            </a:pPr>
            <a:endParaRPr lang="en-US" dirty="0">
              <a:solidFill>
                <a:srgbClr val="333333"/>
              </a:solidFill>
              <a:latin typeface="Arial" charset="0"/>
              <a:ea typeface="Arial" charset="0"/>
              <a:cs typeface="Arial" charset="0"/>
            </a:endParaRPr>
          </a:p>
          <a:p>
            <a:pPr marL="0" indent="0">
              <a:buNone/>
            </a:pPr>
            <a:endParaRPr lang="en-US" dirty="0"/>
          </a:p>
        </p:txBody>
      </p:sp>
      <p:sp>
        <p:nvSpPr>
          <p:cNvPr id="2" name="Slide Number Placeholder 1"/>
          <p:cNvSpPr>
            <a:spLocks noGrp="1"/>
          </p:cNvSpPr>
          <p:nvPr>
            <p:ph type="sldNum" sz="quarter" idx="12"/>
          </p:nvPr>
        </p:nvSpPr>
        <p:spPr/>
        <p:txBody>
          <a:bodyPr/>
          <a:lstStyle/>
          <a:p>
            <a:fld id="{3E5BF5F9-4D9A-9543-85E8-59158CD2B6EB}" type="slidenum">
              <a:rPr lang="en-US" smtClean="0"/>
              <a:t>2</a:t>
            </a:fld>
            <a:endParaRPr lang="en-US"/>
          </a:p>
        </p:txBody>
      </p:sp>
      <p:sp>
        <p:nvSpPr>
          <p:cNvPr id="4" name="Rectangle 3">
            <a:extLst>
              <a:ext uri="{FF2B5EF4-FFF2-40B4-BE49-F238E27FC236}">
                <a16:creationId xmlns:a16="http://schemas.microsoft.com/office/drawing/2014/main" id="{59C89DFD-69A5-3F49-895E-D2C2FD1DFF0E}"/>
              </a:ext>
            </a:extLst>
          </p:cNvPr>
          <p:cNvSpPr/>
          <p:nvPr/>
        </p:nvSpPr>
        <p:spPr>
          <a:xfrm>
            <a:off x="430463" y="6200358"/>
            <a:ext cx="8830751" cy="307777"/>
          </a:xfrm>
          <a:prstGeom prst="rect">
            <a:avLst/>
          </a:prstGeom>
        </p:spPr>
        <p:txBody>
          <a:bodyPr wrap="none">
            <a:spAutoFit/>
          </a:bodyPr>
          <a:lstStyle/>
          <a:p>
            <a:r>
              <a:rPr lang="en-US" sz="1400" dirty="0">
                <a:latin typeface="Arial" panose="020B0604020202020204" pitchFamily="34" charset="0"/>
                <a:cs typeface="Arial" panose="020B0604020202020204" pitchFamily="34" charset="0"/>
              </a:rPr>
              <a:t>Some contents are borrowed from online material provided by Li </a:t>
            </a:r>
            <a:r>
              <a:rPr lang="en-US" sz="1400" dirty="0" err="1">
                <a:latin typeface="Arial" panose="020B0604020202020204" pitchFamily="34" charset="0"/>
                <a:cs typeface="Arial" panose="020B0604020202020204" pitchFamily="34" charset="0"/>
              </a:rPr>
              <a:t>Xiong</a:t>
            </a:r>
            <a:r>
              <a:rPr lang="en-US" sz="1400" dirty="0">
                <a:latin typeface="Arial" panose="020B0604020202020204" pitchFamily="34" charset="0"/>
                <a:cs typeface="Arial" panose="020B0604020202020204" pitchFamily="34" charset="0"/>
              </a:rPr>
              <a:t>, Ashwin </a:t>
            </a:r>
            <a:r>
              <a:rPr lang="en-US" sz="1400" dirty="0" err="1">
                <a:latin typeface="Arial" panose="020B0604020202020204" pitchFamily="34" charset="0"/>
                <a:cs typeface="Arial" panose="020B0604020202020204" pitchFamily="34" charset="0"/>
              </a:rPr>
              <a:t>Machanavajjhala</a:t>
            </a:r>
            <a:r>
              <a:rPr lang="en-US" sz="1400" dirty="0">
                <a:latin typeface="Arial" panose="020B0604020202020204" pitchFamily="34" charset="0"/>
                <a:cs typeface="Arial" panose="020B0604020202020204" pitchFamily="34" charset="0"/>
              </a:rPr>
              <a:t>, Aaron Roth</a:t>
            </a:r>
            <a:endParaRPr lang="en-US" sz="1400" dirty="0">
              <a:latin typeface="Arial" panose="020B0604020202020204" pitchFamily="34" charset="0"/>
              <a:cs typeface="Arial" panose="020B0604020202020204" pitchFamily="34" charset="0"/>
              <a:hlinkClick r:id="rId2"/>
            </a:endParaRPr>
          </a:p>
        </p:txBody>
      </p:sp>
    </p:spTree>
    <p:extLst>
      <p:ext uri="{BB962C8B-B14F-4D97-AF65-F5344CB8AC3E}">
        <p14:creationId xmlns:p14="http://schemas.microsoft.com/office/powerpoint/2010/main" val="15930338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p:cNvSpPr>
            <a:spLocks noGrp="1"/>
          </p:cNvSpPr>
          <p:nvPr>
            <p:ph type="title"/>
          </p:nvPr>
        </p:nvSpPr>
        <p:spPr>
          <a:xfrm>
            <a:off x="464242" y="130108"/>
            <a:ext cx="10515600" cy="1325563"/>
          </a:xfrm>
        </p:spPr>
        <p:txBody>
          <a:bodyPr>
            <a:noAutofit/>
          </a:bodyPr>
          <a:lstStyle/>
          <a:p>
            <a:r>
              <a:rPr lang="en-US" sz="4000" b="1" dirty="0">
                <a:solidFill>
                  <a:srgbClr val="FF0000"/>
                </a:solidFill>
                <a:latin typeface="Arial" charset="0"/>
                <a:ea typeface="Arial" charset="0"/>
                <a:cs typeface="Arial" charset="0"/>
              </a:rPr>
              <a:t>Differential Privacy via Laplace Noise</a:t>
            </a:r>
            <a:endParaRPr lang="en-SG" sz="4000" b="1" dirty="0">
              <a:solidFill>
                <a:srgbClr val="FF0000"/>
              </a:solidFill>
              <a:latin typeface="Arial" charset="0"/>
              <a:ea typeface="Arial" charset="0"/>
              <a:cs typeface="Arial"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981200" y="1340768"/>
                <a:ext cx="8435280" cy="3070898"/>
              </a:xfrm>
            </p:spPr>
            <p:txBody>
              <a:bodyPr>
                <a:normAutofit fontScale="92500" lnSpcReduction="20000"/>
              </a:bodyPr>
              <a:lstStyle/>
              <a:p>
                <a:r>
                  <a:rPr lang="en-US" dirty="0">
                    <a:latin typeface="Arial" charset="0"/>
                    <a:ea typeface="Arial" charset="0"/>
                    <a:cs typeface="Arial" charset="0"/>
                  </a:rPr>
                  <a:t>We aim to ensure </a:t>
                </a:r>
                <a14:m>
                  <m:oMath xmlns:m="http://schemas.openxmlformats.org/officeDocument/2006/math">
                    <m:r>
                      <a:rPr lang="en-US" b="1" i="1" dirty="0">
                        <a:solidFill>
                          <a:srgbClr val="0000FF"/>
                        </a:solidFill>
                        <a:latin typeface="Cambria Math" panose="02040503050406030204" pitchFamily="18" charset="0"/>
                        <a:ea typeface="Arial" charset="0"/>
                        <a:cs typeface="Arial" charset="0"/>
                      </a:rPr>
                      <m:t>𝜺</m:t>
                    </m:r>
                  </m:oMath>
                </a14:m>
                <a:r>
                  <a:rPr lang="en-US" dirty="0">
                    <a:latin typeface="Arial" charset="0"/>
                    <a:ea typeface="Arial" charset="0"/>
                    <a:cs typeface="Arial" charset="0"/>
                  </a:rPr>
                  <a:t>-differential privacy</a:t>
                </a:r>
              </a:p>
              <a:p>
                <a:r>
                  <a:rPr lang="en-US" dirty="0">
                    <a:latin typeface="Arial" charset="0"/>
                    <a:ea typeface="Arial" charset="0"/>
                    <a:cs typeface="Arial" charset="0"/>
                  </a:rPr>
                  <a:t>How large should </a:t>
                </a:r>
                <a14:m>
                  <m:oMath xmlns:m="http://schemas.openxmlformats.org/officeDocument/2006/math">
                    <m:r>
                      <a:rPr lang="en-US" b="1" i="1">
                        <a:solidFill>
                          <a:srgbClr val="0000FF"/>
                        </a:solidFill>
                        <a:latin typeface="Cambria Math" panose="02040503050406030204" pitchFamily="18" charset="0"/>
                        <a:ea typeface="Arial" charset="0"/>
                        <a:cs typeface="Arial" charset="0"/>
                      </a:rPr>
                      <m:t>𝝀</m:t>
                    </m:r>
                  </m:oMath>
                </a14:m>
                <a:r>
                  <a:rPr lang="en-US" dirty="0">
                    <a:latin typeface="Arial" charset="0"/>
                    <a:ea typeface="Arial" charset="0"/>
                    <a:cs typeface="Arial" charset="0"/>
                  </a:rPr>
                  <a:t> be?</a:t>
                </a:r>
              </a:p>
              <a:p>
                <a14:m>
                  <m:oMath xmlns:m="http://schemas.openxmlformats.org/officeDocument/2006/math">
                    <m:func>
                      <m:funcPr>
                        <m:ctrlPr>
                          <a:rPr lang="en-US" i="1" dirty="0">
                            <a:latin typeface="Cambria Math" panose="02040503050406030204" pitchFamily="18" charset="0"/>
                            <a:ea typeface="Arial" charset="0"/>
                            <a:cs typeface="Arial" charset="0"/>
                          </a:rPr>
                        </m:ctrlPr>
                      </m:funcPr>
                      <m:fName>
                        <m:r>
                          <m:rPr>
                            <m:sty m:val="p"/>
                          </m:rPr>
                          <a:rPr lang="en-US" dirty="0">
                            <a:latin typeface="Cambria Math" panose="02040503050406030204" pitchFamily="18" charset="0"/>
                            <a:ea typeface="Arial" charset="0"/>
                            <a:cs typeface="Arial" charset="0"/>
                          </a:rPr>
                          <m:t>exp</m:t>
                        </m:r>
                      </m:fName>
                      <m:e>
                        <m:d>
                          <m:dPr>
                            <m:ctrlPr>
                              <a:rPr lang="en-US" i="1" dirty="0">
                                <a:latin typeface="Cambria Math" panose="02040503050406030204" pitchFamily="18" charset="0"/>
                                <a:ea typeface="Arial" charset="0"/>
                                <a:cs typeface="Arial" charset="0"/>
                              </a:rPr>
                            </m:ctrlPr>
                          </m:dPr>
                          <m:e>
                            <m:f>
                              <m:fPr>
                                <m:ctrlPr>
                                  <a:rPr lang="en-US" b="1" i="1" dirty="0">
                                    <a:latin typeface="Cambria Math" panose="02040503050406030204" pitchFamily="18" charset="0"/>
                                    <a:ea typeface="Arial" charset="0"/>
                                    <a:cs typeface="Arial" charset="0"/>
                                  </a:rPr>
                                </m:ctrlPr>
                              </m:fPr>
                              <m:num>
                                <m:d>
                                  <m:dPr>
                                    <m:begChr m:val="|"/>
                                    <m:endChr m:val="|"/>
                                    <m:ctrlPr>
                                      <a:rPr lang="en-US" i="1" dirty="0">
                                        <a:latin typeface="Cambria Math" panose="02040503050406030204" pitchFamily="18" charset="0"/>
                                        <a:ea typeface="Arial" charset="0"/>
                                        <a:cs typeface="Arial" charset="0"/>
                                      </a:rPr>
                                    </m:ctrlPr>
                                  </m:dPr>
                                  <m:e>
                                    <m:r>
                                      <a:rPr lang="en-US" b="1" i="1" dirty="0">
                                        <a:solidFill>
                                          <a:srgbClr val="0000FF"/>
                                        </a:solidFill>
                                        <a:latin typeface="Cambria Math" panose="02040503050406030204" pitchFamily="18" charset="0"/>
                                        <a:ea typeface="Arial" charset="0"/>
                                        <a:cs typeface="Arial" charset="0"/>
                                      </a:rPr>
                                      <m:t>𝒉</m:t>
                                    </m:r>
                                    <m:r>
                                      <a:rPr lang="en-US" i="1" dirty="0">
                                        <a:latin typeface="Cambria Math" panose="02040503050406030204" pitchFamily="18" charset="0"/>
                                        <a:ea typeface="Arial" charset="0"/>
                                        <a:cs typeface="Arial" charset="0"/>
                                      </a:rPr>
                                      <m:t>−</m:t>
                                    </m:r>
                                    <m:sSup>
                                      <m:sSupPr>
                                        <m:ctrlPr>
                                          <a:rPr lang="en-US" b="1" i="1" dirty="0">
                                            <a:solidFill>
                                              <a:srgbClr val="0000FF"/>
                                            </a:solidFill>
                                            <a:latin typeface="Cambria Math" panose="02040503050406030204" pitchFamily="18" charset="0"/>
                                            <a:ea typeface="Arial" charset="0"/>
                                            <a:cs typeface="Arial" charset="0"/>
                                          </a:rPr>
                                        </m:ctrlPr>
                                      </m:sSupPr>
                                      <m:e>
                                        <m:r>
                                          <a:rPr lang="en-US" b="1" i="1" dirty="0">
                                            <a:solidFill>
                                              <a:srgbClr val="0000FF"/>
                                            </a:solidFill>
                                            <a:latin typeface="Cambria Math" panose="02040503050406030204" pitchFamily="18" charset="0"/>
                                            <a:ea typeface="Arial" charset="0"/>
                                            <a:cs typeface="Arial" charset="0"/>
                                          </a:rPr>
                                          <m:t>𝒉</m:t>
                                        </m:r>
                                      </m:e>
                                      <m:sup>
                                        <m:r>
                                          <a:rPr lang="en-US" b="1" i="1" dirty="0">
                                            <a:solidFill>
                                              <a:srgbClr val="0000FF"/>
                                            </a:solidFill>
                                            <a:latin typeface="Cambria Math" panose="02040503050406030204" pitchFamily="18" charset="0"/>
                                            <a:ea typeface="Arial" charset="0"/>
                                            <a:cs typeface="Arial" charset="0"/>
                                          </a:rPr>
                                          <m:t>′</m:t>
                                        </m:r>
                                      </m:sup>
                                    </m:sSup>
                                  </m:e>
                                </m:d>
                              </m:num>
                              <m:den>
                                <m:r>
                                  <a:rPr lang="en-US" b="1" i="1">
                                    <a:solidFill>
                                      <a:srgbClr val="0000FF"/>
                                    </a:solidFill>
                                    <a:latin typeface="Cambria Math" panose="02040503050406030204" pitchFamily="18" charset="0"/>
                                    <a:ea typeface="Arial" charset="0"/>
                                    <a:cs typeface="Arial" charset="0"/>
                                  </a:rPr>
                                  <m:t>𝝀</m:t>
                                </m:r>
                              </m:den>
                            </m:f>
                          </m:e>
                        </m:d>
                      </m:e>
                    </m:func>
                    <m:r>
                      <a:rPr lang="en-US" b="0" i="1" dirty="0" smtClean="0">
                        <a:latin typeface="Cambria Math" panose="02040503050406030204" pitchFamily="18" charset="0"/>
                        <a:ea typeface="Arial" charset="0"/>
                        <a:cs typeface="Arial" charset="0"/>
                      </a:rPr>
                      <m:t>≤</m:t>
                    </m:r>
                    <m:r>
                      <m:rPr>
                        <m:sty m:val="p"/>
                      </m:rPr>
                      <a:rPr lang="en-US" b="0" i="0" dirty="0" smtClean="0">
                        <a:solidFill>
                          <a:schemeClr val="tx1"/>
                        </a:solidFill>
                        <a:latin typeface="Cambria Math" panose="02040503050406030204" pitchFamily="18" charset="0"/>
                        <a:ea typeface="Arial" charset="0"/>
                        <a:cs typeface="Arial" charset="0"/>
                      </a:rPr>
                      <m:t>exp</m:t>
                    </m:r>
                    <m:r>
                      <a:rPr lang="en-US" b="0" i="1" dirty="0" smtClean="0">
                        <a:solidFill>
                          <a:schemeClr val="tx1"/>
                        </a:solidFill>
                        <a:latin typeface="Cambria Math" panose="02040503050406030204" pitchFamily="18" charset="0"/>
                        <a:ea typeface="Arial" charset="0"/>
                        <a:cs typeface="Arial" charset="0"/>
                      </a:rPr>
                      <m:t>(</m:t>
                    </m:r>
                    <m:r>
                      <a:rPr lang="en-US" b="1" i="1" dirty="0">
                        <a:solidFill>
                          <a:srgbClr val="0000FF"/>
                        </a:solidFill>
                        <a:latin typeface="Cambria Math" panose="02040503050406030204" pitchFamily="18" charset="0"/>
                        <a:ea typeface="Arial" charset="0"/>
                        <a:cs typeface="Arial" charset="0"/>
                      </a:rPr>
                      <m:t>𝜺</m:t>
                    </m:r>
                    <m:r>
                      <a:rPr lang="en-US" b="0" i="1" dirty="0" smtClean="0">
                        <a:solidFill>
                          <a:schemeClr val="tx1"/>
                        </a:solidFill>
                        <a:latin typeface="Cambria Math" panose="02040503050406030204" pitchFamily="18" charset="0"/>
                        <a:ea typeface="Arial" charset="0"/>
                        <a:cs typeface="Arial" charset="0"/>
                      </a:rPr>
                      <m:t>)</m:t>
                    </m:r>
                  </m:oMath>
                </a14:m>
                <a:r>
                  <a:rPr lang="en-US" dirty="0">
                    <a:latin typeface="Arial" charset="0"/>
                    <a:ea typeface="Arial" charset="0"/>
                    <a:cs typeface="Arial" charset="0"/>
                  </a:rPr>
                  <a:t>    </a:t>
                </a:r>
                <a:r>
                  <a:rPr lang="en-US" dirty="0">
                    <a:latin typeface="Arial" charset="0"/>
                    <a:ea typeface="Arial" charset="0"/>
                    <a:cs typeface="Arial" charset="0"/>
                    <a:sym typeface="Wingdings" pitchFamily="2" charset="2"/>
                  </a:rPr>
                  <a:t>   </a:t>
                </a:r>
                <a14:m>
                  <m:oMath xmlns:m="http://schemas.openxmlformats.org/officeDocument/2006/math">
                    <m:r>
                      <a:rPr lang="en-US" b="1" i="1">
                        <a:solidFill>
                          <a:srgbClr val="0000FF"/>
                        </a:solidFill>
                        <a:latin typeface="Cambria Math" panose="02040503050406030204" pitchFamily="18" charset="0"/>
                        <a:ea typeface="Arial" charset="0"/>
                        <a:cs typeface="Arial" charset="0"/>
                      </a:rPr>
                      <m:t>𝝀</m:t>
                    </m:r>
                    <m:r>
                      <a:rPr lang="en-US" b="0" i="1" smtClean="0">
                        <a:solidFill>
                          <a:schemeClr val="tx1"/>
                        </a:solidFill>
                        <a:latin typeface="Cambria Math" panose="02040503050406030204" pitchFamily="18" charset="0"/>
                        <a:ea typeface="Arial" charset="0"/>
                        <a:cs typeface="Arial" charset="0"/>
                      </a:rPr>
                      <m:t>≥</m:t>
                    </m:r>
                    <m:r>
                      <a:rPr lang="en-US" dirty="0">
                        <a:latin typeface="Cambria Math" panose="02040503050406030204" pitchFamily="18" charset="0"/>
                        <a:ea typeface="Arial" charset="0"/>
                        <a:cs typeface="Arial" charset="0"/>
                      </a:rPr>
                      <m:t>|</m:t>
                    </m:r>
                    <m:r>
                      <a:rPr lang="en-US" b="1" i="1" dirty="0">
                        <a:solidFill>
                          <a:srgbClr val="0000FF"/>
                        </a:solidFill>
                        <a:latin typeface="Cambria Math" panose="02040503050406030204" pitchFamily="18" charset="0"/>
                        <a:ea typeface="Arial" charset="0"/>
                        <a:cs typeface="Arial" charset="0"/>
                      </a:rPr>
                      <m:t>𝒉</m:t>
                    </m:r>
                    <m:r>
                      <a:rPr lang="en-US" b="1" i="1" dirty="0" smtClean="0">
                        <a:solidFill>
                          <a:schemeClr val="tx1"/>
                        </a:solidFill>
                        <a:latin typeface="Cambria Math" panose="02040503050406030204" pitchFamily="18" charset="0"/>
                        <a:ea typeface="Arial" charset="0"/>
                        <a:cs typeface="Arial" charset="0"/>
                      </a:rPr>
                      <m:t>−</m:t>
                    </m:r>
                    <m:sSup>
                      <m:sSupPr>
                        <m:ctrlPr>
                          <a:rPr lang="en-US" i="1" dirty="0">
                            <a:solidFill>
                              <a:srgbClr val="0000FF"/>
                            </a:solidFill>
                            <a:latin typeface="Cambria Math" panose="02040503050406030204" pitchFamily="18" charset="0"/>
                            <a:ea typeface="Arial" charset="0"/>
                            <a:cs typeface="Arial" charset="0"/>
                          </a:rPr>
                        </m:ctrlPr>
                      </m:sSupPr>
                      <m:e>
                        <m:r>
                          <a:rPr lang="en-US" b="1" i="1" dirty="0">
                            <a:solidFill>
                              <a:srgbClr val="0000FF"/>
                            </a:solidFill>
                            <a:latin typeface="Cambria Math" panose="02040503050406030204" pitchFamily="18" charset="0"/>
                            <a:ea typeface="Arial" charset="0"/>
                            <a:cs typeface="Arial" charset="0"/>
                          </a:rPr>
                          <m:t>𝒉</m:t>
                        </m:r>
                      </m:e>
                      <m:sup>
                        <m:r>
                          <a:rPr lang="en-US" i="1" dirty="0">
                            <a:solidFill>
                              <a:srgbClr val="0000FF"/>
                            </a:solidFill>
                            <a:latin typeface="Cambria Math" panose="02040503050406030204" pitchFamily="18" charset="0"/>
                            <a:ea typeface="Arial" charset="0"/>
                            <a:cs typeface="Arial" charset="0"/>
                          </a:rPr>
                          <m:t>′</m:t>
                        </m:r>
                      </m:sup>
                    </m:sSup>
                    <m:r>
                      <a:rPr lang="en-US" dirty="0">
                        <a:latin typeface="Cambria Math" panose="02040503050406030204" pitchFamily="18" charset="0"/>
                        <a:ea typeface="Arial" charset="0"/>
                        <a:cs typeface="Arial" charset="0"/>
                      </a:rPr>
                      <m:t>|</m:t>
                    </m:r>
                    <m:r>
                      <a:rPr lang="en-US" b="0" i="0" dirty="0" smtClean="0">
                        <a:latin typeface="Cambria Math" panose="02040503050406030204" pitchFamily="18" charset="0"/>
                        <a:ea typeface="Arial" charset="0"/>
                        <a:cs typeface="Arial" charset="0"/>
                      </a:rPr>
                      <m:t>/</m:t>
                    </m:r>
                    <m:r>
                      <a:rPr lang="en-US" b="1" i="1" dirty="0">
                        <a:solidFill>
                          <a:srgbClr val="0000FF"/>
                        </a:solidFill>
                        <a:latin typeface="Cambria Math" panose="02040503050406030204" pitchFamily="18" charset="0"/>
                        <a:ea typeface="Arial" charset="0"/>
                        <a:cs typeface="Arial" charset="0"/>
                      </a:rPr>
                      <m:t>𝜺</m:t>
                    </m:r>
                  </m:oMath>
                </a14:m>
                <a:endParaRPr lang="en-SG" dirty="0">
                  <a:latin typeface="Arial" charset="0"/>
                  <a:ea typeface="Arial" charset="0"/>
                  <a:cs typeface="Arial" charset="0"/>
                </a:endParaRPr>
              </a:p>
              <a:p>
                <a:r>
                  <a:rPr lang="en-US" dirty="0">
                    <a:latin typeface="Arial" charset="0"/>
                    <a:ea typeface="Arial" charset="0"/>
                    <a:cs typeface="Arial" charset="0"/>
                  </a:rPr>
                  <a:t>How large can </a:t>
                </a:r>
                <a14:m>
                  <m:oMath xmlns:m="http://schemas.openxmlformats.org/officeDocument/2006/math">
                    <m:r>
                      <a:rPr lang="en-US" dirty="0">
                        <a:latin typeface="Cambria Math" panose="02040503050406030204" pitchFamily="18" charset="0"/>
                        <a:ea typeface="Arial" charset="0"/>
                        <a:cs typeface="Arial" charset="0"/>
                      </a:rPr>
                      <m:t>|</m:t>
                    </m:r>
                    <m:r>
                      <a:rPr lang="en-US" b="1" i="1" dirty="0">
                        <a:solidFill>
                          <a:srgbClr val="0000FF"/>
                        </a:solidFill>
                        <a:latin typeface="Cambria Math" panose="02040503050406030204" pitchFamily="18" charset="0"/>
                        <a:ea typeface="Arial" charset="0"/>
                        <a:cs typeface="Arial" charset="0"/>
                      </a:rPr>
                      <m:t>𝒉</m:t>
                    </m:r>
                    <m:r>
                      <a:rPr lang="en-US" b="1" i="1" dirty="0" smtClean="0">
                        <a:solidFill>
                          <a:schemeClr val="tx1"/>
                        </a:solidFill>
                        <a:latin typeface="Cambria Math" panose="02040503050406030204" pitchFamily="18" charset="0"/>
                        <a:ea typeface="Arial" charset="0"/>
                        <a:cs typeface="Arial" charset="0"/>
                      </a:rPr>
                      <m:t>−</m:t>
                    </m:r>
                    <m:sSup>
                      <m:sSupPr>
                        <m:ctrlPr>
                          <a:rPr lang="en-US" i="1" dirty="0">
                            <a:solidFill>
                              <a:srgbClr val="0000FF"/>
                            </a:solidFill>
                            <a:latin typeface="Cambria Math" panose="02040503050406030204" pitchFamily="18" charset="0"/>
                            <a:ea typeface="Arial" charset="0"/>
                            <a:cs typeface="Arial" charset="0"/>
                          </a:rPr>
                        </m:ctrlPr>
                      </m:sSupPr>
                      <m:e>
                        <m:r>
                          <a:rPr lang="en-US" b="1" i="1" dirty="0">
                            <a:solidFill>
                              <a:srgbClr val="0000FF"/>
                            </a:solidFill>
                            <a:latin typeface="Cambria Math" panose="02040503050406030204" pitchFamily="18" charset="0"/>
                            <a:ea typeface="Arial" charset="0"/>
                            <a:cs typeface="Arial" charset="0"/>
                          </a:rPr>
                          <m:t>𝒉</m:t>
                        </m:r>
                      </m:e>
                      <m:sup>
                        <m:r>
                          <a:rPr lang="en-US" i="1" dirty="0">
                            <a:solidFill>
                              <a:srgbClr val="0000FF"/>
                            </a:solidFill>
                            <a:latin typeface="Cambria Math" panose="02040503050406030204" pitchFamily="18" charset="0"/>
                            <a:ea typeface="Arial" charset="0"/>
                            <a:cs typeface="Arial" charset="0"/>
                          </a:rPr>
                          <m:t>′</m:t>
                        </m:r>
                      </m:sup>
                    </m:sSup>
                    <m:r>
                      <a:rPr lang="en-US" dirty="0">
                        <a:latin typeface="Cambria Math" panose="02040503050406030204" pitchFamily="18" charset="0"/>
                        <a:ea typeface="Arial" charset="0"/>
                        <a:cs typeface="Arial" charset="0"/>
                      </a:rPr>
                      <m:t>|</m:t>
                    </m:r>
                  </m:oMath>
                </a14:m>
                <a:r>
                  <a:rPr lang="en-SG" dirty="0">
                    <a:latin typeface="Arial" charset="0"/>
                    <a:ea typeface="Arial" charset="0"/>
                    <a:cs typeface="Arial" charset="0"/>
                  </a:rPr>
                  <a:t> be?</a:t>
                </a:r>
              </a:p>
              <a:p>
                <a:pPr lvl="1"/>
                <a:r>
                  <a:rPr lang="en-US" dirty="0">
                    <a:latin typeface="Arial" charset="0"/>
                    <a:ea typeface="Arial" charset="0"/>
                    <a:cs typeface="Arial" charset="0"/>
                  </a:rPr>
                  <a:t>Change of a patient’s data would change the number of diabetes patients by at most </a:t>
                </a:r>
                <a14:m>
                  <m:oMath xmlns:m="http://schemas.openxmlformats.org/officeDocument/2006/math">
                    <m:r>
                      <a:rPr lang="en-US" b="0" i="1" dirty="0" smtClean="0">
                        <a:latin typeface="Cambria Math" panose="02040503050406030204" pitchFamily="18" charset="0"/>
                        <a:ea typeface="Arial" charset="0"/>
                        <a:cs typeface="Arial" charset="0"/>
                      </a:rPr>
                      <m:t>1</m:t>
                    </m:r>
                  </m:oMath>
                </a14:m>
                <a:r>
                  <a:rPr lang="en-US" dirty="0">
                    <a:latin typeface="Arial" charset="0"/>
                    <a:ea typeface="Arial" charset="0"/>
                    <a:cs typeface="Arial" charset="0"/>
                  </a:rPr>
                  <a:t>, i.e., </a:t>
                </a:r>
                <a14:m>
                  <m:oMath xmlns:m="http://schemas.openxmlformats.org/officeDocument/2006/math">
                    <m:r>
                      <a:rPr lang="en-US" dirty="0">
                        <a:latin typeface="Cambria Math" panose="02040503050406030204" pitchFamily="18" charset="0"/>
                        <a:ea typeface="Arial" charset="0"/>
                        <a:cs typeface="Arial" charset="0"/>
                      </a:rPr>
                      <m:t>|</m:t>
                    </m:r>
                    <m:r>
                      <a:rPr lang="en-US" b="1" i="1" dirty="0">
                        <a:solidFill>
                          <a:srgbClr val="0000FF"/>
                        </a:solidFill>
                        <a:latin typeface="Cambria Math" panose="02040503050406030204" pitchFamily="18" charset="0"/>
                        <a:ea typeface="Arial" charset="0"/>
                        <a:cs typeface="Arial" charset="0"/>
                      </a:rPr>
                      <m:t>𝒉</m:t>
                    </m:r>
                    <m:r>
                      <a:rPr lang="en-US" b="1" i="1" dirty="0" smtClean="0">
                        <a:solidFill>
                          <a:schemeClr val="tx1"/>
                        </a:solidFill>
                        <a:latin typeface="Cambria Math" panose="02040503050406030204" pitchFamily="18" charset="0"/>
                        <a:ea typeface="Arial" charset="0"/>
                        <a:cs typeface="Arial" charset="0"/>
                      </a:rPr>
                      <m:t>−</m:t>
                    </m:r>
                    <m:sSup>
                      <m:sSupPr>
                        <m:ctrlPr>
                          <a:rPr lang="en-US" i="1" dirty="0">
                            <a:solidFill>
                              <a:srgbClr val="0000FF"/>
                            </a:solidFill>
                            <a:latin typeface="Cambria Math" panose="02040503050406030204" pitchFamily="18" charset="0"/>
                            <a:ea typeface="Arial" charset="0"/>
                            <a:cs typeface="Arial" charset="0"/>
                          </a:rPr>
                        </m:ctrlPr>
                      </m:sSupPr>
                      <m:e>
                        <m:r>
                          <a:rPr lang="en-US" b="1" i="1" dirty="0">
                            <a:solidFill>
                              <a:srgbClr val="0000FF"/>
                            </a:solidFill>
                            <a:latin typeface="Cambria Math" panose="02040503050406030204" pitchFamily="18" charset="0"/>
                            <a:ea typeface="Arial" charset="0"/>
                            <a:cs typeface="Arial" charset="0"/>
                          </a:rPr>
                          <m:t>𝒉</m:t>
                        </m:r>
                      </m:e>
                      <m:sup>
                        <m:r>
                          <a:rPr lang="en-US" i="1" dirty="0">
                            <a:solidFill>
                              <a:srgbClr val="0000FF"/>
                            </a:solidFill>
                            <a:latin typeface="Cambria Math" panose="02040503050406030204" pitchFamily="18" charset="0"/>
                            <a:ea typeface="Arial" charset="0"/>
                            <a:cs typeface="Arial" charset="0"/>
                          </a:rPr>
                          <m:t>′</m:t>
                        </m:r>
                      </m:sup>
                    </m:sSup>
                    <m:r>
                      <a:rPr lang="en-US" dirty="0">
                        <a:latin typeface="Cambria Math" panose="02040503050406030204" pitchFamily="18" charset="0"/>
                        <a:ea typeface="Arial" charset="0"/>
                        <a:cs typeface="Arial" charset="0"/>
                      </a:rPr>
                      <m:t>|</m:t>
                    </m:r>
                    <m:r>
                      <a:rPr lang="en-US" i="1" dirty="0" smtClean="0">
                        <a:latin typeface="Cambria Math" panose="02040503050406030204" pitchFamily="18" charset="0"/>
                        <a:ea typeface="Arial" charset="0"/>
                        <a:cs typeface="Arial" charset="0"/>
                      </a:rPr>
                      <m:t>≤</m:t>
                    </m:r>
                    <m:r>
                      <a:rPr lang="en-US" b="0" i="1" dirty="0" smtClean="0">
                        <a:latin typeface="Cambria Math" panose="02040503050406030204" pitchFamily="18" charset="0"/>
                        <a:ea typeface="Arial" charset="0"/>
                        <a:cs typeface="Arial" charset="0"/>
                      </a:rPr>
                      <m:t>1</m:t>
                    </m:r>
                  </m:oMath>
                </a14:m>
                <a:endParaRPr lang="en-US" dirty="0">
                  <a:latin typeface="Arial" charset="0"/>
                  <a:ea typeface="Arial" charset="0"/>
                  <a:cs typeface="Arial" charset="0"/>
                </a:endParaRPr>
              </a:p>
              <a:p>
                <a:r>
                  <a:rPr lang="en-US" dirty="0">
                    <a:latin typeface="Arial" charset="0"/>
                    <a:ea typeface="Arial" charset="0"/>
                    <a:cs typeface="Arial" charset="0"/>
                  </a:rPr>
                  <a:t>Conclusion: Setting </a:t>
                </a:r>
                <a14:m>
                  <m:oMath xmlns:m="http://schemas.openxmlformats.org/officeDocument/2006/math">
                    <m:r>
                      <a:rPr lang="en-US" b="1" i="1">
                        <a:solidFill>
                          <a:srgbClr val="0000FF"/>
                        </a:solidFill>
                        <a:latin typeface="Cambria Math" panose="02040503050406030204" pitchFamily="18" charset="0"/>
                        <a:ea typeface="Arial" charset="0"/>
                        <a:cs typeface="Arial" charset="0"/>
                      </a:rPr>
                      <m:t>𝝀</m:t>
                    </m:r>
                    <m:r>
                      <a:rPr lang="en-US" i="1">
                        <a:latin typeface="Cambria Math" panose="02040503050406030204" pitchFamily="18" charset="0"/>
                        <a:ea typeface="Arial" charset="0"/>
                        <a:cs typeface="Arial" charset="0"/>
                      </a:rPr>
                      <m:t>≥</m:t>
                    </m:r>
                    <m:r>
                      <a:rPr lang="en-US" b="0" i="1" dirty="0" smtClean="0">
                        <a:latin typeface="Cambria Math" panose="02040503050406030204" pitchFamily="18" charset="0"/>
                        <a:ea typeface="Arial" charset="0"/>
                        <a:cs typeface="Arial" charset="0"/>
                      </a:rPr>
                      <m:t>1</m:t>
                    </m:r>
                    <m:r>
                      <a:rPr lang="en-US" i="1" dirty="0">
                        <a:latin typeface="Cambria Math" panose="02040503050406030204" pitchFamily="18" charset="0"/>
                        <a:ea typeface="Arial" charset="0"/>
                        <a:cs typeface="Arial" charset="0"/>
                      </a:rPr>
                      <m:t>/</m:t>
                    </m:r>
                    <m:r>
                      <a:rPr lang="en-US" b="1" i="1" dirty="0">
                        <a:solidFill>
                          <a:srgbClr val="0000FF"/>
                        </a:solidFill>
                        <a:latin typeface="Cambria Math" panose="02040503050406030204" pitchFamily="18" charset="0"/>
                        <a:ea typeface="Arial" charset="0"/>
                        <a:cs typeface="Arial" charset="0"/>
                      </a:rPr>
                      <m:t>𝜺</m:t>
                    </m:r>
                  </m:oMath>
                </a14:m>
                <a:r>
                  <a:rPr lang="en-US" dirty="0">
                    <a:latin typeface="Arial" charset="0"/>
                    <a:ea typeface="Arial" charset="0"/>
                    <a:cs typeface="Arial" charset="0"/>
                  </a:rPr>
                  <a:t> would ensure </a:t>
                </a:r>
                <a14:m>
                  <m:oMath xmlns:m="http://schemas.openxmlformats.org/officeDocument/2006/math">
                    <m:r>
                      <a:rPr lang="en-US" b="1" i="1" dirty="0">
                        <a:solidFill>
                          <a:srgbClr val="0000FF"/>
                        </a:solidFill>
                        <a:latin typeface="Cambria Math" panose="02040503050406030204" pitchFamily="18" charset="0"/>
                        <a:ea typeface="Arial" charset="0"/>
                        <a:cs typeface="Arial" charset="0"/>
                      </a:rPr>
                      <m:t>𝜺</m:t>
                    </m:r>
                  </m:oMath>
                </a14:m>
                <a:r>
                  <a:rPr lang="en-US" dirty="0">
                    <a:latin typeface="Arial" charset="0"/>
                    <a:ea typeface="Arial" charset="0"/>
                    <a:cs typeface="Arial" charset="0"/>
                  </a:rPr>
                  <a:t>-differential privacy</a:t>
                </a:r>
              </a:p>
              <a:p>
                <a:endParaRPr lang="en-SG" dirty="0">
                  <a:latin typeface="Arial" charset="0"/>
                  <a:ea typeface="Arial" charset="0"/>
                  <a:cs typeface="Arial" charset="0"/>
                </a:endParaRPr>
              </a:p>
              <a:p>
                <a:pPr marL="393192" lvl="1" indent="0">
                  <a:buNone/>
                </a:pPr>
                <a:endParaRPr lang="en-SG"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981200" y="1340768"/>
                <a:ext cx="8435280" cy="3070898"/>
              </a:xfrm>
              <a:blipFill rotWithShape="0">
                <a:blip r:embed="rId3"/>
                <a:stretch>
                  <a:fillRect l="-1084" t="-5556" r="-2457" b="-4960"/>
                </a:stretch>
              </a:blipFill>
            </p:spPr>
            <p:txBody>
              <a:bodyPr/>
              <a:lstStyle/>
              <a:p>
                <a:r>
                  <a:rPr lang="en-US">
                    <a:noFill/>
                  </a:rPr>
                  <a:t> </a:t>
                </a:r>
              </a:p>
            </p:txBody>
          </p:sp>
        </mc:Fallback>
      </mc:AlternateContent>
      <p:cxnSp>
        <p:nvCxnSpPr>
          <p:cNvPr id="4" name="Straight Arrow Connector 3" descr="&quot;&quot;"/>
          <p:cNvCxnSpPr/>
          <p:nvPr/>
        </p:nvCxnSpPr>
        <p:spPr>
          <a:xfrm>
            <a:off x="2639616" y="5003884"/>
            <a:ext cx="0" cy="1305436"/>
          </a:xfrm>
          <a:prstGeom prst="straightConnector1">
            <a:avLst/>
          </a:prstGeom>
          <a:ln w="15875">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5" name="Straight Arrow Connector 4" descr="&quot;&quot;"/>
          <p:cNvCxnSpPr/>
          <p:nvPr/>
        </p:nvCxnSpPr>
        <p:spPr>
          <a:xfrm flipH="1">
            <a:off x="2639616" y="6309320"/>
            <a:ext cx="5976664" cy="0"/>
          </a:xfrm>
          <a:prstGeom prst="straightConnector1">
            <a:avLst/>
          </a:prstGeom>
          <a:ln w="15875">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cxnSp>
      <p:sp>
        <p:nvSpPr>
          <p:cNvPr id="27" name="Rectangle 26"/>
          <p:cNvSpPr/>
          <p:nvPr/>
        </p:nvSpPr>
        <p:spPr>
          <a:xfrm>
            <a:off x="8040217" y="6341258"/>
            <a:ext cx="2440861" cy="400110"/>
          </a:xfrm>
          <a:prstGeom prst="rect">
            <a:avLst/>
          </a:prstGeom>
        </p:spPr>
        <p:txBody>
          <a:bodyPr wrap="none">
            <a:spAutoFit/>
          </a:bodyPr>
          <a:lstStyle/>
          <a:p>
            <a:r>
              <a:rPr lang="en-US" sz="2000" dirty="0">
                <a:latin typeface="+mj-lt"/>
              </a:rPr>
              <a:t># of diabetes patients</a:t>
            </a:r>
            <a:endParaRPr lang="en-SG" sz="2000" dirty="0">
              <a:latin typeface="+mj-lt"/>
            </a:endParaRPr>
          </a:p>
        </p:txBody>
      </p:sp>
      <mc:AlternateContent xmlns:mc="http://schemas.openxmlformats.org/markup-compatibility/2006" xmlns:a14="http://schemas.microsoft.com/office/drawing/2010/main">
        <mc:Choice Requires="a14">
          <p:sp>
            <p:nvSpPr>
              <p:cNvPr id="7" name="Rectangle 6"/>
              <p:cNvSpPr/>
              <p:nvPr/>
            </p:nvSpPr>
            <p:spPr>
              <a:xfrm>
                <a:off x="4405196" y="6300028"/>
                <a:ext cx="39466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1" i="1">
                          <a:solidFill>
                            <a:srgbClr val="0000FF"/>
                          </a:solidFill>
                          <a:latin typeface="Cambria Math"/>
                        </a:rPr>
                        <m:t>𝒉</m:t>
                      </m:r>
                    </m:oMath>
                  </m:oMathPara>
                </a14:m>
                <a:endParaRPr lang="en-SG" dirty="0"/>
              </a:p>
            </p:txBody>
          </p:sp>
        </mc:Choice>
        <mc:Fallback xmlns="">
          <p:sp>
            <p:nvSpPr>
              <p:cNvPr id="7" name="Rectangle 6"/>
              <p:cNvSpPr>
                <a:spLocks noRot="1" noChangeAspect="1" noMove="1" noResize="1" noEditPoints="1" noAdjustHandles="1" noChangeArrowheads="1" noChangeShapeType="1" noTextEdit="1"/>
              </p:cNvSpPr>
              <p:nvPr/>
            </p:nvSpPr>
            <p:spPr>
              <a:xfrm>
                <a:off x="2881196" y="6300028"/>
                <a:ext cx="394660" cy="369332"/>
              </a:xfrm>
              <a:prstGeom prst="rect">
                <a:avLst/>
              </a:prstGeom>
              <a:blipFill rotWithShape="1">
                <a:blip r:embed="rId4"/>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8" name="Rectangle 7"/>
              <p:cNvSpPr/>
              <p:nvPr/>
            </p:nvSpPr>
            <p:spPr>
              <a:xfrm>
                <a:off x="6312024" y="6300028"/>
                <a:ext cx="45397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1" i="1">
                          <a:solidFill>
                            <a:srgbClr val="0000FF"/>
                          </a:solidFill>
                          <a:latin typeface="Cambria Math"/>
                        </a:rPr>
                        <m:t>𝒉</m:t>
                      </m:r>
                      <m:r>
                        <a:rPr lang="en-US" b="1" i="1" dirty="0">
                          <a:solidFill>
                            <a:srgbClr val="0000FF"/>
                          </a:solidFill>
                          <a:latin typeface="Cambria Math"/>
                        </a:rPr>
                        <m:t>′</m:t>
                      </m:r>
                    </m:oMath>
                  </m:oMathPara>
                </a14:m>
                <a:endParaRPr lang="en-SG" dirty="0"/>
              </a:p>
            </p:txBody>
          </p:sp>
        </mc:Choice>
        <mc:Fallback xmlns="">
          <p:sp>
            <p:nvSpPr>
              <p:cNvPr id="8" name="Rectangle 7"/>
              <p:cNvSpPr>
                <a:spLocks noRot="1" noChangeAspect="1" noMove="1" noResize="1" noEditPoints="1" noAdjustHandles="1" noChangeArrowheads="1" noChangeShapeType="1" noTextEdit="1"/>
              </p:cNvSpPr>
              <p:nvPr/>
            </p:nvSpPr>
            <p:spPr>
              <a:xfrm>
                <a:off x="4788024" y="6300028"/>
                <a:ext cx="453970" cy="369332"/>
              </a:xfrm>
              <a:prstGeom prst="rect">
                <a:avLst/>
              </a:prstGeom>
              <a:blipFill rotWithShape="1">
                <a:blip r:embed="rId5"/>
                <a:stretch>
                  <a:fillRect/>
                </a:stretch>
              </a:blipFill>
            </p:spPr>
            <p:txBody>
              <a:bodyPr/>
              <a:lstStyle/>
              <a:p>
                <a:r>
                  <a:rPr lang="en-SG">
                    <a:noFill/>
                  </a:rPr>
                  <a:t> </a:t>
                </a:r>
              </a:p>
            </p:txBody>
          </p:sp>
        </mc:Fallback>
      </mc:AlternateContent>
      <p:sp>
        <p:nvSpPr>
          <p:cNvPr id="11" name="Freeform 10" descr="&quot;&quot;"/>
          <p:cNvSpPr/>
          <p:nvPr/>
        </p:nvSpPr>
        <p:spPr>
          <a:xfrm>
            <a:off x="2637183" y="5186845"/>
            <a:ext cx="1958008" cy="922931"/>
          </a:xfrm>
          <a:custGeom>
            <a:avLst/>
            <a:gdLst>
              <a:gd name="connsiteX0" fmla="*/ 1958008 w 1958008"/>
              <a:gd name="connsiteY0" fmla="*/ 0 h 586408"/>
              <a:gd name="connsiteX1" fmla="*/ 1461052 w 1958008"/>
              <a:gd name="connsiteY1" fmla="*/ 278295 h 586408"/>
              <a:gd name="connsiteX2" fmla="*/ 924339 w 1958008"/>
              <a:gd name="connsiteY2" fmla="*/ 457200 h 586408"/>
              <a:gd name="connsiteX3" fmla="*/ 0 w 1958008"/>
              <a:gd name="connsiteY3" fmla="*/ 586408 h 586408"/>
            </a:gdLst>
            <a:ahLst/>
            <a:cxnLst>
              <a:cxn ang="0">
                <a:pos x="connsiteX0" y="connsiteY0"/>
              </a:cxn>
              <a:cxn ang="0">
                <a:pos x="connsiteX1" y="connsiteY1"/>
              </a:cxn>
              <a:cxn ang="0">
                <a:pos x="connsiteX2" y="connsiteY2"/>
              </a:cxn>
              <a:cxn ang="0">
                <a:pos x="connsiteX3" y="connsiteY3"/>
              </a:cxn>
            </a:cxnLst>
            <a:rect l="l" t="t" r="r" b="b"/>
            <a:pathLst>
              <a:path w="1958008" h="586408">
                <a:moveTo>
                  <a:pt x="1958008" y="0"/>
                </a:moveTo>
                <a:cubicBezTo>
                  <a:pt x="1795669" y="101047"/>
                  <a:pt x="1633330" y="202095"/>
                  <a:pt x="1461052" y="278295"/>
                </a:cubicBezTo>
                <a:cubicBezTo>
                  <a:pt x="1288774" y="354495"/>
                  <a:pt x="1167848" y="405848"/>
                  <a:pt x="924339" y="457200"/>
                </a:cubicBezTo>
                <a:cubicBezTo>
                  <a:pt x="680830" y="508552"/>
                  <a:pt x="0" y="586408"/>
                  <a:pt x="0" y="586408"/>
                </a:cubicBezTo>
              </a:path>
            </a:pathLst>
          </a:cu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2" name="Freeform 11" descr="&quot;&quot;"/>
          <p:cNvSpPr/>
          <p:nvPr/>
        </p:nvSpPr>
        <p:spPr>
          <a:xfrm flipH="1">
            <a:off x="4583832" y="5178123"/>
            <a:ext cx="1944217" cy="922931"/>
          </a:xfrm>
          <a:custGeom>
            <a:avLst/>
            <a:gdLst>
              <a:gd name="connsiteX0" fmla="*/ 1958008 w 1958008"/>
              <a:gd name="connsiteY0" fmla="*/ 0 h 586408"/>
              <a:gd name="connsiteX1" fmla="*/ 1461052 w 1958008"/>
              <a:gd name="connsiteY1" fmla="*/ 278295 h 586408"/>
              <a:gd name="connsiteX2" fmla="*/ 924339 w 1958008"/>
              <a:gd name="connsiteY2" fmla="*/ 457200 h 586408"/>
              <a:gd name="connsiteX3" fmla="*/ 0 w 1958008"/>
              <a:gd name="connsiteY3" fmla="*/ 586408 h 586408"/>
            </a:gdLst>
            <a:ahLst/>
            <a:cxnLst>
              <a:cxn ang="0">
                <a:pos x="connsiteX0" y="connsiteY0"/>
              </a:cxn>
              <a:cxn ang="0">
                <a:pos x="connsiteX1" y="connsiteY1"/>
              </a:cxn>
              <a:cxn ang="0">
                <a:pos x="connsiteX2" y="connsiteY2"/>
              </a:cxn>
              <a:cxn ang="0">
                <a:pos x="connsiteX3" y="connsiteY3"/>
              </a:cxn>
            </a:cxnLst>
            <a:rect l="l" t="t" r="r" b="b"/>
            <a:pathLst>
              <a:path w="1958008" h="586408">
                <a:moveTo>
                  <a:pt x="1958008" y="0"/>
                </a:moveTo>
                <a:cubicBezTo>
                  <a:pt x="1795669" y="101047"/>
                  <a:pt x="1633330" y="202095"/>
                  <a:pt x="1461052" y="278295"/>
                </a:cubicBezTo>
                <a:cubicBezTo>
                  <a:pt x="1288774" y="354495"/>
                  <a:pt x="1167848" y="405848"/>
                  <a:pt x="924339" y="457200"/>
                </a:cubicBezTo>
                <a:cubicBezTo>
                  <a:pt x="680830" y="508552"/>
                  <a:pt x="0" y="586408"/>
                  <a:pt x="0" y="586408"/>
                </a:cubicBezTo>
              </a:path>
            </a:pathLst>
          </a:cu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3" name="Freeform 12" descr="&quot;&quot;"/>
          <p:cNvSpPr/>
          <p:nvPr/>
        </p:nvSpPr>
        <p:spPr>
          <a:xfrm>
            <a:off x="6513443" y="6096238"/>
            <a:ext cx="1908314" cy="139148"/>
          </a:xfrm>
          <a:custGeom>
            <a:avLst/>
            <a:gdLst>
              <a:gd name="connsiteX0" fmla="*/ 0 w 1908314"/>
              <a:gd name="connsiteY0" fmla="*/ 0 h 139148"/>
              <a:gd name="connsiteX1" fmla="*/ 1908314 w 1908314"/>
              <a:gd name="connsiteY1" fmla="*/ 139148 h 139148"/>
            </a:gdLst>
            <a:ahLst/>
            <a:cxnLst>
              <a:cxn ang="0">
                <a:pos x="connsiteX0" y="connsiteY0"/>
              </a:cxn>
              <a:cxn ang="0">
                <a:pos x="connsiteX1" y="connsiteY1"/>
              </a:cxn>
            </a:cxnLst>
            <a:rect l="l" t="t" r="r" b="b"/>
            <a:pathLst>
              <a:path w="1908314" h="139148">
                <a:moveTo>
                  <a:pt x="0" y="0"/>
                </a:moveTo>
                <a:lnTo>
                  <a:pt x="1908314" y="139148"/>
                </a:lnTo>
              </a:path>
            </a:pathLst>
          </a:cu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5" name="Freeform 14" descr="&quot;&quot;"/>
          <p:cNvSpPr/>
          <p:nvPr/>
        </p:nvSpPr>
        <p:spPr>
          <a:xfrm flipH="1">
            <a:off x="6514256" y="5147901"/>
            <a:ext cx="1958008" cy="922931"/>
          </a:xfrm>
          <a:custGeom>
            <a:avLst/>
            <a:gdLst>
              <a:gd name="connsiteX0" fmla="*/ 1958008 w 1958008"/>
              <a:gd name="connsiteY0" fmla="*/ 0 h 586408"/>
              <a:gd name="connsiteX1" fmla="*/ 1461052 w 1958008"/>
              <a:gd name="connsiteY1" fmla="*/ 278295 h 586408"/>
              <a:gd name="connsiteX2" fmla="*/ 924339 w 1958008"/>
              <a:gd name="connsiteY2" fmla="*/ 457200 h 586408"/>
              <a:gd name="connsiteX3" fmla="*/ 0 w 1958008"/>
              <a:gd name="connsiteY3" fmla="*/ 586408 h 586408"/>
            </a:gdLst>
            <a:ahLst/>
            <a:cxnLst>
              <a:cxn ang="0">
                <a:pos x="connsiteX0" y="connsiteY0"/>
              </a:cxn>
              <a:cxn ang="0">
                <a:pos x="connsiteX1" y="connsiteY1"/>
              </a:cxn>
              <a:cxn ang="0">
                <a:pos x="connsiteX2" y="connsiteY2"/>
              </a:cxn>
              <a:cxn ang="0">
                <a:pos x="connsiteX3" y="connsiteY3"/>
              </a:cxn>
            </a:cxnLst>
            <a:rect l="l" t="t" r="r" b="b"/>
            <a:pathLst>
              <a:path w="1958008" h="586408">
                <a:moveTo>
                  <a:pt x="1958008" y="0"/>
                </a:moveTo>
                <a:cubicBezTo>
                  <a:pt x="1795669" y="101047"/>
                  <a:pt x="1633330" y="202095"/>
                  <a:pt x="1461052" y="278295"/>
                </a:cubicBezTo>
                <a:cubicBezTo>
                  <a:pt x="1288774" y="354495"/>
                  <a:pt x="1167848" y="405848"/>
                  <a:pt x="924339" y="457200"/>
                </a:cubicBezTo>
                <a:cubicBezTo>
                  <a:pt x="680830" y="508552"/>
                  <a:pt x="0" y="586408"/>
                  <a:pt x="0" y="586408"/>
                </a:cubicBezTo>
              </a:path>
            </a:pathLst>
          </a:cu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6" name="Freeform 15" descr="&quot;&quot;"/>
          <p:cNvSpPr/>
          <p:nvPr/>
        </p:nvSpPr>
        <p:spPr>
          <a:xfrm>
            <a:off x="4581399" y="5147901"/>
            <a:ext cx="1944217" cy="922931"/>
          </a:xfrm>
          <a:custGeom>
            <a:avLst/>
            <a:gdLst>
              <a:gd name="connsiteX0" fmla="*/ 1958008 w 1958008"/>
              <a:gd name="connsiteY0" fmla="*/ 0 h 586408"/>
              <a:gd name="connsiteX1" fmla="*/ 1461052 w 1958008"/>
              <a:gd name="connsiteY1" fmla="*/ 278295 h 586408"/>
              <a:gd name="connsiteX2" fmla="*/ 924339 w 1958008"/>
              <a:gd name="connsiteY2" fmla="*/ 457200 h 586408"/>
              <a:gd name="connsiteX3" fmla="*/ 0 w 1958008"/>
              <a:gd name="connsiteY3" fmla="*/ 586408 h 586408"/>
            </a:gdLst>
            <a:ahLst/>
            <a:cxnLst>
              <a:cxn ang="0">
                <a:pos x="connsiteX0" y="connsiteY0"/>
              </a:cxn>
              <a:cxn ang="0">
                <a:pos x="connsiteX1" y="connsiteY1"/>
              </a:cxn>
              <a:cxn ang="0">
                <a:pos x="connsiteX2" y="connsiteY2"/>
              </a:cxn>
              <a:cxn ang="0">
                <a:pos x="connsiteX3" y="connsiteY3"/>
              </a:cxn>
            </a:cxnLst>
            <a:rect l="l" t="t" r="r" b="b"/>
            <a:pathLst>
              <a:path w="1958008" h="586408">
                <a:moveTo>
                  <a:pt x="1958008" y="0"/>
                </a:moveTo>
                <a:cubicBezTo>
                  <a:pt x="1795669" y="101047"/>
                  <a:pt x="1633330" y="202095"/>
                  <a:pt x="1461052" y="278295"/>
                </a:cubicBezTo>
                <a:cubicBezTo>
                  <a:pt x="1288774" y="354495"/>
                  <a:pt x="1167848" y="405848"/>
                  <a:pt x="924339" y="457200"/>
                </a:cubicBezTo>
                <a:cubicBezTo>
                  <a:pt x="680830" y="508552"/>
                  <a:pt x="0" y="586408"/>
                  <a:pt x="0" y="586408"/>
                </a:cubicBezTo>
              </a:path>
            </a:pathLst>
          </a:cu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7" name="Freeform 16" descr="&quot;&quot;"/>
          <p:cNvSpPr/>
          <p:nvPr/>
        </p:nvSpPr>
        <p:spPr>
          <a:xfrm flipH="1">
            <a:off x="2687690" y="6065109"/>
            <a:ext cx="1908314" cy="199092"/>
          </a:xfrm>
          <a:custGeom>
            <a:avLst/>
            <a:gdLst>
              <a:gd name="connsiteX0" fmla="*/ 0 w 1908314"/>
              <a:gd name="connsiteY0" fmla="*/ 0 h 139148"/>
              <a:gd name="connsiteX1" fmla="*/ 1908314 w 1908314"/>
              <a:gd name="connsiteY1" fmla="*/ 139148 h 139148"/>
            </a:gdLst>
            <a:ahLst/>
            <a:cxnLst>
              <a:cxn ang="0">
                <a:pos x="connsiteX0" y="connsiteY0"/>
              </a:cxn>
              <a:cxn ang="0">
                <a:pos x="connsiteX1" y="connsiteY1"/>
              </a:cxn>
            </a:cxnLst>
            <a:rect l="l" t="t" r="r" b="b"/>
            <a:pathLst>
              <a:path w="1908314" h="139148">
                <a:moveTo>
                  <a:pt x="0" y="0"/>
                </a:moveTo>
                <a:lnTo>
                  <a:pt x="1908314" y="139148"/>
                </a:lnTo>
              </a:path>
            </a:pathLst>
          </a:cu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22" name="Straight Connector 21" descr="&quot;&quot;"/>
          <p:cNvCxnSpPr/>
          <p:nvPr/>
        </p:nvCxnSpPr>
        <p:spPr>
          <a:xfrm>
            <a:off x="4583832" y="5219908"/>
            <a:ext cx="0" cy="1070828"/>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25" name="Straight Connector 24" descr="&quot;&quot;"/>
          <p:cNvCxnSpPr/>
          <p:nvPr/>
        </p:nvCxnSpPr>
        <p:spPr>
          <a:xfrm>
            <a:off x="6528048" y="5219908"/>
            <a:ext cx="0" cy="1070828"/>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Rectangle 32"/>
              <p:cNvSpPr/>
              <p:nvPr/>
            </p:nvSpPr>
            <p:spPr>
              <a:xfrm>
                <a:off x="7563963" y="5219908"/>
                <a:ext cx="161345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i="1" dirty="0">
                              <a:latin typeface="Cambria Math" panose="02040503050406030204" pitchFamily="18" charset="0"/>
                            </a:rPr>
                          </m:ctrlPr>
                        </m:funcPr>
                        <m:fName>
                          <m:r>
                            <m:rPr>
                              <m:sty m:val="p"/>
                            </m:rPr>
                            <a:rPr lang="en-US" dirty="0">
                              <a:latin typeface="Cambria Math"/>
                            </a:rPr>
                            <m:t>Pr</m:t>
                          </m:r>
                        </m:fName>
                        <m:e>
                          <m:d>
                            <m:dPr>
                              <m:begChr m:val="["/>
                              <m:endChr m:val="]"/>
                              <m:ctrlPr>
                                <a:rPr lang="en-US" i="1" dirty="0">
                                  <a:latin typeface="Cambria Math" panose="02040503050406030204" pitchFamily="18" charset="0"/>
                                </a:rPr>
                              </m:ctrlPr>
                            </m:dPr>
                            <m:e>
                              <m:r>
                                <a:rPr lang="en-US" b="1" i="1" dirty="0">
                                  <a:solidFill>
                                    <a:srgbClr val="0000FF"/>
                                  </a:solidFill>
                                  <a:latin typeface="Cambria Math"/>
                                </a:rPr>
                                <m:t>𝑨</m:t>
                              </m:r>
                              <m:d>
                                <m:dPr>
                                  <m:ctrlPr>
                                    <a:rPr lang="en-US" i="1" dirty="0">
                                      <a:latin typeface="Cambria Math" panose="02040503050406030204" pitchFamily="18" charset="0"/>
                                    </a:rPr>
                                  </m:ctrlPr>
                                </m:dPr>
                                <m:e>
                                  <m:r>
                                    <a:rPr lang="en-US" b="1" i="1" dirty="0">
                                      <a:solidFill>
                                        <a:srgbClr val="0000FF"/>
                                      </a:solidFill>
                                      <a:latin typeface="Cambria Math"/>
                                    </a:rPr>
                                    <m:t>𝑫</m:t>
                                  </m:r>
                                </m:e>
                              </m:d>
                              <m:r>
                                <a:rPr lang="en-US" i="1" dirty="0">
                                  <a:latin typeface="Cambria Math"/>
                                </a:rPr>
                                <m:t>=</m:t>
                              </m:r>
                              <m:r>
                                <a:rPr lang="en-US" b="1" i="1" dirty="0">
                                  <a:solidFill>
                                    <a:srgbClr val="0000FF"/>
                                  </a:solidFill>
                                  <a:latin typeface="Cambria Math"/>
                                </a:rPr>
                                <m:t>𝑶</m:t>
                              </m:r>
                            </m:e>
                          </m:d>
                        </m:e>
                      </m:func>
                    </m:oMath>
                  </m:oMathPara>
                </a14:m>
                <a:endParaRPr lang="en-SG" dirty="0"/>
              </a:p>
            </p:txBody>
          </p:sp>
        </mc:Choice>
        <mc:Fallback xmlns="">
          <p:sp>
            <p:nvSpPr>
              <p:cNvPr id="33" name="Rectangle 32"/>
              <p:cNvSpPr>
                <a:spLocks noRot="1" noChangeAspect="1" noMove="1" noResize="1" noEditPoints="1" noAdjustHandles="1" noChangeArrowheads="1" noChangeShapeType="1" noTextEdit="1"/>
              </p:cNvSpPr>
              <p:nvPr/>
            </p:nvSpPr>
            <p:spPr>
              <a:xfrm>
                <a:off x="6039963" y="5219908"/>
                <a:ext cx="1683987" cy="369332"/>
              </a:xfrm>
              <a:prstGeom prst="rect">
                <a:avLst/>
              </a:prstGeom>
              <a:blipFill rotWithShape="1">
                <a:blip r:embed="rId6"/>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34" name="Rectangle 33"/>
              <p:cNvSpPr/>
              <p:nvPr/>
            </p:nvSpPr>
            <p:spPr>
              <a:xfrm>
                <a:off x="7593781" y="5507940"/>
                <a:ext cx="168398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i="1" dirty="0">
                              <a:latin typeface="Cambria Math" panose="02040503050406030204" pitchFamily="18" charset="0"/>
                            </a:rPr>
                          </m:ctrlPr>
                        </m:funcPr>
                        <m:fName>
                          <m:r>
                            <m:rPr>
                              <m:sty m:val="p"/>
                            </m:rPr>
                            <a:rPr lang="en-US" dirty="0">
                              <a:latin typeface="Cambria Math"/>
                            </a:rPr>
                            <m:t>Pr</m:t>
                          </m:r>
                        </m:fName>
                        <m:e>
                          <m:d>
                            <m:dPr>
                              <m:begChr m:val="["/>
                              <m:endChr m:val="]"/>
                              <m:ctrlPr>
                                <a:rPr lang="en-US" i="1" dirty="0">
                                  <a:latin typeface="Cambria Math" panose="02040503050406030204" pitchFamily="18" charset="0"/>
                                </a:rPr>
                              </m:ctrlPr>
                            </m:dPr>
                            <m:e>
                              <m:r>
                                <a:rPr lang="en-US" b="1" i="1" dirty="0">
                                  <a:solidFill>
                                    <a:srgbClr val="0000FF"/>
                                  </a:solidFill>
                                  <a:latin typeface="Cambria Math"/>
                                </a:rPr>
                                <m:t>𝑨</m:t>
                              </m:r>
                              <m:d>
                                <m:dPr>
                                  <m:ctrlPr>
                                    <a:rPr lang="en-US" i="1" dirty="0">
                                      <a:latin typeface="Cambria Math" panose="02040503050406030204" pitchFamily="18" charset="0"/>
                                    </a:rPr>
                                  </m:ctrlPr>
                                </m:dPr>
                                <m:e>
                                  <m:r>
                                    <a:rPr lang="en-US" b="1" i="1" dirty="0">
                                      <a:solidFill>
                                        <a:srgbClr val="0000FF"/>
                                      </a:solidFill>
                                      <a:latin typeface="Cambria Math"/>
                                    </a:rPr>
                                    <m:t>𝑫</m:t>
                                  </m:r>
                                  <m:r>
                                    <a:rPr lang="en-US" b="1" i="1" dirty="0">
                                      <a:solidFill>
                                        <a:srgbClr val="0000FF"/>
                                      </a:solidFill>
                                      <a:latin typeface="Cambria Math"/>
                                    </a:rPr>
                                    <m:t>′</m:t>
                                  </m:r>
                                </m:e>
                              </m:d>
                              <m:r>
                                <a:rPr lang="en-US" i="1" dirty="0">
                                  <a:latin typeface="Cambria Math"/>
                                </a:rPr>
                                <m:t>=</m:t>
                              </m:r>
                              <m:r>
                                <a:rPr lang="en-US" b="1" i="1" dirty="0">
                                  <a:solidFill>
                                    <a:srgbClr val="0000FF"/>
                                  </a:solidFill>
                                  <a:latin typeface="Cambria Math"/>
                                </a:rPr>
                                <m:t>𝑶</m:t>
                              </m:r>
                            </m:e>
                          </m:d>
                        </m:e>
                      </m:func>
                    </m:oMath>
                  </m:oMathPara>
                </a14:m>
                <a:endParaRPr lang="en-SG" dirty="0"/>
              </a:p>
            </p:txBody>
          </p:sp>
        </mc:Choice>
        <mc:Fallback xmlns="">
          <p:sp>
            <p:nvSpPr>
              <p:cNvPr id="34" name="Rectangle 33"/>
              <p:cNvSpPr>
                <a:spLocks noRot="1" noChangeAspect="1" noMove="1" noResize="1" noEditPoints="1" noAdjustHandles="1" noChangeArrowheads="1" noChangeShapeType="1" noTextEdit="1"/>
              </p:cNvSpPr>
              <p:nvPr/>
            </p:nvSpPr>
            <p:spPr>
              <a:xfrm>
                <a:off x="6069780" y="5507940"/>
                <a:ext cx="1683987" cy="369332"/>
              </a:xfrm>
              <a:prstGeom prst="rect">
                <a:avLst/>
              </a:prstGeom>
              <a:blipFill rotWithShape="1">
                <a:blip r:embed="rId7"/>
                <a:stretch>
                  <a:fillRect/>
                </a:stretch>
              </a:blipFill>
            </p:spPr>
            <p:txBody>
              <a:bodyPr/>
              <a:lstStyle/>
              <a:p>
                <a:r>
                  <a:rPr lang="en-SG">
                    <a:noFill/>
                  </a:rPr>
                  <a:t> </a:t>
                </a:r>
              </a:p>
            </p:txBody>
          </p:sp>
        </mc:Fallback>
      </mc:AlternateContent>
      <p:cxnSp>
        <p:nvCxnSpPr>
          <p:cNvPr id="35" name="Straight Connector 34" descr="&quot;&quot;"/>
          <p:cNvCxnSpPr/>
          <p:nvPr/>
        </p:nvCxnSpPr>
        <p:spPr>
          <a:xfrm>
            <a:off x="9220148" y="5435932"/>
            <a:ext cx="692277" cy="0"/>
          </a:xfrm>
          <a:prstGeom prst="line">
            <a:avLst/>
          </a:prstGeom>
          <a:ln w="190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36" name="Straight Connector 35" descr="&quot;&quot;"/>
          <p:cNvCxnSpPr/>
          <p:nvPr/>
        </p:nvCxnSpPr>
        <p:spPr>
          <a:xfrm>
            <a:off x="9220148" y="5723964"/>
            <a:ext cx="692277"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1" name="Straight Connector 40" descr="&quot;&quot;"/>
          <p:cNvCxnSpPr/>
          <p:nvPr/>
        </p:nvCxnSpPr>
        <p:spPr>
          <a:xfrm>
            <a:off x="6023992" y="5219908"/>
            <a:ext cx="0" cy="1070828"/>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2" name="Rectangle 41"/>
              <p:cNvSpPr/>
              <p:nvPr/>
            </p:nvSpPr>
            <p:spPr>
              <a:xfrm>
                <a:off x="5807968" y="6300028"/>
                <a:ext cx="37542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1" i="1">
                          <a:solidFill>
                            <a:srgbClr val="0000FF"/>
                          </a:solidFill>
                          <a:latin typeface="Cambria Math"/>
                        </a:rPr>
                        <m:t>𝒚</m:t>
                      </m:r>
                    </m:oMath>
                  </m:oMathPara>
                </a14:m>
                <a:endParaRPr lang="en-SG" dirty="0"/>
              </a:p>
            </p:txBody>
          </p:sp>
        </mc:Choice>
        <mc:Fallback xmlns="">
          <p:sp>
            <p:nvSpPr>
              <p:cNvPr id="42" name="Rectangle 41"/>
              <p:cNvSpPr>
                <a:spLocks noRot="1" noChangeAspect="1" noMove="1" noResize="1" noEditPoints="1" noAdjustHandles="1" noChangeArrowheads="1" noChangeShapeType="1" noTextEdit="1"/>
              </p:cNvSpPr>
              <p:nvPr/>
            </p:nvSpPr>
            <p:spPr>
              <a:xfrm>
                <a:off x="4283968" y="6300028"/>
                <a:ext cx="375424" cy="369332"/>
              </a:xfrm>
              <a:prstGeom prst="rect">
                <a:avLst/>
              </a:prstGeom>
              <a:blipFill rotWithShape="1">
                <a:blip r:embed="rId8"/>
                <a:stretch>
                  <a:fillRect b="-4918"/>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31" name="Rectangle 30"/>
              <p:cNvSpPr/>
              <p:nvPr/>
            </p:nvSpPr>
            <p:spPr>
              <a:xfrm>
                <a:off x="2567608" y="4411666"/>
                <a:ext cx="1642308" cy="68121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b="1" i="1" dirty="0">
                              <a:latin typeface="Cambria Math" panose="02040503050406030204" pitchFamily="18" charset="0"/>
                            </a:rPr>
                          </m:ctrlPr>
                        </m:fPr>
                        <m:num>
                          <m:func>
                            <m:funcPr>
                              <m:ctrlPr>
                                <a:rPr lang="en-US" i="1" dirty="0">
                                  <a:latin typeface="Cambria Math" panose="02040503050406030204" pitchFamily="18" charset="0"/>
                                </a:rPr>
                              </m:ctrlPr>
                            </m:funcPr>
                            <m:fName>
                              <m:r>
                                <m:rPr>
                                  <m:sty m:val="p"/>
                                </m:rPr>
                                <a:rPr lang="en-US" dirty="0">
                                  <a:latin typeface="Cambria Math"/>
                                </a:rPr>
                                <m:t>Pr</m:t>
                              </m:r>
                            </m:fName>
                            <m:e>
                              <m:d>
                                <m:dPr>
                                  <m:begChr m:val="["/>
                                  <m:endChr m:val="]"/>
                                  <m:ctrlPr>
                                    <a:rPr lang="en-US" i="1" dirty="0">
                                      <a:latin typeface="Cambria Math" panose="02040503050406030204" pitchFamily="18" charset="0"/>
                                    </a:rPr>
                                  </m:ctrlPr>
                                </m:dPr>
                                <m:e>
                                  <m:r>
                                    <a:rPr lang="en-US" b="1" i="1" dirty="0">
                                      <a:solidFill>
                                        <a:srgbClr val="0000FF"/>
                                      </a:solidFill>
                                      <a:latin typeface="Cambria Math"/>
                                    </a:rPr>
                                    <m:t>𝑨</m:t>
                                  </m:r>
                                  <m:d>
                                    <m:dPr>
                                      <m:ctrlPr>
                                        <a:rPr lang="en-US" i="1" dirty="0">
                                          <a:latin typeface="Cambria Math" panose="02040503050406030204" pitchFamily="18" charset="0"/>
                                        </a:rPr>
                                      </m:ctrlPr>
                                    </m:dPr>
                                    <m:e>
                                      <m:r>
                                        <a:rPr lang="en-US" b="1" i="1" dirty="0">
                                          <a:solidFill>
                                            <a:srgbClr val="0000FF"/>
                                          </a:solidFill>
                                          <a:latin typeface="Cambria Math"/>
                                        </a:rPr>
                                        <m:t>𝑫</m:t>
                                      </m:r>
                                      <m:r>
                                        <a:rPr lang="en-US" b="1" i="1" dirty="0">
                                          <a:solidFill>
                                            <a:srgbClr val="0000FF"/>
                                          </a:solidFill>
                                          <a:latin typeface="Cambria Math"/>
                                        </a:rPr>
                                        <m:t>′</m:t>
                                      </m:r>
                                    </m:e>
                                  </m:d>
                                  <m:r>
                                    <a:rPr lang="en-US" i="1" dirty="0">
                                      <a:latin typeface="Cambria Math"/>
                                    </a:rPr>
                                    <m:t>=</m:t>
                                  </m:r>
                                  <m:r>
                                    <a:rPr lang="en-US" b="1" i="1" dirty="0">
                                      <a:solidFill>
                                        <a:srgbClr val="0000FF"/>
                                      </a:solidFill>
                                      <a:latin typeface="Cambria Math"/>
                                    </a:rPr>
                                    <m:t>𝒚</m:t>
                                  </m:r>
                                </m:e>
                              </m:d>
                            </m:e>
                          </m:func>
                        </m:num>
                        <m:den>
                          <m:func>
                            <m:funcPr>
                              <m:ctrlPr>
                                <a:rPr lang="en-US" i="1" dirty="0">
                                  <a:latin typeface="Cambria Math" panose="02040503050406030204" pitchFamily="18" charset="0"/>
                                </a:rPr>
                              </m:ctrlPr>
                            </m:funcPr>
                            <m:fName>
                              <m:r>
                                <m:rPr>
                                  <m:sty m:val="p"/>
                                </m:rPr>
                                <a:rPr lang="en-US" dirty="0">
                                  <a:latin typeface="Cambria Math"/>
                                </a:rPr>
                                <m:t>Pr</m:t>
                              </m:r>
                            </m:fName>
                            <m:e>
                              <m:d>
                                <m:dPr>
                                  <m:begChr m:val="["/>
                                  <m:endChr m:val="]"/>
                                  <m:ctrlPr>
                                    <a:rPr lang="en-US" i="1" dirty="0">
                                      <a:latin typeface="Cambria Math" panose="02040503050406030204" pitchFamily="18" charset="0"/>
                                    </a:rPr>
                                  </m:ctrlPr>
                                </m:dPr>
                                <m:e>
                                  <m:r>
                                    <a:rPr lang="en-US" b="1" i="1" dirty="0">
                                      <a:solidFill>
                                        <a:srgbClr val="0000FF"/>
                                      </a:solidFill>
                                      <a:latin typeface="Cambria Math"/>
                                    </a:rPr>
                                    <m:t>𝑨</m:t>
                                  </m:r>
                                  <m:d>
                                    <m:dPr>
                                      <m:ctrlPr>
                                        <a:rPr lang="en-US" i="1" dirty="0">
                                          <a:latin typeface="Cambria Math" panose="02040503050406030204" pitchFamily="18" charset="0"/>
                                        </a:rPr>
                                      </m:ctrlPr>
                                    </m:dPr>
                                    <m:e>
                                      <m:r>
                                        <a:rPr lang="en-US" b="1" i="1" dirty="0">
                                          <a:solidFill>
                                            <a:srgbClr val="0000FF"/>
                                          </a:solidFill>
                                          <a:latin typeface="Cambria Math"/>
                                        </a:rPr>
                                        <m:t>𝑫</m:t>
                                      </m:r>
                                    </m:e>
                                  </m:d>
                                  <m:r>
                                    <a:rPr lang="en-US" i="1" dirty="0">
                                      <a:latin typeface="Cambria Math"/>
                                    </a:rPr>
                                    <m:t>=</m:t>
                                  </m:r>
                                  <m:r>
                                    <a:rPr lang="en-US" b="1" i="1" dirty="0">
                                      <a:solidFill>
                                        <a:srgbClr val="0000FF"/>
                                      </a:solidFill>
                                      <a:latin typeface="Cambria Math"/>
                                    </a:rPr>
                                    <m:t>𝒚</m:t>
                                  </m:r>
                                </m:e>
                              </m:d>
                            </m:e>
                          </m:func>
                        </m:den>
                      </m:f>
                    </m:oMath>
                  </m:oMathPara>
                </a14:m>
                <a:endParaRPr lang="en-SG" dirty="0"/>
              </a:p>
            </p:txBody>
          </p:sp>
        </mc:Choice>
        <mc:Fallback xmlns="">
          <p:sp>
            <p:nvSpPr>
              <p:cNvPr id="31" name="Rectangle 30"/>
              <p:cNvSpPr>
                <a:spLocks noRot="1" noChangeAspect="1" noMove="1" noResize="1" noEditPoints="1" noAdjustHandles="1" noChangeArrowheads="1" noChangeShapeType="1" noTextEdit="1"/>
              </p:cNvSpPr>
              <p:nvPr/>
            </p:nvSpPr>
            <p:spPr>
              <a:xfrm>
                <a:off x="1043608" y="4411666"/>
                <a:ext cx="1642308" cy="681212"/>
              </a:xfrm>
              <a:prstGeom prst="rect">
                <a:avLst/>
              </a:prstGeom>
              <a:blipFill rotWithShape="1">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Rectangle 38"/>
              <p:cNvSpPr/>
              <p:nvPr/>
            </p:nvSpPr>
            <p:spPr>
              <a:xfrm>
                <a:off x="4045817" y="4409744"/>
                <a:ext cx="1690142" cy="67794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dirty="0">
                          <a:latin typeface="Cambria Math"/>
                          <a:ea typeface="Cambria Math"/>
                        </a:rPr>
                        <m:t>=</m:t>
                      </m:r>
                      <m:f>
                        <m:fPr>
                          <m:ctrlPr>
                            <a:rPr lang="en-US" i="1" dirty="0">
                              <a:latin typeface="Cambria Math" panose="02040503050406030204" pitchFamily="18" charset="0"/>
                              <a:ea typeface="Cambria Math"/>
                            </a:rPr>
                          </m:ctrlPr>
                        </m:fPr>
                        <m:num>
                          <m:r>
                            <a:rPr lang="en-US" i="1" dirty="0">
                              <a:latin typeface="Cambria Math"/>
                              <a:ea typeface="Cambria Math"/>
                            </a:rPr>
                            <m:t>𝑝𝑑𝑓</m:t>
                          </m:r>
                          <m:r>
                            <a:rPr lang="en-US" i="1" dirty="0">
                              <a:latin typeface="Cambria Math"/>
                              <a:ea typeface="Cambria Math"/>
                            </a:rPr>
                            <m:t>(</m:t>
                          </m:r>
                          <m:r>
                            <a:rPr lang="en-US" b="1" i="1" dirty="0">
                              <a:solidFill>
                                <a:srgbClr val="0000FF"/>
                              </a:solidFill>
                              <a:latin typeface="Cambria Math"/>
                              <a:ea typeface="Cambria Math"/>
                            </a:rPr>
                            <m:t>𝒚</m:t>
                          </m:r>
                          <m:r>
                            <a:rPr lang="en-US" i="1" dirty="0">
                              <a:latin typeface="Cambria Math"/>
                              <a:ea typeface="Cambria Math"/>
                            </a:rPr>
                            <m:t>−</m:t>
                          </m:r>
                          <m:sSup>
                            <m:sSupPr>
                              <m:ctrlPr>
                                <a:rPr lang="en-US" b="1" i="1" dirty="0">
                                  <a:solidFill>
                                    <a:srgbClr val="0000FF"/>
                                  </a:solidFill>
                                  <a:latin typeface="Cambria Math" panose="02040503050406030204" pitchFamily="18" charset="0"/>
                                  <a:ea typeface="Cambria Math"/>
                                </a:rPr>
                              </m:ctrlPr>
                            </m:sSupPr>
                            <m:e>
                              <m:r>
                                <a:rPr lang="en-US" b="1" i="1" dirty="0">
                                  <a:solidFill>
                                    <a:srgbClr val="0000FF"/>
                                  </a:solidFill>
                                  <a:latin typeface="Cambria Math"/>
                                  <a:ea typeface="Cambria Math"/>
                                </a:rPr>
                                <m:t>𝒉</m:t>
                              </m:r>
                            </m:e>
                            <m:sup>
                              <m:r>
                                <a:rPr lang="en-US" b="1" i="1" dirty="0">
                                  <a:solidFill>
                                    <a:srgbClr val="0000FF"/>
                                  </a:solidFill>
                                  <a:latin typeface="Cambria Math"/>
                                  <a:ea typeface="Cambria Math"/>
                                </a:rPr>
                                <m:t>′</m:t>
                              </m:r>
                            </m:sup>
                          </m:sSup>
                          <m:r>
                            <a:rPr lang="en-US" i="1" dirty="0">
                              <a:latin typeface="Cambria Math"/>
                              <a:ea typeface="Cambria Math"/>
                            </a:rPr>
                            <m:t>)</m:t>
                          </m:r>
                        </m:num>
                        <m:den>
                          <m:r>
                            <a:rPr lang="en-US" i="1" dirty="0">
                              <a:latin typeface="Cambria Math"/>
                              <a:ea typeface="Cambria Math"/>
                            </a:rPr>
                            <m:t>𝑝𝑑𝑓</m:t>
                          </m:r>
                          <m:r>
                            <a:rPr lang="en-US" b="1" i="1" dirty="0">
                              <a:latin typeface="Cambria Math"/>
                              <a:ea typeface="Cambria Math"/>
                            </a:rPr>
                            <m:t>(</m:t>
                          </m:r>
                          <m:r>
                            <a:rPr lang="en-US" b="1" i="1" dirty="0">
                              <a:solidFill>
                                <a:srgbClr val="0000FF"/>
                              </a:solidFill>
                              <a:latin typeface="Cambria Math"/>
                              <a:ea typeface="Cambria Math"/>
                            </a:rPr>
                            <m:t>𝒚</m:t>
                          </m:r>
                          <m:r>
                            <a:rPr lang="en-US" i="1" dirty="0">
                              <a:latin typeface="Cambria Math"/>
                              <a:ea typeface="Cambria Math"/>
                            </a:rPr>
                            <m:t>−</m:t>
                          </m:r>
                          <m:r>
                            <a:rPr lang="en-US" b="1" i="1" dirty="0">
                              <a:solidFill>
                                <a:srgbClr val="0000FF"/>
                              </a:solidFill>
                              <a:latin typeface="Cambria Math"/>
                              <a:ea typeface="Cambria Math"/>
                            </a:rPr>
                            <m:t>𝒉</m:t>
                          </m:r>
                          <m:r>
                            <a:rPr lang="en-US" i="1" dirty="0">
                              <a:latin typeface="Cambria Math"/>
                              <a:ea typeface="Cambria Math"/>
                            </a:rPr>
                            <m:t>)</m:t>
                          </m:r>
                        </m:den>
                      </m:f>
                    </m:oMath>
                  </m:oMathPara>
                </a14:m>
                <a:endParaRPr lang="en-SG" dirty="0"/>
              </a:p>
            </p:txBody>
          </p:sp>
        </mc:Choice>
        <mc:Fallback xmlns="">
          <p:sp>
            <p:nvSpPr>
              <p:cNvPr id="39" name="Rectangle 38"/>
              <p:cNvSpPr>
                <a:spLocks noRot="1" noChangeAspect="1" noMove="1" noResize="1" noEditPoints="1" noAdjustHandles="1" noChangeArrowheads="1" noChangeShapeType="1" noTextEdit="1"/>
              </p:cNvSpPr>
              <p:nvPr/>
            </p:nvSpPr>
            <p:spPr>
              <a:xfrm>
                <a:off x="2521817" y="4409743"/>
                <a:ext cx="1690142" cy="677943"/>
              </a:xfrm>
              <a:prstGeom prst="rect">
                <a:avLst/>
              </a:prstGeom>
              <a:blipFill rotWithShape="1">
                <a:blip r:embed="rId10"/>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40" name="Rectangle 39"/>
              <p:cNvSpPr/>
              <p:nvPr/>
            </p:nvSpPr>
            <p:spPr>
              <a:xfrm>
                <a:off x="5519936" y="4407241"/>
                <a:ext cx="2257348" cy="68294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dirty="0">
                          <a:latin typeface="Cambria Math"/>
                          <a:ea typeface="Cambria Math"/>
                        </a:rPr>
                        <m:t>=</m:t>
                      </m:r>
                      <m:f>
                        <m:fPr>
                          <m:ctrlPr>
                            <a:rPr lang="en-US" i="1" dirty="0">
                              <a:latin typeface="Cambria Math" panose="02040503050406030204" pitchFamily="18" charset="0"/>
                              <a:ea typeface="Cambria Math"/>
                            </a:rPr>
                          </m:ctrlPr>
                        </m:fPr>
                        <m:num>
                          <m:r>
                            <m:rPr>
                              <m:sty m:val="p"/>
                            </m:rPr>
                            <a:rPr lang="en-US">
                              <a:latin typeface="Cambria Math"/>
                            </a:rPr>
                            <m:t>exp</m:t>
                          </m:r>
                          <m:r>
                            <a:rPr lang="en-US" i="1" dirty="0">
                              <a:latin typeface="Cambria Math"/>
                              <a:ea typeface="Cambria Math"/>
                            </a:rPr>
                            <m:t>(</m:t>
                          </m:r>
                          <m:r>
                            <a:rPr lang="en-US" b="1" i="1" dirty="0">
                              <a:latin typeface="Cambria Math"/>
                              <a:ea typeface="Cambria Math"/>
                            </a:rPr>
                            <m:t>−|</m:t>
                          </m:r>
                          <m:r>
                            <a:rPr lang="en-US" b="1" i="1" dirty="0">
                              <a:solidFill>
                                <a:srgbClr val="0000FF"/>
                              </a:solidFill>
                              <a:latin typeface="Cambria Math"/>
                              <a:ea typeface="Cambria Math"/>
                            </a:rPr>
                            <m:t>𝒚</m:t>
                          </m:r>
                          <m:r>
                            <a:rPr lang="en-US" i="1" dirty="0">
                              <a:latin typeface="Cambria Math"/>
                              <a:ea typeface="Cambria Math"/>
                            </a:rPr>
                            <m:t>−</m:t>
                          </m:r>
                          <m:r>
                            <a:rPr lang="en-US" b="1" i="1">
                              <a:solidFill>
                                <a:srgbClr val="0000FF"/>
                              </a:solidFill>
                              <a:latin typeface="Cambria Math"/>
                            </a:rPr>
                            <m:t>𝒉</m:t>
                          </m:r>
                          <m:r>
                            <a:rPr lang="en-US" b="1" i="1" dirty="0">
                              <a:solidFill>
                                <a:srgbClr val="0000FF"/>
                              </a:solidFill>
                              <a:latin typeface="Cambria Math"/>
                            </a:rPr>
                            <m:t>′</m:t>
                          </m:r>
                          <m:r>
                            <a:rPr lang="en-US" i="1" dirty="0">
                              <a:latin typeface="Cambria Math"/>
                              <a:ea typeface="Cambria Math"/>
                            </a:rPr>
                            <m:t>|/</m:t>
                          </m:r>
                          <m:r>
                            <a:rPr lang="en-US" b="1" i="1">
                              <a:solidFill>
                                <a:srgbClr val="0000FF"/>
                              </a:solidFill>
                              <a:latin typeface="Cambria Math"/>
                            </a:rPr>
                            <m:t>𝝀</m:t>
                          </m:r>
                          <m:r>
                            <a:rPr lang="en-US" i="1" dirty="0">
                              <a:latin typeface="Cambria Math"/>
                              <a:ea typeface="Cambria Math"/>
                            </a:rPr>
                            <m:t>)</m:t>
                          </m:r>
                          <m:r>
                            <m:rPr>
                              <m:nor/>
                            </m:rPr>
                            <a:rPr lang="en-SG" dirty="0"/>
                            <m:t> </m:t>
                          </m:r>
                        </m:num>
                        <m:den>
                          <m:r>
                            <m:rPr>
                              <m:sty m:val="p"/>
                            </m:rPr>
                            <a:rPr lang="en-US">
                              <a:latin typeface="Cambria Math"/>
                            </a:rPr>
                            <m:t>exp</m:t>
                          </m:r>
                          <m:r>
                            <a:rPr lang="en-US" i="1" dirty="0">
                              <a:latin typeface="Cambria Math"/>
                              <a:ea typeface="Cambria Math"/>
                            </a:rPr>
                            <m:t>(</m:t>
                          </m:r>
                          <m:r>
                            <a:rPr lang="en-US" b="1" i="1" dirty="0">
                              <a:latin typeface="Cambria Math"/>
                              <a:ea typeface="Cambria Math"/>
                            </a:rPr>
                            <m:t>−|</m:t>
                          </m:r>
                          <m:r>
                            <a:rPr lang="en-US" b="1" i="1" dirty="0">
                              <a:solidFill>
                                <a:srgbClr val="0000FF"/>
                              </a:solidFill>
                              <a:latin typeface="Cambria Math"/>
                              <a:ea typeface="Cambria Math"/>
                            </a:rPr>
                            <m:t>𝒚</m:t>
                          </m:r>
                          <m:r>
                            <a:rPr lang="en-US" i="1" dirty="0">
                              <a:latin typeface="Cambria Math"/>
                              <a:ea typeface="Cambria Math"/>
                            </a:rPr>
                            <m:t>−</m:t>
                          </m:r>
                          <m:r>
                            <a:rPr lang="en-US" b="1" i="1" dirty="0">
                              <a:solidFill>
                                <a:srgbClr val="0000FF"/>
                              </a:solidFill>
                              <a:latin typeface="Cambria Math"/>
                              <a:ea typeface="Cambria Math"/>
                            </a:rPr>
                            <m:t>𝒉</m:t>
                          </m:r>
                          <m:r>
                            <a:rPr lang="en-US" i="1" dirty="0">
                              <a:latin typeface="Cambria Math"/>
                              <a:ea typeface="Cambria Math"/>
                            </a:rPr>
                            <m:t>|/</m:t>
                          </m:r>
                          <m:r>
                            <a:rPr lang="en-US" b="1" i="1">
                              <a:solidFill>
                                <a:srgbClr val="0000FF"/>
                              </a:solidFill>
                              <a:latin typeface="Cambria Math"/>
                            </a:rPr>
                            <m:t>𝝀</m:t>
                          </m:r>
                          <m:r>
                            <a:rPr lang="en-US" i="1" dirty="0">
                              <a:latin typeface="Cambria Math"/>
                              <a:ea typeface="Cambria Math"/>
                            </a:rPr>
                            <m:t>)</m:t>
                          </m:r>
                        </m:den>
                      </m:f>
                    </m:oMath>
                  </m:oMathPara>
                </a14:m>
                <a:endParaRPr lang="en-SG" dirty="0"/>
              </a:p>
            </p:txBody>
          </p:sp>
        </mc:Choice>
        <mc:Fallback xmlns="">
          <p:sp>
            <p:nvSpPr>
              <p:cNvPr id="40" name="Rectangle 39"/>
              <p:cNvSpPr>
                <a:spLocks noRot="1" noChangeAspect="1" noMove="1" noResize="1" noEditPoints="1" noAdjustHandles="1" noChangeArrowheads="1" noChangeShapeType="1" noTextEdit="1"/>
              </p:cNvSpPr>
              <p:nvPr/>
            </p:nvSpPr>
            <p:spPr>
              <a:xfrm>
                <a:off x="3995936" y="4407241"/>
                <a:ext cx="2257348" cy="682944"/>
              </a:xfrm>
              <a:prstGeom prst="rect">
                <a:avLst/>
              </a:prstGeom>
              <a:blipFill rotWithShape="1">
                <a:blip r:embed="rId11"/>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43" name="Rectangle 42"/>
              <p:cNvSpPr/>
              <p:nvPr/>
            </p:nvSpPr>
            <p:spPr>
              <a:xfrm>
                <a:off x="7608168" y="4384415"/>
                <a:ext cx="1913152" cy="71468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dirty="0">
                          <a:latin typeface="Cambria Math"/>
                          <a:ea typeface="Cambria Math"/>
                        </a:rPr>
                        <m:t>≤</m:t>
                      </m:r>
                      <m:func>
                        <m:funcPr>
                          <m:ctrlPr>
                            <a:rPr lang="en-US" i="1" dirty="0">
                              <a:latin typeface="Cambria Math" panose="02040503050406030204" pitchFamily="18" charset="0"/>
                              <a:ea typeface="Cambria Math"/>
                            </a:rPr>
                          </m:ctrlPr>
                        </m:funcPr>
                        <m:fName>
                          <m:r>
                            <m:rPr>
                              <m:sty m:val="p"/>
                            </m:rPr>
                            <a:rPr lang="en-US" dirty="0">
                              <a:latin typeface="Cambria Math"/>
                              <a:ea typeface="Cambria Math"/>
                            </a:rPr>
                            <m:t>exp</m:t>
                          </m:r>
                        </m:fName>
                        <m:e>
                          <m:d>
                            <m:dPr>
                              <m:ctrlPr>
                                <a:rPr lang="en-US" i="1" dirty="0">
                                  <a:latin typeface="Cambria Math" panose="02040503050406030204" pitchFamily="18" charset="0"/>
                                  <a:ea typeface="Cambria Math"/>
                                </a:rPr>
                              </m:ctrlPr>
                            </m:dPr>
                            <m:e>
                              <m:f>
                                <m:fPr>
                                  <m:ctrlPr>
                                    <a:rPr lang="en-US" b="1" i="1" dirty="0">
                                      <a:latin typeface="Cambria Math" panose="02040503050406030204" pitchFamily="18" charset="0"/>
                                      <a:ea typeface="Cambria Math"/>
                                    </a:rPr>
                                  </m:ctrlPr>
                                </m:fPr>
                                <m:num>
                                  <m:d>
                                    <m:dPr>
                                      <m:begChr m:val="|"/>
                                      <m:endChr m:val="|"/>
                                      <m:ctrlPr>
                                        <a:rPr lang="en-US" i="1" dirty="0">
                                          <a:latin typeface="Cambria Math" panose="02040503050406030204" pitchFamily="18" charset="0"/>
                                          <a:ea typeface="Cambria Math"/>
                                        </a:rPr>
                                      </m:ctrlPr>
                                    </m:dPr>
                                    <m:e>
                                      <m:r>
                                        <a:rPr lang="en-US" b="1" i="1" dirty="0">
                                          <a:solidFill>
                                            <a:srgbClr val="0000FF"/>
                                          </a:solidFill>
                                          <a:latin typeface="Cambria Math"/>
                                          <a:ea typeface="Cambria Math"/>
                                        </a:rPr>
                                        <m:t>𝒉</m:t>
                                      </m:r>
                                      <m:r>
                                        <a:rPr lang="en-US" i="1" dirty="0">
                                          <a:latin typeface="Cambria Math"/>
                                          <a:ea typeface="Cambria Math"/>
                                        </a:rPr>
                                        <m:t>−</m:t>
                                      </m:r>
                                      <m:sSup>
                                        <m:sSupPr>
                                          <m:ctrlPr>
                                            <a:rPr lang="en-US" b="1" i="1" dirty="0">
                                              <a:solidFill>
                                                <a:srgbClr val="0000FF"/>
                                              </a:solidFill>
                                              <a:latin typeface="Cambria Math" panose="02040503050406030204" pitchFamily="18" charset="0"/>
                                              <a:ea typeface="Cambria Math"/>
                                            </a:rPr>
                                          </m:ctrlPr>
                                        </m:sSupPr>
                                        <m:e>
                                          <m:r>
                                            <a:rPr lang="en-US" b="1" i="1" dirty="0">
                                              <a:solidFill>
                                                <a:srgbClr val="0000FF"/>
                                              </a:solidFill>
                                              <a:latin typeface="Cambria Math"/>
                                              <a:ea typeface="Cambria Math"/>
                                            </a:rPr>
                                            <m:t>𝒉</m:t>
                                          </m:r>
                                        </m:e>
                                        <m:sup>
                                          <m:r>
                                            <a:rPr lang="en-US" b="1" i="1" dirty="0">
                                              <a:solidFill>
                                                <a:srgbClr val="0000FF"/>
                                              </a:solidFill>
                                              <a:latin typeface="Cambria Math"/>
                                              <a:ea typeface="Cambria Math"/>
                                            </a:rPr>
                                            <m:t>′</m:t>
                                          </m:r>
                                        </m:sup>
                                      </m:sSup>
                                    </m:e>
                                  </m:d>
                                </m:num>
                                <m:den>
                                  <m:r>
                                    <a:rPr lang="en-US" b="1" i="1">
                                      <a:solidFill>
                                        <a:srgbClr val="0000FF"/>
                                      </a:solidFill>
                                      <a:latin typeface="Cambria Math"/>
                                    </a:rPr>
                                    <m:t>𝝀</m:t>
                                  </m:r>
                                </m:den>
                              </m:f>
                            </m:e>
                          </m:d>
                        </m:e>
                      </m:func>
                    </m:oMath>
                  </m:oMathPara>
                </a14:m>
                <a:endParaRPr lang="en-SG" dirty="0"/>
              </a:p>
            </p:txBody>
          </p:sp>
        </mc:Choice>
        <mc:Fallback xmlns="">
          <p:sp>
            <p:nvSpPr>
              <p:cNvPr id="43" name="Rectangle 42"/>
              <p:cNvSpPr>
                <a:spLocks noRot="1" noChangeAspect="1" noMove="1" noResize="1" noEditPoints="1" noAdjustHandles="1" noChangeArrowheads="1" noChangeShapeType="1" noTextEdit="1"/>
              </p:cNvSpPr>
              <p:nvPr/>
            </p:nvSpPr>
            <p:spPr>
              <a:xfrm>
                <a:off x="6084168" y="4384414"/>
                <a:ext cx="1913152" cy="714683"/>
              </a:xfrm>
              <a:prstGeom prst="rect">
                <a:avLst/>
              </a:prstGeom>
              <a:blipFill rotWithShape="1">
                <a:blip r:embed="rId12"/>
                <a:stretch>
                  <a:fillRect/>
                </a:stretch>
              </a:blipFill>
            </p:spPr>
            <p:txBody>
              <a:bodyPr/>
              <a:lstStyle/>
              <a:p>
                <a:r>
                  <a:rPr lang="en-SG">
                    <a:noFill/>
                  </a:rPr>
                  <a:t> </a:t>
                </a:r>
              </a:p>
            </p:txBody>
          </p:sp>
        </mc:Fallback>
      </mc:AlternateContent>
      <p:sp>
        <p:nvSpPr>
          <p:cNvPr id="2" name="Slide Number Placeholder 1">
            <a:extLst>
              <a:ext uri="{FF2B5EF4-FFF2-40B4-BE49-F238E27FC236}">
                <a16:creationId xmlns:a16="http://schemas.microsoft.com/office/drawing/2014/main" id="{06066E33-E8B0-6741-8D84-D140DDD8A7C0}"/>
              </a:ext>
            </a:extLst>
          </p:cNvPr>
          <p:cNvSpPr>
            <a:spLocks noGrp="1"/>
          </p:cNvSpPr>
          <p:nvPr>
            <p:ph type="sldNum" sz="quarter" idx="12"/>
          </p:nvPr>
        </p:nvSpPr>
        <p:spPr/>
        <p:txBody>
          <a:bodyPr/>
          <a:lstStyle/>
          <a:p>
            <a:fld id="{3E5BF5F9-4D9A-9543-85E8-59158CD2B6EB}" type="slidenum">
              <a:rPr lang="en-US" smtClean="0"/>
              <a:t>20</a:t>
            </a:fld>
            <a:endParaRPr lang="en-US"/>
          </a:p>
        </p:txBody>
      </p:sp>
    </p:spTree>
    <p:extLst>
      <p:ext uri="{BB962C8B-B14F-4D97-AF65-F5344CB8AC3E}">
        <p14:creationId xmlns:p14="http://schemas.microsoft.com/office/powerpoint/2010/main" val="630196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b="1" dirty="0">
                <a:solidFill>
                  <a:srgbClr val="FF0000"/>
                </a:solidFill>
                <a:latin typeface="Arial" charset="0"/>
                <a:ea typeface="Arial" charset="0"/>
                <a:cs typeface="Arial" charset="0"/>
              </a:rPr>
              <a:t>Global sensitivity</a:t>
            </a:r>
            <a:endParaRPr lang="en-SG" b="1" dirty="0">
              <a:solidFill>
                <a:srgbClr val="FF0000"/>
              </a:solidFill>
              <a:latin typeface="Arial" charset="0"/>
              <a:ea typeface="Arial" charset="0"/>
              <a:cs typeface="Arial" charset="0"/>
            </a:endParaRPr>
          </a:p>
        </p:txBody>
      </p:sp>
      <p:pic>
        <p:nvPicPr>
          <p:cNvPr id="4" name="Picture 2" descr="showing global sensitivit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14379" y="1973356"/>
            <a:ext cx="4577621" cy="2815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62759" y="1811150"/>
                <a:ext cx="8363272" cy="4637112"/>
              </a:xfrm>
            </p:spPr>
            <p:txBody>
              <a:bodyPr>
                <a:normAutofit/>
              </a:bodyPr>
              <a:lstStyle/>
              <a:p>
                <a:r>
                  <a:rPr lang="en-SG" dirty="0">
                    <a:latin typeface="Arial" charset="0"/>
                    <a:ea typeface="Arial" charset="0"/>
                    <a:cs typeface="Arial" charset="0"/>
                  </a:rPr>
                  <a:t>In general, if we want to release a value </a:t>
                </a:r>
                <a14:m>
                  <m:oMath xmlns:m="http://schemas.openxmlformats.org/officeDocument/2006/math">
                    <m:r>
                      <a:rPr lang="en-US" b="1" i="1" smtClean="0">
                        <a:solidFill>
                          <a:srgbClr val="0000FF"/>
                        </a:solidFill>
                        <a:latin typeface="Cambria Math" panose="02040503050406030204" pitchFamily="18" charset="0"/>
                        <a:ea typeface="Arial" charset="0"/>
                        <a:cs typeface="Arial" charset="0"/>
                      </a:rPr>
                      <m:t>𝒗</m:t>
                    </m:r>
                  </m:oMath>
                </a14:m>
                <a:endParaRPr lang="en-SG" dirty="0">
                  <a:latin typeface="Arial" charset="0"/>
                  <a:ea typeface="Arial" charset="0"/>
                  <a:cs typeface="Arial" charset="0"/>
                </a:endParaRPr>
              </a:p>
              <a:p>
                <a:pPr lvl="1"/>
                <a:r>
                  <a:rPr lang="en-SG" dirty="0">
                    <a:latin typeface="Arial" charset="0"/>
                    <a:ea typeface="Arial" charset="0"/>
                    <a:cs typeface="Arial" charset="0"/>
                  </a:rPr>
                  <a:t>Add Laplace noise into </a:t>
                </a:r>
                <a14:m>
                  <m:oMath xmlns:m="http://schemas.openxmlformats.org/officeDocument/2006/math">
                    <m:r>
                      <a:rPr lang="en-US" b="1" i="1">
                        <a:solidFill>
                          <a:srgbClr val="0000FF"/>
                        </a:solidFill>
                        <a:latin typeface="Cambria Math" panose="02040503050406030204" pitchFamily="18" charset="0"/>
                        <a:ea typeface="Arial" charset="0"/>
                        <a:cs typeface="Arial" charset="0"/>
                      </a:rPr>
                      <m:t>𝒗</m:t>
                    </m:r>
                  </m:oMath>
                </a14:m>
                <a:endParaRPr lang="en-SG" dirty="0">
                  <a:latin typeface="Arial" charset="0"/>
                  <a:ea typeface="Arial" charset="0"/>
                  <a:cs typeface="Arial" charset="0"/>
                </a:endParaRPr>
              </a:p>
              <a:p>
                <a:pPr lvl="1"/>
                <a:endParaRPr lang="en-SG" dirty="0">
                  <a:latin typeface="Arial" charset="0"/>
                  <a:ea typeface="Arial" charset="0"/>
                  <a:cs typeface="Arial" charset="0"/>
                </a:endParaRPr>
              </a:p>
              <a:p>
                <a:r>
                  <a:rPr lang="en-SG" dirty="0">
                    <a:latin typeface="Arial" charset="0"/>
                    <a:ea typeface="Arial" charset="0"/>
                    <a:cs typeface="Arial" charset="0"/>
                  </a:rPr>
                  <a:t>To decide the scale </a:t>
                </a:r>
                <a14:m>
                  <m:oMath xmlns:m="http://schemas.openxmlformats.org/officeDocument/2006/math">
                    <m:r>
                      <a:rPr lang="en-US" b="1" i="1">
                        <a:solidFill>
                          <a:srgbClr val="0000FF"/>
                        </a:solidFill>
                        <a:latin typeface="Cambria Math" panose="02040503050406030204" pitchFamily="18" charset="0"/>
                        <a:ea typeface="Arial" charset="0"/>
                        <a:cs typeface="Arial" charset="0"/>
                      </a:rPr>
                      <m:t>𝝀</m:t>
                    </m:r>
                    <m:r>
                      <a:rPr lang="en-US" b="1" i="1">
                        <a:solidFill>
                          <a:srgbClr val="0000FF"/>
                        </a:solidFill>
                        <a:latin typeface="Cambria Math" panose="02040503050406030204" pitchFamily="18" charset="0"/>
                        <a:ea typeface="Arial" charset="0"/>
                        <a:cs typeface="Arial" charset="0"/>
                      </a:rPr>
                      <m:t> </m:t>
                    </m:r>
                  </m:oMath>
                </a14:m>
                <a:r>
                  <a:rPr lang="en-SG" dirty="0">
                    <a:latin typeface="Arial" charset="0"/>
                    <a:ea typeface="Arial" charset="0"/>
                    <a:cs typeface="Arial" charset="0"/>
                  </a:rPr>
                  <a:t>of Laplace noise</a:t>
                </a:r>
              </a:p>
              <a:p>
                <a:pPr lvl="1"/>
                <a:r>
                  <a:rPr lang="en-SG" dirty="0">
                    <a:latin typeface="Arial" charset="0"/>
                    <a:ea typeface="Arial" charset="0"/>
                    <a:cs typeface="Arial" charset="0"/>
                  </a:rPr>
                  <a:t>Look at the maixmum change that can occur in </a:t>
                </a:r>
                <a14:m>
                  <m:oMath xmlns:m="http://schemas.openxmlformats.org/officeDocument/2006/math">
                    <m:r>
                      <a:rPr lang="en-US" b="1" i="1">
                        <a:solidFill>
                          <a:srgbClr val="0000FF"/>
                        </a:solidFill>
                        <a:latin typeface="Cambria Math" panose="02040503050406030204" pitchFamily="18" charset="0"/>
                        <a:ea typeface="Arial" charset="0"/>
                        <a:cs typeface="Arial" charset="0"/>
                      </a:rPr>
                      <m:t>𝒗</m:t>
                    </m:r>
                  </m:oMath>
                </a14:m>
                <a:r>
                  <a:rPr lang="en-SG" dirty="0">
                    <a:latin typeface="Arial" charset="0"/>
                    <a:ea typeface="Arial" charset="0"/>
                    <a:cs typeface="Arial" charset="0"/>
                  </a:rPr>
                  <a:t> (when we change one tuple in the dataset)</a:t>
                </a:r>
              </a:p>
              <a:p>
                <a:pPr lvl="1"/>
                <a:r>
                  <a:rPr lang="en-SG" dirty="0">
                    <a:latin typeface="Arial" charset="0"/>
                    <a:ea typeface="Arial" charset="0"/>
                    <a:cs typeface="Arial" charset="0"/>
                  </a:rPr>
                  <a:t>Set </a:t>
                </a:r>
                <a14:m>
                  <m:oMath xmlns:m="http://schemas.openxmlformats.org/officeDocument/2006/math">
                    <m:r>
                      <a:rPr lang="en-US" b="1" i="1">
                        <a:solidFill>
                          <a:srgbClr val="0000FF"/>
                        </a:solidFill>
                        <a:latin typeface="Cambria Math" panose="02040503050406030204" pitchFamily="18" charset="0"/>
                        <a:ea typeface="Arial" charset="0"/>
                        <a:cs typeface="Arial" charset="0"/>
                      </a:rPr>
                      <m:t>𝝀</m:t>
                    </m:r>
                  </m:oMath>
                </a14:m>
                <a:r>
                  <a:rPr lang="en-SG" dirty="0">
                    <a:latin typeface="Arial" charset="0"/>
                    <a:ea typeface="Arial" charset="0"/>
                    <a:cs typeface="Arial" charset="0"/>
                  </a:rPr>
                  <a:t> to be proportional to the maximum change</a:t>
                </a:r>
              </a:p>
              <a:p>
                <a:pPr lvl="1"/>
                <a:endParaRPr lang="en-SG" dirty="0">
                  <a:latin typeface="Arial" charset="0"/>
                  <a:ea typeface="Arial" charset="0"/>
                  <a:cs typeface="Arial" charset="0"/>
                </a:endParaRPr>
              </a:p>
              <a:p>
                <a:pPr lvl="1"/>
                <a14:m>
                  <m:oMath xmlns:m="http://schemas.openxmlformats.org/officeDocument/2006/math">
                    <m:r>
                      <a:rPr lang="en-US" b="1" i="1">
                        <a:solidFill>
                          <a:srgbClr val="0000FF"/>
                        </a:solidFill>
                        <a:latin typeface="Cambria Math" panose="02040503050406030204" pitchFamily="18" charset="0"/>
                        <a:ea typeface="Arial" charset="0"/>
                        <a:cs typeface="Arial" charset="0"/>
                      </a:rPr>
                      <m:t>𝝀</m:t>
                    </m:r>
                  </m:oMath>
                </a14:m>
                <a:r>
                  <a:rPr lang="en-SG" dirty="0">
                    <a:latin typeface="Arial" charset="0"/>
                    <a:ea typeface="Arial" charset="0"/>
                    <a:cs typeface="Arial" charset="0"/>
                  </a:rPr>
                  <a:t> = sensitivity/</a:t>
                </a:r>
                <a:r>
                  <a:rPr lang="en-US" b="1" dirty="0">
                    <a:solidFill>
                      <a:srgbClr val="0000FF"/>
                    </a:solidFill>
                    <a:ea typeface="Arial" charset="0"/>
                    <a:cs typeface="Arial" charset="0"/>
                  </a:rPr>
                  <a:t> </a:t>
                </a:r>
                <a14:m>
                  <m:oMath xmlns:m="http://schemas.openxmlformats.org/officeDocument/2006/math">
                    <m:r>
                      <a:rPr lang="en-US" b="1" i="1" dirty="0">
                        <a:solidFill>
                          <a:srgbClr val="0000FF"/>
                        </a:solidFill>
                        <a:latin typeface="Cambria Math" panose="02040503050406030204" pitchFamily="18" charset="0"/>
                        <a:ea typeface="Arial" charset="0"/>
                        <a:cs typeface="Arial" charset="0"/>
                      </a:rPr>
                      <m:t>𝜺</m:t>
                    </m:r>
                  </m:oMath>
                </a14:m>
                <a:endParaRPr lang="en-SG" dirty="0">
                  <a:latin typeface="Arial" charset="0"/>
                  <a:ea typeface="Arial" charset="0"/>
                  <a:cs typeface="Arial" charset="0"/>
                </a:endParaRPr>
              </a:p>
              <a:p>
                <a:pPr marL="457200" lvl="1" indent="0">
                  <a:buNone/>
                </a:pPr>
                <a:endParaRPr lang="en-SG"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62759" y="1811150"/>
                <a:ext cx="8363272" cy="4637112"/>
              </a:xfrm>
              <a:blipFill>
                <a:blip r:embed="rId4"/>
                <a:stretch>
                  <a:fillRect l="-1214" t="-2186"/>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B6C8A484-F4C2-E249-BC21-3A2F57D9683F}"/>
              </a:ext>
            </a:extLst>
          </p:cNvPr>
          <p:cNvSpPr>
            <a:spLocks noGrp="1"/>
          </p:cNvSpPr>
          <p:nvPr>
            <p:ph type="sldNum" sz="quarter" idx="12"/>
          </p:nvPr>
        </p:nvSpPr>
        <p:spPr/>
        <p:txBody>
          <a:bodyPr/>
          <a:lstStyle/>
          <a:p>
            <a:fld id="{3E5BF5F9-4D9A-9543-85E8-59158CD2B6EB}" type="slidenum">
              <a:rPr lang="en-US" smtClean="0"/>
              <a:t>21</a:t>
            </a:fld>
            <a:endParaRPr lang="en-US"/>
          </a:p>
        </p:txBody>
      </p:sp>
    </p:spTree>
    <p:extLst>
      <p:ext uri="{BB962C8B-B14F-4D97-AF65-F5344CB8AC3E}">
        <p14:creationId xmlns:p14="http://schemas.microsoft.com/office/powerpoint/2010/main" val="930085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3C19FC2-FAFE-4647-B2C9-B91C1E859B47}"/>
              </a:ext>
            </a:extLst>
          </p:cNvPr>
          <p:cNvSpPr>
            <a:spLocks noGrp="1"/>
          </p:cNvSpPr>
          <p:nvPr>
            <p:ph type="title"/>
          </p:nvPr>
        </p:nvSpPr>
        <p:spPr/>
        <p:txBody>
          <a:bodyPr/>
          <a:lstStyle/>
          <a:p>
            <a:r>
              <a:rPr lang="en-US" dirty="0">
                <a:latin typeface="Arial" charset="0"/>
                <a:ea typeface="Arial" charset="0"/>
                <a:cs typeface="Arial" charset="0"/>
              </a:rPr>
              <a:t>Utility of Laplace mechanism</a:t>
            </a:r>
            <a:br>
              <a:rPr lang="en-US" dirty="0">
                <a:latin typeface="Arial" charset="0"/>
                <a:ea typeface="Arial" charset="0"/>
                <a:cs typeface="Arial" charset="0"/>
              </a:rPr>
            </a:br>
            <a:endParaRPr lang="en-US" dirty="0"/>
          </a:p>
        </p:txBody>
      </p:sp>
      <p:sp>
        <p:nvSpPr>
          <p:cNvPr id="3" name="Rectangle 2">
            <a:extLst>
              <a:ext uri="{FF2B5EF4-FFF2-40B4-BE49-F238E27FC236}">
                <a16:creationId xmlns:a16="http://schemas.microsoft.com/office/drawing/2014/main" id="{0CAF9BC2-FBE6-FC48-AE75-968CB4C874F0}"/>
              </a:ext>
            </a:extLst>
          </p:cNvPr>
          <p:cNvSpPr/>
          <p:nvPr/>
        </p:nvSpPr>
        <p:spPr>
          <a:xfrm>
            <a:off x="687674" y="1760946"/>
            <a:ext cx="10664252" cy="4401205"/>
          </a:xfrm>
          <a:prstGeom prst="rect">
            <a:avLst/>
          </a:prstGeom>
        </p:spPr>
        <p:txBody>
          <a:bodyPr wrap="square">
            <a:spAutoFit/>
          </a:bodyPr>
          <a:lstStyle/>
          <a:p>
            <a:r>
              <a:rPr lang="en-US" sz="2800" dirty="0">
                <a:latin typeface="Arial" panose="020B0604020202020204" pitchFamily="34" charset="0"/>
                <a:cs typeface="Arial" panose="020B0604020202020204" pitchFamily="34" charset="0"/>
              </a:rPr>
              <a:t>Laplace mechanism works for any function that returns a real number </a:t>
            </a:r>
          </a:p>
          <a:p>
            <a:endParaRPr lang="en-US" sz="2800" dirty="0">
              <a:latin typeface="Arial" panose="020B0604020202020204" pitchFamily="34" charset="0"/>
              <a:cs typeface="Arial" panose="020B0604020202020204" pitchFamily="34" charset="0"/>
            </a:endParaRPr>
          </a:p>
          <a:p>
            <a:r>
              <a:rPr lang="en-US" sz="2800" dirty="0">
                <a:latin typeface="Arial" panose="020B0604020202020204" pitchFamily="34" charset="0"/>
                <a:cs typeface="Arial" panose="020B0604020202020204" pitchFamily="34" charset="0"/>
              </a:rPr>
              <a:t>Variance in utility : </a:t>
            </a:r>
          </a:p>
          <a:p>
            <a:r>
              <a:rPr lang="en-US" sz="2800" dirty="0">
                <a:latin typeface="Arial" panose="020B0604020202020204" pitchFamily="34" charset="0"/>
                <a:cs typeface="Arial" panose="020B0604020202020204" pitchFamily="34" charset="0"/>
              </a:rPr>
              <a:t>		E(true answer – noisy answer)</a:t>
            </a:r>
            <a:r>
              <a:rPr lang="en-US" sz="2800" baseline="30000" dirty="0">
                <a:latin typeface="Arial" panose="020B0604020202020204" pitchFamily="34" charset="0"/>
                <a:cs typeface="Arial" panose="020B0604020202020204" pitchFamily="34" charset="0"/>
              </a:rPr>
              <a:t>2</a:t>
            </a:r>
            <a:r>
              <a:rPr lang="en-US" sz="2800" dirty="0">
                <a:latin typeface="Arial" panose="020B0604020202020204" pitchFamily="34" charset="0"/>
                <a:cs typeface="Arial" panose="020B0604020202020204" pitchFamily="34" charset="0"/>
              </a:rPr>
              <a:t> </a:t>
            </a:r>
          </a:p>
          <a:p>
            <a:r>
              <a:rPr lang="en-US" sz="2800" dirty="0">
                <a:latin typeface="Arial" panose="020B0604020202020204" pitchFamily="34" charset="0"/>
                <a:cs typeface="Arial" panose="020B0604020202020204" pitchFamily="34" charset="0"/>
              </a:rPr>
              <a:t>                   = Var( Lap(S(q)/</a:t>
            </a:r>
            <a:r>
              <a:rPr lang="el-GR" sz="2800" dirty="0">
                <a:latin typeface="Arial" panose="020B0604020202020204" pitchFamily="34" charset="0"/>
                <a:cs typeface="Arial" panose="020B0604020202020204" pitchFamily="34" charset="0"/>
              </a:rPr>
              <a:t>ε) ) = 2*</a:t>
            </a:r>
            <a:r>
              <a:rPr lang="en-US" sz="2800" dirty="0">
                <a:latin typeface="Arial" panose="020B0604020202020204" pitchFamily="34" charset="0"/>
                <a:cs typeface="Arial" panose="020B0604020202020204" pitchFamily="34" charset="0"/>
              </a:rPr>
              <a:t>S(q)</a:t>
            </a:r>
            <a:r>
              <a:rPr lang="en-US" sz="2800" baseline="30000" dirty="0">
                <a:latin typeface="Arial" panose="020B0604020202020204" pitchFamily="34" charset="0"/>
                <a:cs typeface="Arial" panose="020B0604020202020204" pitchFamily="34" charset="0"/>
              </a:rPr>
              <a:t>2</a:t>
            </a:r>
            <a:r>
              <a:rPr lang="en-US" sz="2800" dirty="0">
                <a:latin typeface="Arial" panose="020B0604020202020204" pitchFamily="34" charset="0"/>
                <a:cs typeface="Arial" panose="020B0604020202020204" pitchFamily="34" charset="0"/>
              </a:rPr>
              <a:t> / </a:t>
            </a:r>
            <a:r>
              <a:rPr lang="el-GR" sz="2800" dirty="0">
                <a:latin typeface="Arial" panose="020B0604020202020204" pitchFamily="34" charset="0"/>
                <a:cs typeface="Arial" panose="020B0604020202020204" pitchFamily="34" charset="0"/>
              </a:rPr>
              <a:t>ε </a:t>
            </a:r>
            <a:r>
              <a:rPr lang="el-GR" sz="2800" baseline="30000" dirty="0">
                <a:latin typeface="Arial" panose="020B0604020202020204" pitchFamily="34" charset="0"/>
                <a:cs typeface="Arial" panose="020B0604020202020204" pitchFamily="34" charset="0"/>
              </a:rPr>
              <a:t>2</a:t>
            </a:r>
            <a:endParaRPr lang="en-US" sz="2800" dirty="0">
              <a:latin typeface="Arial" panose="020B0604020202020204" pitchFamily="34" charset="0"/>
              <a:cs typeface="Arial" panose="020B0604020202020204" pitchFamily="34" charset="0"/>
            </a:endParaRPr>
          </a:p>
          <a:p>
            <a:endParaRPr lang="en-US" sz="2800" dirty="0">
              <a:latin typeface="Arial" panose="020B0604020202020204" pitchFamily="34" charset="0"/>
              <a:cs typeface="Arial" panose="020B0604020202020204" pitchFamily="34" charset="0"/>
            </a:endParaRPr>
          </a:p>
          <a:p>
            <a:endParaRPr lang="en-US" sz="2800" dirty="0">
              <a:latin typeface="Arial" panose="020B0604020202020204" pitchFamily="34" charset="0"/>
              <a:cs typeface="Arial" panose="020B0604020202020204" pitchFamily="34" charset="0"/>
            </a:endParaRPr>
          </a:p>
          <a:p>
            <a:r>
              <a:rPr lang="en-US" sz="2800" dirty="0">
                <a:latin typeface="Arial" panose="020B0604020202020204" pitchFamily="34" charset="0"/>
                <a:cs typeface="Arial" panose="020B0604020202020204" pitchFamily="34" charset="0"/>
              </a:rPr>
              <a:t>Std. dev = O(S(q)/</a:t>
            </a:r>
            <a:r>
              <a:rPr lang="el-GR" sz="2800" dirty="0">
                <a:latin typeface="Arial" panose="020B0604020202020204" pitchFamily="34" charset="0"/>
                <a:cs typeface="Arial" panose="020B0604020202020204" pitchFamily="34" charset="0"/>
              </a:rPr>
              <a:t>ε</a:t>
            </a:r>
            <a:r>
              <a:rPr lang="en-US" sz="2800" dirty="0">
                <a:latin typeface="Arial" panose="020B0604020202020204" pitchFamily="34" charset="0"/>
                <a:cs typeface="Arial" panose="020B0604020202020204" pitchFamily="34" charset="0"/>
              </a:rPr>
              <a:t>) </a:t>
            </a:r>
            <a:endParaRPr lang="en-US" sz="2800" baseline="30000" dirty="0">
              <a:latin typeface="Arial" panose="020B0604020202020204" pitchFamily="34" charset="0"/>
              <a:cs typeface="Arial" panose="020B0604020202020204" pitchFamily="34" charset="0"/>
            </a:endParaRPr>
          </a:p>
          <a:p>
            <a:endParaRPr lang="en-US" sz="2800" dirty="0">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35C1C4B8-4403-C040-9742-0D21C51F82EC}"/>
                  </a:ext>
                </a:extLst>
              </p:cNvPr>
              <p:cNvSpPr/>
              <p:nvPr/>
            </p:nvSpPr>
            <p:spPr>
              <a:xfrm>
                <a:off x="5791889" y="6001576"/>
                <a:ext cx="4476373" cy="46166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sz="2400" i="1" dirty="0" smtClean="0">
                          <a:latin typeface="Cambria Math" panose="02040503050406030204" pitchFamily="18" charset="0"/>
                          <a:ea typeface="Arial" charset="0"/>
                          <a:cs typeface="Arial" charset="0"/>
                        </a:rPr>
                        <m:t>V</m:t>
                      </m:r>
                      <m:r>
                        <m:rPr>
                          <m:nor/>
                        </m:rPr>
                        <a:rPr lang="en-US" sz="2400" dirty="0">
                          <a:latin typeface="Arial" charset="0"/>
                          <a:ea typeface="Arial" charset="0"/>
                          <a:cs typeface="Arial" charset="0"/>
                        </a:rPr>
                        <m:t>ariance</m:t>
                      </m:r>
                      <m:r>
                        <m:rPr>
                          <m:nor/>
                        </m:rPr>
                        <a:rPr lang="en-US" sz="2400" b="0" i="0" dirty="0" smtClean="0">
                          <a:latin typeface="Arial" charset="0"/>
                          <a:ea typeface="Arial" charset="0"/>
                          <a:cs typeface="Arial" charset="0"/>
                        </a:rPr>
                        <m:t> </m:t>
                      </m:r>
                      <m:r>
                        <m:rPr>
                          <m:nor/>
                        </m:rPr>
                        <a:rPr lang="en-US" sz="2400" b="0" i="0" dirty="0" smtClean="0">
                          <a:latin typeface="Arial" charset="0"/>
                          <a:ea typeface="Arial" charset="0"/>
                          <a:cs typeface="Arial" charset="0"/>
                        </a:rPr>
                        <m:t>for</m:t>
                      </m:r>
                      <m:r>
                        <m:rPr>
                          <m:nor/>
                        </m:rPr>
                        <a:rPr lang="en-US" sz="2400" b="0" i="0" dirty="0" smtClean="0">
                          <a:latin typeface="Arial" charset="0"/>
                          <a:ea typeface="Arial" charset="0"/>
                          <a:cs typeface="Arial" charset="0"/>
                        </a:rPr>
                        <m:t> </m:t>
                      </m:r>
                      <m:r>
                        <m:rPr>
                          <m:nor/>
                        </m:rPr>
                        <a:rPr lang="en-US" sz="2400" b="0" i="0" dirty="0" smtClean="0">
                          <a:latin typeface="Arial" charset="0"/>
                          <a:ea typeface="Arial" charset="0"/>
                          <a:cs typeface="Arial" charset="0"/>
                        </a:rPr>
                        <m:t>Lap</m:t>
                      </m:r>
                      <m:r>
                        <m:rPr>
                          <m:nor/>
                        </m:rPr>
                        <a:rPr lang="en-US" sz="2400" b="0" i="0" dirty="0" smtClean="0">
                          <a:latin typeface="Arial" charset="0"/>
                          <a:ea typeface="Arial" charset="0"/>
                          <a:cs typeface="Arial" charset="0"/>
                        </a:rPr>
                        <m:t>(0,</m:t>
                      </m:r>
                      <m:r>
                        <a:rPr lang="en-US" sz="2400" b="1" i="1">
                          <a:solidFill>
                            <a:srgbClr val="0000FF"/>
                          </a:solidFill>
                          <a:latin typeface="Cambria Math" panose="02040503050406030204" pitchFamily="18" charset="0"/>
                          <a:ea typeface="Arial" charset="0"/>
                          <a:cs typeface="Arial" charset="0"/>
                        </a:rPr>
                        <m:t>𝝀</m:t>
                      </m:r>
                      <m:r>
                        <m:rPr>
                          <m:nor/>
                        </m:rPr>
                        <a:rPr lang="en-US" sz="2400" b="0" i="0" smtClean="0">
                          <a:solidFill>
                            <a:srgbClr val="0000FF"/>
                          </a:solidFill>
                          <a:latin typeface="Cambria Math" panose="02040503050406030204" pitchFamily="18" charset="0"/>
                          <a:ea typeface="Arial" charset="0"/>
                          <a:cs typeface="Arial" charset="0"/>
                        </a:rPr>
                        <m:t>)</m:t>
                      </m:r>
                      <m:r>
                        <m:rPr>
                          <m:nor/>
                        </m:rPr>
                        <a:rPr lang="en-US" sz="2400" dirty="0">
                          <a:latin typeface="Arial" charset="0"/>
                          <a:ea typeface="Arial" charset="0"/>
                          <a:cs typeface="Arial" charset="0"/>
                        </a:rPr>
                        <m:t>: </m:t>
                      </m:r>
                      <m:r>
                        <a:rPr lang="en-US" sz="2400" i="1">
                          <a:latin typeface="Cambria Math" panose="02040503050406030204" pitchFamily="18" charset="0"/>
                          <a:ea typeface="Arial" charset="0"/>
                          <a:cs typeface="Arial" charset="0"/>
                        </a:rPr>
                        <m:t>2</m:t>
                      </m:r>
                      <m:sSup>
                        <m:sSupPr>
                          <m:ctrlPr>
                            <a:rPr lang="en-US" sz="2400" i="1">
                              <a:latin typeface="Cambria Math" panose="02040503050406030204" pitchFamily="18" charset="0"/>
                              <a:ea typeface="Arial" charset="0"/>
                              <a:cs typeface="Arial" charset="0"/>
                            </a:rPr>
                          </m:ctrlPr>
                        </m:sSupPr>
                        <m:e>
                          <m:r>
                            <a:rPr lang="en-US" sz="2400" b="1" i="1">
                              <a:solidFill>
                                <a:srgbClr val="0000FF"/>
                              </a:solidFill>
                              <a:latin typeface="Cambria Math" panose="02040503050406030204" pitchFamily="18" charset="0"/>
                              <a:ea typeface="Arial" charset="0"/>
                              <a:cs typeface="Arial" charset="0"/>
                            </a:rPr>
                            <m:t>𝝀</m:t>
                          </m:r>
                        </m:e>
                        <m:sup>
                          <m:r>
                            <a:rPr lang="en-US" sz="2400" i="1">
                              <a:latin typeface="Cambria Math" panose="02040503050406030204" pitchFamily="18" charset="0"/>
                              <a:ea typeface="Arial" charset="0"/>
                              <a:cs typeface="Arial" charset="0"/>
                            </a:rPr>
                            <m:t>2</m:t>
                          </m:r>
                        </m:sup>
                      </m:sSup>
                    </m:oMath>
                  </m:oMathPara>
                </a14:m>
                <a:endParaRPr lang="en-US" sz="2400" dirty="0"/>
              </a:p>
            </p:txBody>
          </p:sp>
        </mc:Choice>
        <mc:Fallback xmlns="">
          <p:sp>
            <p:nvSpPr>
              <p:cNvPr id="5" name="Rectangle 4">
                <a:extLst>
                  <a:ext uri="{FF2B5EF4-FFF2-40B4-BE49-F238E27FC236}">
                    <a16:creationId xmlns:a16="http://schemas.microsoft.com/office/drawing/2014/main" id="{35C1C4B8-4403-C040-9742-0D21C51F82EC}"/>
                  </a:ext>
                </a:extLst>
              </p:cNvPr>
              <p:cNvSpPr>
                <a:spLocks noRot="1" noChangeAspect="1" noMove="1" noResize="1" noEditPoints="1" noAdjustHandles="1" noChangeArrowheads="1" noChangeShapeType="1" noTextEdit="1"/>
              </p:cNvSpPr>
              <p:nvPr/>
            </p:nvSpPr>
            <p:spPr>
              <a:xfrm>
                <a:off x="5791889" y="6001576"/>
                <a:ext cx="4476373" cy="461665"/>
              </a:xfrm>
              <a:prstGeom prst="rect">
                <a:avLst/>
              </a:prstGeom>
              <a:blipFill>
                <a:blip r:embed="rId2"/>
                <a:stretch>
                  <a:fillRect t="-2703" b="-18919"/>
                </a:stretch>
              </a:blipFill>
            </p:spPr>
            <p:txBody>
              <a:bodyPr/>
              <a:lstStyle/>
              <a:p>
                <a:r>
                  <a:rPr lang="en-US">
                    <a:noFill/>
                  </a:rPr>
                  <a:t> </a:t>
                </a:r>
              </a:p>
            </p:txBody>
          </p:sp>
        </mc:Fallback>
      </mc:AlternateContent>
      <p:sp>
        <p:nvSpPr>
          <p:cNvPr id="2" name="Slide Number Placeholder 1"/>
          <p:cNvSpPr>
            <a:spLocks noGrp="1"/>
          </p:cNvSpPr>
          <p:nvPr>
            <p:ph type="sldNum" sz="quarter" idx="12"/>
          </p:nvPr>
        </p:nvSpPr>
        <p:spPr/>
        <p:txBody>
          <a:bodyPr/>
          <a:lstStyle/>
          <a:p>
            <a:fld id="{3E5BF5F9-4D9A-9543-85E8-59158CD2B6EB}" type="slidenum">
              <a:rPr lang="en-US" smtClean="0"/>
              <a:t>22</a:t>
            </a:fld>
            <a:endParaRPr lang="en-US"/>
          </a:p>
        </p:txBody>
      </p:sp>
    </p:spTree>
    <p:extLst>
      <p:ext uri="{BB962C8B-B14F-4D97-AF65-F5344CB8AC3E}">
        <p14:creationId xmlns:p14="http://schemas.microsoft.com/office/powerpoint/2010/main" val="27268257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26FA804-F3E0-B74F-9A2C-8DAE7B26563A}"/>
              </a:ext>
            </a:extLst>
          </p:cNvPr>
          <p:cNvSpPr>
            <a:spLocks noGrp="1"/>
          </p:cNvSpPr>
          <p:nvPr>
            <p:ph type="title"/>
          </p:nvPr>
        </p:nvSpPr>
        <p:spPr/>
        <p:txBody>
          <a:bodyPr/>
          <a:lstStyle/>
          <a:p>
            <a:r>
              <a:rPr lang="en-US" dirty="0">
                <a:latin typeface="Arial" charset="0"/>
                <a:ea typeface="Arial" charset="0"/>
                <a:cs typeface="Arial" charset="0"/>
              </a:rPr>
              <a:t>Impact of </a:t>
            </a:r>
            <a:r>
              <a:rPr lang="en-US" dirty="0" err="1">
                <a:latin typeface="Arial" charset="0"/>
                <a:ea typeface="Arial" charset="0"/>
                <a:cs typeface="Arial" charset="0"/>
              </a:rPr>
              <a:t>ε</a:t>
            </a:r>
            <a:r>
              <a:rPr lang="en-US" dirty="0">
                <a:latin typeface="Arial" charset="0"/>
                <a:ea typeface="Arial" charset="0"/>
                <a:cs typeface="Arial" charset="0"/>
              </a:rPr>
              <a:t> </a:t>
            </a:r>
            <a:endParaRPr lang="en-US" dirty="0"/>
          </a:p>
        </p:txBody>
      </p:sp>
      <p:sp>
        <p:nvSpPr>
          <p:cNvPr id="3" name="Rectangle 2"/>
          <p:cNvSpPr/>
          <p:nvPr/>
        </p:nvSpPr>
        <p:spPr>
          <a:xfrm>
            <a:off x="541260" y="2965231"/>
            <a:ext cx="10415774" cy="3046988"/>
          </a:xfrm>
          <a:prstGeom prst="rect">
            <a:avLst/>
          </a:prstGeom>
        </p:spPr>
        <p:txBody>
          <a:bodyPr wrap="square">
            <a:spAutoFit/>
          </a:bodyPr>
          <a:lstStyle/>
          <a:p>
            <a:r>
              <a:rPr lang="en-US" sz="2400" dirty="0">
                <a:latin typeface="Arial" charset="0"/>
                <a:ea typeface="Arial" charset="0"/>
                <a:cs typeface="Arial" charset="0"/>
              </a:rPr>
              <a:t>What can we say about the end user’s privacy when </a:t>
            </a:r>
            <a:r>
              <a:rPr lang="en-US" sz="2400" b="1" dirty="0" err="1">
                <a:solidFill>
                  <a:srgbClr val="FF0000"/>
                </a:solidFill>
                <a:latin typeface="Arial" charset="0"/>
                <a:ea typeface="Arial" charset="0"/>
                <a:cs typeface="Arial" charset="0"/>
              </a:rPr>
              <a:t>ε</a:t>
            </a:r>
            <a:r>
              <a:rPr lang="en-US" sz="2400" b="1" dirty="0">
                <a:solidFill>
                  <a:srgbClr val="FF0000"/>
                </a:solidFill>
                <a:latin typeface="Arial" charset="0"/>
                <a:ea typeface="Arial" charset="0"/>
                <a:cs typeface="Arial" charset="0"/>
              </a:rPr>
              <a:t> </a:t>
            </a:r>
            <a:r>
              <a:rPr lang="en-US" sz="2400" dirty="0">
                <a:latin typeface="Arial" charset="0"/>
                <a:ea typeface="Arial" charset="0"/>
                <a:cs typeface="Arial" charset="0"/>
              </a:rPr>
              <a:t>has the following values?</a:t>
            </a:r>
          </a:p>
          <a:p>
            <a:endParaRPr lang="en-US" sz="2400" dirty="0">
              <a:latin typeface="Arial" charset="0"/>
              <a:ea typeface="Arial" charset="0"/>
              <a:cs typeface="Arial" charset="0"/>
            </a:endParaRPr>
          </a:p>
          <a:p>
            <a:r>
              <a:rPr lang="en-US" sz="2400" b="1" dirty="0" err="1">
                <a:solidFill>
                  <a:srgbClr val="FF0000"/>
                </a:solidFill>
                <a:latin typeface="Arial" charset="0"/>
                <a:ea typeface="Arial" charset="0"/>
                <a:cs typeface="Arial" charset="0"/>
              </a:rPr>
              <a:t>ε</a:t>
            </a:r>
            <a:r>
              <a:rPr lang="en-US" sz="2400" b="1" dirty="0">
                <a:solidFill>
                  <a:srgbClr val="FF0000"/>
                </a:solidFill>
                <a:latin typeface="Arial" charset="0"/>
                <a:ea typeface="Arial" charset="0"/>
                <a:cs typeface="Arial" charset="0"/>
              </a:rPr>
              <a:t> </a:t>
            </a:r>
            <a:r>
              <a:rPr lang="en-US" sz="2400" dirty="0">
                <a:latin typeface="Arial" charset="0"/>
                <a:ea typeface="Arial" charset="0"/>
                <a:cs typeface="Arial" charset="0"/>
              </a:rPr>
              <a:t>= 0.00; perfect privacy, </a:t>
            </a:r>
          </a:p>
          <a:p>
            <a:r>
              <a:rPr lang="en-US" sz="2400" b="1" dirty="0" err="1">
                <a:solidFill>
                  <a:srgbClr val="FF0000"/>
                </a:solidFill>
                <a:latin typeface="Arial" charset="0"/>
                <a:ea typeface="Arial" charset="0"/>
                <a:cs typeface="Arial" charset="0"/>
              </a:rPr>
              <a:t>ε</a:t>
            </a:r>
            <a:r>
              <a:rPr lang="en-US" sz="2400" b="1" dirty="0">
                <a:solidFill>
                  <a:srgbClr val="FF0000"/>
                </a:solidFill>
                <a:latin typeface="Arial" charset="0"/>
                <a:ea typeface="Arial" charset="0"/>
                <a:cs typeface="Arial" charset="0"/>
              </a:rPr>
              <a:t> </a:t>
            </a:r>
            <a:r>
              <a:rPr lang="en-US" sz="2400" dirty="0">
                <a:latin typeface="Arial" charset="0"/>
                <a:ea typeface="Arial" charset="0"/>
                <a:cs typeface="Arial" charset="0"/>
              </a:rPr>
              <a:t>= 0.01; the 2 probabilities differ by at most 1%</a:t>
            </a:r>
          </a:p>
          <a:p>
            <a:r>
              <a:rPr lang="en-US" sz="2400" b="1" dirty="0" err="1">
                <a:solidFill>
                  <a:srgbClr val="FF0000"/>
                </a:solidFill>
                <a:latin typeface="Arial" charset="0"/>
                <a:ea typeface="Arial" charset="0"/>
                <a:cs typeface="Arial" charset="0"/>
              </a:rPr>
              <a:t>ε</a:t>
            </a:r>
            <a:r>
              <a:rPr lang="en-US" sz="2400" b="1" dirty="0">
                <a:solidFill>
                  <a:srgbClr val="FF0000"/>
                </a:solidFill>
                <a:latin typeface="Arial" charset="0"/>
                <a:ea typeface="Arial" charset="0"/>
                <a:cs typeface="Arial" charset="0"/>
              </a:rPr>
              <a:t> </a:t>
            </a:r>
            <a:r>
              <a:rPr lang="en-US" sz="2400" dirty="0">
                <a:latin typeface="Arial" charset="0"/>
                <a:ea typeface="Arial" charset="0"/>
                <a:cs typeface="Arial" charset="0"/>
              </a:rPr>
              <a:t>= 0.10; the 2 probabilities differ by at most 10%</a:t>
            </a:r>
          </a:p>
          <a:p>
            <a:r>
              <a:rPr lang="en-US" sz="2400" b="1" dirty="0" err="1">
                <a:solidFill>
                  <a:srgbClr val="FF0000"/>
                </a:solidFill>
                <a:latin typeface="Arial" charset="0"/>
                <a:ea typeface="Arial" charset="0"/>
                <a:cs typeface="Arial" charset="0"/>
              </a:rPr>
              <a:t>ε</a:t>
            </a:r>
            <a:r>
              <a:rPr lang="en-US" sz="2400" b="1" dirty="0">
                <a:solidFill>
                  <a:srgbClr val="FF0000"/>
                </a:solidFill>
                <a:latin typeface="Arial" charset="0"/>
                <a:ea typeface="Arial" charset="0"/>
                <a:cs typeface="Arial" charset="0"/>
              </a:rPr>
              <a:t> </a:t>
            </a:r>
            <a:r>
              <a:rPr lang="en-US" sz="2400" dirty="0">
                <a:latin typeface="Arial" charset="0"/>
                <a:ea typeface="Arial" charset="0"/>
                <a:cs typeface="Arial" charset="0"/>
              </a:rPr>
              <a:t>= 1.0; the 2 probabilities differ by less than a factor of 3 (e is approx. 2.71)</a:t>
            </a:r>
          </a:p>
          <a:p>
            <a:r>
              <a:rPr lang="en-US" sz="2400" b="1" dirty="0" err="1">
                <a:solidFill>
                  <a:srgbClr val="FF0000"/>
                </a:solidFill>
                <a:latin typeface="Arial" charset="0"/>
                <a:ea typeface="Arial" charset="0"/>
                <a:cs typeface="Arial" charset="0"/>
              </a:rPr>
              <a:t>ε</a:t>
            </a:r>
            <a:r>
              <a:rPr lang="en-US" sz="2400" b="1" dirty="0">
                <a:solidFill>
                  <a:srgbClr val="FF0000"/>
                </a:solidFill>
                <a:latin typeface="Arial" charset="0"/>
                <a:ea typeface="Arial" charset="0"/>
                <a:cs typeface="Arial" charset="0"/>
              </a:rPr>
              <a:t> </a:t>
            </a:r>
            <a:r>
              <a:rPr lang="en-US" sz="2400" dirty="0">
                <a:latin typeface="Arial" charset="0"/>
                <a:ea typeface="Arial" charset="0"/>
                <a:cs typeface="Arial" charset="0"/>
              </a:rPr>
              <a:t>= 10.00; little privacy!</a:t>
            </a:r>
          </a:p>
        </p:txBody>
      </p:sp>
      <p:pic>
        <p:nvPicPr>
          <p:cNvPr id="9" name="Picture 4" descr="Laplace distribution">
            <a:extLst>
              <a:ext uri="{FF2B5EF4-FFF2-40B4-BE49-F238E27FC236}">
                <a16:creationId xmlns:a16="http://schemas.microsoft.com/office/drawing/2014/main" id="{4207B36A-5F19-D347-BA8B-8A92946259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13632" y="107345"/>
            <a:ext cx="9182100" cy="3105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9767A406-BA17-574D-B13D-B8A012C390FD}"/>
                  </a:ext>
                </a:extLst>
              </p:cNvPr>
              <p:cNvSpPr/>
              <p:nvPr/>
            </p:nvSpPr>
            <p:spPr>
              <a:xfrm>
                <a:off x="10114892" y="467385"/>
                <a:ext cx="870110"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b="1" i="1">
                          <a:solidFill>
                            <a:srgbClr val="0000FF"/>
                          </a:solidFill>
                          <a:latin typeface="Cambria Math"/>
                        </a:rPr>
                        <m:t>𝝀</m:t>
                      </m:r>
                      <m:r>
                        <a:rPr lang="en-US" sz="2000" i="1">
                          <a:latin typeface="Cambria Math"/>
                        </a:rPr>
                        <m:t>=1</m:t>
                      </m:r>
                    </m:oMath>
                  </m:oMathPara>
                </a14:m>
                <a:endParaRPr lang="en-SG" sz="2000" dirty="0"/>
              </a:p>
            </p:txBody>
          </p:sp>
        </mc:Choice>
        <mc:Fallback xmlns="">
          <p:sp>
            <p:nvSpPr>
              <p:cNvPr id="10" name="Rectangle 9">
                <a:extLst>
                  <a:ext uri="{FF2B5EF4-FFF2-40B4-BE49-F238E27FC236}">
                    <a16:creationId xmlns:a16="http://schemas.microsoft.com/office/drawing/2014/main" id="{9767A406-BA17-574D-B13D-B8A012C390FD}"/>
                  </a:ext>
                </a:extLst>
              </p:cNvPr>
              <p:cNvSpPr>
                <a:spLocks noRot="1" noChangeAspect="1" noMove="1" noResize="1" noEditPoints="1" noAdjustHandles="1" noChangeArrowheads="1" noChangeShapeType="1" noTextEdit="1"/>
              </p:cNvSpPr>
              <p:nvPr/>
            </p:nvSpPr>
            <p:spPr>
              <a:xfrm>
                <a:off x="10114892" y="467385"/>
                <a:ext cx="870110" cy="400110"/>
              </a:xfrm>
              <a:prstGeom prst="rect">
                <a:avLst/>
              </a:prstGeom>
              <a:blipFill>
                <a:blip r:embed="rId3"/>
                <a:stretch>
                  <a:fillRect/>
                </a:stretch>
              </a:blipFill>
            </p:spPr>
            <p:txBody>
              <a:bodyPr/>
              <a:lstStyle/>
              <a:p>
                <a:r>
                  <a:rPr lang="en-US">
                    <a:noFill/>
                  </a:rPr>
                  <a:t> </a:t>
                </a:r>
              </a:p>
            </p:txBody>
          </p:sp>
        </mc:Fallback>
      </mc:AlternateContent>
      <p:cxnSp>
        <p:nvCxnSpPr>
          <p:cNvPr id="11" name="Straight Connector 10" descr="&quot;&quot;">
            <a:extLst>
              <a:ext uri="{FF2B5EF4-FFF2-40B4-BE49-F238E27FC236}">
                <a16:creationId xmlns:a16="http://schemas.microsoft.com/office/drawing/2014/main" id="{1273CC03-CD80-A544-9B99-8A351C0EE79C}"/>
              </a:ext>
            </a:extLst>
          </p:cNvPr>
          <p:cNvCxnSpPr/>
          <p:nvPr/>
        </p:nvCxnSpPr>
        <p:spPr>
          <a:xfrm>
            <a:off x="10912995" y="673470"/>
            <a:ext cx="692277" cy="0"/>
          </a:xfrm>
          <a:prstGeom prst="line">
            <a:avLst/>
          </a:prstGeom>
          <a:ln w="31750">
            <a:solidFill>
              <a:srgbClr val="0000FF"/>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E2C8471E-EF5B-5748-8E40-1271592A87EC}"/>
                  </a:ext>
                </a:extLst>
              </p:cNvPr>
              <p:cNvSpPr/>
              <p:nvPr/>
            </p:nvSpPr>
            <p:spPr>
              <a:xfrm>
                <a:off x="10120906" y="745478"/>
                <a:ext cx="870110"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b="1" i="1">
                          <a:solidFill>
                            <a:srgbClr val="0000FF"/>
                          </a:solidFill>
                          <a:latin typeface="Cambria Math"/>
                        </a:rPr>
                        <m:t>𝝀</m:t>
                      </m:r>
                      <m:r>
                        <a:rPr lang="en-US" sz="2000" i="1">
                          <a:latin typeface="Cambria Math"/>
                        </a:rPr>
                        <m:t>=2</m:t>
                      </m:r>
                    </m:oMath>
                  </m:oMathPara>
                </a14:m>
                <a:endParaRPr lang="en-SG" sz="2000" dirty="0"/>
              </a:p>
            </p:txBody>
          </p:sp>
        </mc:Choice>
        <mc:Fallback xmlns="">
          <p:sp>
            <p:nvSpPr>
              <p:cNvPr id="13" name="Rectangle 12">
                <a:extLst>
                  <a:ext uri="{FF2B5EF4-FFF2-40B4-BE49-F238E27FC236}">
                    <a16:creationId xmlns:a16="http://schemas.microsoft.com/office/drawing/2014/main" id="{E2C8471E-EF5B-5748-8E40-1271592A87EC}"/>
                  </a:ext>
                </a:extLst>
              </p:cNvPr>
              <p:cNvSpPr>
                <a:spLocks noRot="1" noChangeAspect="1" noMove="1" noResize="1" noEditPoints="1" noAdjustHandles="1" noChangeArrowheads="1" noChangeShapeType="1" noTextEdit="1"/>
              </p:cNvSpPr>
              <p:nvPr/>
            </p:nvSpPr>
            <p:spPr>
              <a:xfrm>
                <a:off x="10120906" y="745478"/>
                <a:ext cx="870110" cy="400110"/>
              </a:xfrm>
              <a:prstGeom prst="rect">
                <a:avLst/>
              </a:prstGeom>
              <a:blipFill>
                <a:blip r:embed="rId4"/>
                <a:stretch>
                  <a:fillRect/>
                </a:stretch>
              </a:blipFill>
            </p:spPr>
            <p:txBody>
              <a:bodyPr/>
              <a:lstStyle/>
              <a:p>
                <a:r>
                  <a:rPr lang="en-US">
                    <a:noFill/>
                  </a:rPr>
                  <a:t> </a:t>
                </a:r>
              </a:p>
            </p:txBody>
          </p:sp>
        </mc:Fallback>
      </mc:AlternateContent>
      <p:cxnSp>
        <p:nvCxnSpPr>
          <p:cNvPr id="12" name="Straight Connector 11" descr="&quot;&quot;">
            <a:extLst>
              <a:ext uri="{FF2B5EF4-FFF2-40B4-BE49-F238E27FC236}">
                <a16:creationId xmlns:a16="http://schemas.microsoft.com/office/drawing/2014/main" id="{A77CEC44-3462-B94A-A35D-0DC70AB4DF38}"/>
              </a:ext>
            </a:extLst>
          </p:cNvPr>
          <p:cNvCxnSpPr/>
          <p:nvPr/>
        </p:nvCxnSpPr>
        <p:spPr>
          <a:xfrm>
            <a:off x="10912995" y="951563"/>
            <a:ext cx="692277" cy="0"/>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AF02159A-A80F-134A-B5A7-A5A062E92782}"/>
                  </a:ext>
                </a:extLst>
              </p:cNvPr>
              <p:cNvSpPr/>
              <p:nvPr/>
            </p:nvSpPr>
            <p:spPr>
              <a:xfrm>
                <a:off x="10120906" y="1034157"/>
                <a:ext cx="870110"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b="1" i="1">
                          <a:solidFill>
                            <a:srgbClr val="0000FF"/>
                          </a:solidFill>
                          <a:latin typeface="Cambria Math"/>
                        </a:rPr>
                        <m:t>𝝀</m:t>
                      </m:r>
                      <m:r>
                        <a:rPr lang="en-US" sz="2000" i="1">
                          <a:latin typeface="Cambria Math"/>
                        </a:rPr>
                        <m:t>=4</m:t>
                      </m:r>
                    </m:oMath>
                  </m:oMathPara>
                </a14:m>
                <a:endParaRPr lang="en-SG" sz="2000" dirty="0"/>
              </a:p>
            </p:txBody>
          </p:sp>
        </mc:Choice>
        <mc:Fallback xmlns="">
          <p:sp>
            <p:nvSpPr>
              <p:cNvPr id="14" name="Rectangle 13">
                <a:extLst>
                  <a:ext uri="{FF2B5EF4-FFF2-40B4-BE49-F238E27FC236}">
                    <a16:creationId xmlns:a16="http://schemas.microsoft.com/office/drawing/2014/main" id="{AF02159A-A80F-134A-B5A7-A5A062E92782}"/>
                  </a:ext>
                </a:extLst>
              </p:cNvPr>
              <p:cNvSpPr>
                <a:spLocks noRot="1" noChangeAspect="1" noMove="1" noResize="1" noEditPoints="1" noAdjustHandles="1" noChangeArrowheads="1" noChangeShapeType="1" noTextEdit="1"/>
              </p:cNvSpPr>
              <p:nvPr/>
            </p:nvSpPr>
            <p:spPr>
              <a:xfrm>
                <a:off x="10120906" y="1034157"/>
                <a:ext cx="870110" cy="400110"/>
              </a:xfrm>
              <a:prstGeom prst="rect">
                <a:avLst/>
              </a:prstGeom>
              <a:blipFill>
                <a:blip r:embed="rId5"/>
                <a:stretch>
                  <a:fillRect/>
                </a:stretch>
              </a:blipFill>
            </p:spPr>
            <p:txBody>
              <a:bodyPr/>
              <a:lstStyle/>
              <a:p>
                <a:r>
                  <a:rPr lang="en-US">
                    <a:noFill/>
                  </a:rPr>
                  <a:t> </a:t>
                </a:r>
              </a:p>
            </p:txBody>
          </p:sp>
        </mc:Fallback>
      </mc:AlternateContent>
      <p:cxnSp>
        <p:nvCxnSpPr>
          <p:cNvPr id="15" name="Straight Connector 14" descr="&quot;&quot;">
            <a:extLst>
              <a:ext uri="{FF2B5EF4-FFF2-40B4-BE49-F238E27FC236}">
                <a16:creationId xmlns:a16="http://schemas.microsoft.com/office/drawing/2014/main" id="{0009BA6C-D3DC-DB4B-B74D-8A6A6A0CF371}"/>
              </a:ext>
            </a:extLst>
          </p:cNvPr>
          <p:cNvCxnSpPr/>
          <p:nvPr/>
        </p:nvCxnSpPr>
        <p:spPr>
          <a:xfrm>
            <a:off x="10912995" y="1229656"/>
            <a:ext cx="692277" cy="0"/>
          </a:xfrm>
          <a:prstGeom prst="line">
            <a:avLst/>
          </a:prstGeom>
          <a:ln w="31750">
            <a:solidFill>
              <a:srgbClr val="CC6600"/>
            </a:solidFill>
          </a:ln>
        </p:spPr>
        <p:style>
          <a:lnRef idx="1">
            <a:schemeClr val="accent1"/>
          </a:lnRef>
          <a:fillRef idx="0">
            <a:schemeClr val="accent1"/>
          </a:fillRef>
          <a:effectRef idx="0">
            <a:schemeClr val="accent1"/>
          </a:effectRef>
          <a:fontRef idx="minor">
            <a:schemeClr val="tx1"/>
          </a:fontRef>
        </p:style>
      </p:cxnSp>
      <p:sp>
        <p:nvSpPr>
          <p:cNvPr id="2" name="Slide Number Placeholder 1"/>
          <p:cNvSpPr>
            <a:spLocks noGrp="1"/>
          </p:cNvSpPr>
          <p:nvPr>
            <p:ph type="sldNum" sz="quarter" idx="12"/>
          </p:nvPr>
        </p:nvSpPr>
        <p:spPr/>
        <p:txBody>
          <a:bodyPr/>
          <a:lstStyle/>
          <a:p>
            <a:fld id="{3E5BF5F9-4D9A-9543-85E8-59158CD2B6EB}" type="slidenum">
              <a:rPr lang="en-US" smtClean="0"/>
              <a:t>23</a:t>
            </a:fld>
            <a:endParaRPr lang="en-US"/>
          </a:p>
        </p:txBody>
      </p:sp>
      <mc:AlternateContent xmlns:mc="http://schemas.openxmlformats.org/markup-compatibility/2006">
        <mc:Choice xmlns:a14="http://schemas.microsoft.com/office/drawing/2010/main" Requires="a14">
          <p:sp>
            <p:nvSpPr>
              <p:cNvPr id="5" name="Rectangle 4">
                <a:extLst>
                  <a:ext uri="{FF2B5EF4-FFF2-40B4-BE49-F238E27FC236}">
                    <a16:creationId xmlns:a16="http://schemas.microsoft.com/office/drawing/2014/main" id="{8DECD7B7-B20C-EC45-B67E-A9F04BEB08EB}"/>
                  </a:ext>
                </a:extLst>
              </p:cNvPr>
              <p:cNvSpPr/>
              <p:nvPr/>
            </p:nvSpPr>
            <p:spPr>
              <a:xfrm>
                <a:off x="889955" y="1773961"/>
                <a:ext cx="3180679" cy="523220"/>
              </a:xfrm>
              <a:prstGeom prst="rect">
                <a:avLst/>
              </a:prstGeom>
            </p:spPr>
            <p:txBody>
              <a:bodyPr wrap="none">
                <a:spAutoFit/>
              </a:bodyPr>
              <a:lstStyle/>
              <a:p>
                <a:pPr lvl="1"/>
                <a14:m>
                  <m:oMath xmlns:m="http://schemas.openxmlformats.org/officeDocument/2006/math">
                    <m:r>
                      <a:rPr lang="en-US" sz="2800" b="1" i="1">
                        <a:solidFill>
                          <a:srgbClr val="0000FF"/>
                        </a:solidFill>
                        <a:latin typeface="Cambria Math" panose="02040503050406030204" pitchFamily="18" charset="0"/>
                        <a:ea typeface="Arial" charset="0"/>
                        <a:cs typeface="Arial" charset="0"/>
                      </a:rPr>
                      <m:t>𝝀</m:t>
                    </m:r>
                  </m:oMath>
                </a14:m>
                <a:r>
                  <a:rPr lang="en-SG" sz="2800" dirty="0">
                    <a:latin typeface="Arial" charset="0"/>
                    <a:ea typeface="Arial" charset="0"/>
                    <a:cs typeface="Arial" charset="0"/>
                  </a:rPr>
                  <a:t> = sensitivity/</a:t>
                </a:r>
                <a:r>
                  <a:rPr lang="en-US" sz="2800" b="1" dirty="0">
                    <a:solidFill>
                      <a:srgbClr val="0000FF"/>
                    </a:solidFill>
                    <a:ea typeface="Arial" charset="0"/>
                    <a:cs typeface="Arial" charset="0"/>
                  </a:rPr>
                  <a:t> </a:t>
                </a:r>
                <a14:m>
                  <m:oMath xmlns:m="http://schemas.openxmlformats.org/officeDocument/2006/math">
                    <m:r>
                      <a:rPr lang="en-US" sz="2800" b="1" i="1" dirty="0">
                        <a:solidFill>
                          <a:srgbClr val="0000FF"/>
                        </a:solidFill>
                        <a:latin typeface="Cambria Math" panose="02040503050406030204" pitchFamily="18" charset="0"/>
                        <a:ea typeface="Arial" charset="0"/>
                        <a:cs typeface="Arial" charset="0"/>
                      </a:rPr>
                      <m:t>𝜺</m:t>
                    </m:r>
                  </m:oMath>
                </a14:m>
                <a:endParaRPr lang="en-SG" sz="2800" dirty="0">
                  <a:latin typeface="Arial" charset="0"/>
                  <a:ea typeface="Arial" charset="0"/>
                  <a:cs typeface="Arial" charset="0"/>
                </a:endParaRPr>
              </a:p>
            </p:txBody>
          </p:sp>
        </mc:Choice>
        <mc:Fallback>
          <p:sp>
            <p:nvSpPr>
              <p:cNvPr id="5" name="Rectangle 4">
                <a:extLst>
                  <a:ext uri="{FF2B5EF4-FFF2-40B4-BE49-F238E27FC236}">
                    <a16:creationId xmlns:a16="http://schemas.microsoft.com/office/drawing/2014/main" id="{8DECD7B7-B20C-EC45-B67E-A9F04BEB08EB}"/>
                  </a:ext>
                </a:extLst>
              </p:cNvPr>
              <p:cNvSpPr>
                <a:spLocks noRot="1" noChangeAspect="1" noMove="1" noResize="1" noEditPoints="1" noAdjustHandles="1" noChangeArrowheads="1" noChangeShapeType="1" noTextEdit="1"/>
              </p:cNvSpPr>
              <p:nvPr/>
            </p:nvSpPr>
            <p:spPr>
              <a:xfrm>
                <a:off x="889955" y="1773961"/>
                <a:ext cx="3180679" cy="523220"/>
              </a:xfrm>
              <a:prstGeom prst="rect">
                <a:avLst/>
              </a:prstGeom>
              <a:blipFill>
                <a:blip r:embed="rId6"/>
                <a:stretch>
                  <a:fillRect t="-14286" b="-26190"/>
                </a:stretch>
              </a:blipFill>
            </p:spPr>
            <p:txBody>
              <a:bodyPr/>
              <a:lstStyle/>
              <a:p>
                <a:r>
                  <a:rPr lang="en-US">
                    <a:noFill/>
                  </a:rPr>
                  <a:t> </a:t>
                </a:r>
              </a:p>
            </p:txBody>
          </p:sp>
        </mc:Fallback>
      </mc:AlternateContent>
    </p:spTree>
    <p:extLst>
      <p:ext uri="{BB962C8B-B14F-4D97-AF65-F5344CB8AC3E}">
        <p14:creationId xmlns:p14="http://schemas.microsoft.com/office/powerpoint/2010/main" val="1876887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D5FAFD0-80B2-624D-9856-532AC28DA46C}"/>
              </a:ext>
            </a:extLst>
          </p:cNvPr>
          <p:cNvSpPr>
            <a:spLocks noGrp="1"/>
          </p:cNvSpPr>
          <p:nvPr>
            <p:ph type="title"/>
          </p:nvPr>
        </p:nvSpPr>
        <p:spPr/>
        <p:txBody>
          <a:bodyPr/>
          <a:lstStyle/>
          <a:p>
            <a:r>
              <a:rPr lang="en-US" dirty="0"/>
              <a:t>Sequential composition </a:t>
            </a:r>
          </a:p>
        </p:txBody>
      </p:sp>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AC214667-901B-4D4E-90A1-BE7A56C2DE07}"/>
                  </a:ext>
                </a:extLst>
              </p:cNvPr>
              <p:cNvSpPr>
                <a:spLocks noGrp="1"/>
              </p:cNvSpPr>
              <p:nvPr>
                <p:ph idx="1"/>
              </p:nvPr>
            </p:nvSpPr>
            <p:spPr>
              <a:xfrm>
                <a:off x="838200" y="1825625"/>
                <a:ext cx="10515600" cy="4351338"/>
              </a:xfrm>
            </p:spPr>
            <p:txBody>
              <a:bodyPr/>
              <a:lstStyle/>
              <a:p>
                <a:r>
                  <a:rPr lang="en-US" sz="2400" dirty="0"/>
                  <a:t>What happens if we ask multiple questions about same data? </a:t>
                </a:r>
              </a:p>
              <a:p>
                <a:pPr lvl="1"/>
                <a:r>
                  <a:rPr lang="en-US" dirty="0"/>
                  <a:t>We reveal more, so the bound on </a:t>
                </a:r>
                <a14:m>
                  <m:oMath xmlns:m="http://schemas.openxmlformats.org/officeDocument/2006/math">
                    <m:r>
                      <a:rPr lang="en-US" b="1" i="1" dirty="0">
                        <a:solidFill>
                          <a:srgbClr val="0000FF"/>
                        </a:solidFill>
                        <a:latin typeface="Cambria Math" panose="02040503050406030204" pitchFamily="18" charset="0"/>
                        <a:ea typeface="Arial" charset="0"/>
                        <a:cs typeface="Arial" charset="0"/>
                      </a:rPr>
                      <m:t>𝜺</m:t>
                    </m:r>
                  </m:oMath>
                </a14:m>
                <a:r>
                  <a:rPr lang="en-US" dirty="0">
                    <a:solidFill>
                      <a:srgbClr val="0000BC"/>
                    </a:solidFill>
                  </a:rPr>
                  <a:t> </a:t>
                </a:r>
                <a:r>
                  <a:rPr lang="en-US" dirty="0"/>
                  <a:t>differential privacy weakens </a:t>
                </a:r>
              </a:p>
              <a:p>
                <a:pPr marL="457200" indent="-457200">
                  <a:buFont typeface="Symbol" pitchFamily="2" charset="2"/>
                  <a:buChar char="¨"/>
                </a:pPr>
                <a:r>
                  <a:rPr lang="en-US" sz="2400" dirty="0"/>
                  <a:t>Suppose we output via </a:t>
                </a:r>
                <a:r>
                  <a:rPr lang="en-US" sz="2400" dirty="0">
                    <a:solidFill>
                      <a:srgbClr val="0000BC"/>
                    </a:solidFill>
                  </a:rPr>
                  <a:t>K1 </a:t>
                </a:r>
                <a:r>
                  <a:rPr lang="en-US" sz="2400" dirty="0"/>
                  <a:t>and </a:t>
                </a:r>
                <a:r>
                  <a:rPr lang="en-US" sz="2400" dirty="0">
                    <a:solidFill>
                      <a:srgbClr val="0000BC"/>
                    </a:solidFill>
                  </a:rPr>
                  <a:t>K2 </a:t>
                </a:r>
                <a:r>
                  <a:rPr lang="en-US" sz="2400" dirty="0"/>
                  <a:t>with </a:t>
                </a:r>
                <a14:m>
                  <m:oMath xmlns:m="http://schemas.openxmlformats.org/officeDocument/2006/math">
                    <m:r>
                      <a:rPr lang="en-US" sz="2400" b="1" i="1" dirty="0">
                        <a:solidFill>
                          <a:srgbClr val="0000FF"/>
                        </a:solidFill>
                        <a:latin typeface="Cambria Math" panose="02040503050406030204" pitchFamily="18" charset="0"/>
                        <a:ea typeface="Arial" charset="0"/>
                        <a:cs typeface="Arial" charset="0"/>
                      </a:rPr>
                      <m:t>𝜺</m:t>
                    </m:r>
                  </m:oMath>
                </a14:m>
                <a:r>
                  <a:rPr lang="en-US" sz="2400" dirty="0">
                    <a:solidFill>
                      <a:srgbClr val="0000BC"/>
                    </a:solidFill>
                  </a:rPr>
                  <a:t>1</a:t>
                </a:r>
                <a:r>
                  <a:rPr lang="en-US" sz="2400" dirty="0"/>
                  <a:t>, </a:t>
                </a:r>
                <a14:m>
                  <m:oMath xmlns:m="http://schemas.openxmlformats.org/officeDocument/2006/math">
                    <m:r>
                      <a:rPr lang="en-US" sz="2400" b="1" i="1" dirty="0">
                        <a:solidFill>
                          <a:srgbClr val="0000FF"/>
                        </a:solidFill>
                        <a:latin typeface="Cambria Math" panose="02040503050406030204" pitchFamily="18" charset="0"/>
                        <a:ea typeface="Arial" charset="0"/>
                        <a:cs typeface="Arial" charset="0"/>
                      </a:rPr>
                      <m:t>𝜺</m:t>
                    </m:r>
                  </m:oMath>
                </a14:m>
                <a:r>
                  <a:rPr lang="en-US" sz="2400" dirty="0">
                    <a:solidFill>
                      <a:srgbClr val="0000BC"/>
                    </a:solidFill>
                  </a:rPr>
                  <a:t>2 </a:t>
                </a:r>
                <a:r>
                  <a:rPr lang="en-US" sz="2400" dirty="0"/>
                  <a:t>differential privacy: </a:t>
                </a:r>
              </a:p>
              <a:p>
                <a:pPr marL="457200" indent="-457200">
                  <a:buFont typeface="Symbol" pitchFamily="2" charset="2"/>
                  <a:buChar char="¨"/>
                </a:pPr>
                <a:r>
                  <a:rPr lang="en-US" sz="2400" dirty="0" err="1">
                    <a:solidFill>
                      <a:srgbClr val="0000BC"/>
                    </a:solidFill>
                  </a:rPr>
                  <a:t>Pr</a:t>
                </a:r>
                <a:r>
                  <a:rPr lang="en-US" sz="2400" dirty="0">
                    <a:solidFill>
                      <a:srgbClr val="0000BC"/>
                    </a:solidFill>
                  </a:rPr>
                  <a:t>[ K1(D) = S1 ] </a:t>
                </a:r>
                <a14:m>
                  <m:oMath xmlns:m="http://schemas.openxmlformats.org/officeDocument/2006/math">
                    <m:r>
                      <a:rPr lang="en-US" sz="2400" i="1" dirty="0">
                        <a:latin typeface="Cambria Math"/>
                        <a:ea typeface="Cambria Math"/>
                      </a:rPr>
                      <m:t>≤</m:t>
                    </m:r>
                  </m:oMath>
                </a14:m>
                <a:r>
                  <a:rPr lang="en-US" sz="2400" dirty="0">
                    <a:solidFill>
                      <a:srgbClr val="0000BC"/>
                    </a:solidFill>
                  </a:rPr>
                  <a:t> </a:t>
                </a:r>
                <a:r>
                  <a:rPr lang="en-US" sz="2400" dirty="0" err="1">
                    <a:solidFill>
                      <a:srgbClr val="0000BC"/>
                    </a:solidFill>
                  </a:rPr>
                  <a:t>exp</a:t>
                </a:r>
                <a:r>
                  <a:rPr lang="en-US" sz="2400" dirty="0">
                    <a:solidFill>
                      <a:srgbClr val="0000BC"/>
                    </a:solidFill>
                  </a:rPr>
                  <a:t>(</a:t>
                </a:r>
                <a14:m>
                  <m:oMath xmlns:m="http://schemas.openxmlformats.org/officeDocument/2006/math">
                    <m:r>
                      <a:rPr lang="en-US" sz="2400" b="1" i="1" dirty="0">
                        <a:solidFill>
                          <a:srgbClr val="0000FF"/>
                        </a:solidFill>
                        <a:latin typeface="Cambria Math" panose="02040503050406030204" pitchFamily="18" charset="0"/>
                        <a:ea typeface="Arial" charset="0"/>
                        <a:cs typeface="Arial" charset="0"/>
                      </a:rPr>
                      <m:t>𝜺</m:t>
                    </m:r>
                    <m:r>
                      <a:rPr lang="en-US" sz="2400" b="1" i="1" dirty="0">
                        <a:solidFill>
                          <a:srgbClr val="0000FF"/>
                        </a:solidFill>
                        <a:latin typeface="Cambria Math" panose="02040503050406030204" pitchFamily="18" charset="0"/>
                        <a:ea typeface="Arial" charset="0"/>
                        <a:cs typeface="Arial" charset="0"/>
                      </a:rPr>
                      <m:t> </m:t>
                    </m:r>
                  </m:oMath>
                </a14:m>
                <a:r>
                  <a:rPr lang="en-US" sz="2400" dirty="0">
                    <a:solidFill>
                      <a:srgbClr val="0000BC"/>
                    </a:solidFill>
                  </a:rPr>
                  <a:t>1) </a:t>
                </a:r>
                <a:r>
                  <a:rPr lang="en-US" sz="2400" dirty="0" err="1">
                    <a:solidFill>
                      <a:srgbClr val="0000BC"/>
                    </a:solidFill>
                  </a:rPr>
                  <a:t>Pr</a:t>
                </a:r>
                <a:r>
                  <a:rPr lang="en-US" sz="2400" dirty="0">
                    <a:solidFill>
                      <a:srgbClr val="0000BC"/>
                    </a:solidFill>
                  </a:rPr>
                  <a:t>[K1(D’) = S1]</a:t>
                </a:r>
                <a:r>
                  <a:rPr lang="en-US" sz="2400" dirty="0"/>
                  <a:t>, and</a:t>
                </a:r>
                <a:br>
                  <a:rPr lang="en-US" sz="2400" dirty="0"/>
                </a:br>
                <a:r>
                  <a:rPr lang="en-US" sz="2400" dirty="0" err="1">
                    <a:solidFill>
                      <a:srgbClr val="0000BC"/>
                    </a:solidFill>
                  </a:rPr>
                  <a:t>Pr</a:t>
                </a:r>
                <a:r>
                  <a:rPr lang="en-US" sz="2400" dirty="0">
                    <a:solidFill>
                      <a:srgbClr val="0000BC"/>
                    </a:solidFill>
                  </a:rPr>
                  <a:t>[ K2(D) = S2 ] </a:t>
                </a:r>
                <a14:m>
                  <m:oMath xmlns:m="http://schemas.openxmlformats.org/officeDocument/2006/math">
                    <m:r>
                      <a:rPr lang="en-US" sz="2400" i="1" dirty="0">
                        <a:latin typeface="Cambria Math"/>
                        <a:ea typeface="Cambria Math"/>
                      </a:rPr>
                      <m:t>≤</m:t>
                    </m:r>
                  </m:oMath>
                </a14:m>
                <a:r>
                  <a:rPr lang="en-US" sz="2400" dirty="0">
                    <a:solidFill>
                      <a:srgbClr val="0000BC"/>
                    </a:solidFill>
                  </a:rPr>
                  <a:t> </a:t>
                </a:r>
                <a:r>
                  <a:rPr lang="en-US" sz="2400" dirty="0" err="1">
                    <a:solidFill>
                      <a:srgbClr val="0000BC"/>
                    </a:solidFill>
                  </a:rPr>
                  <a:t>exp</a:t>
                </a:r>
                <a:r>
                  <a:rPr lang="en-US" sz="2400" dirty="0">
                    <a:solidFill>
                      <a:srgbClr val="0000BC"/>
                    </a:solidFill>
                  </a:rPr>
                  <a:t>(</a:t>
                </a:r>
                <a14:m>
                  <m:oMath xmlns:m="http://schemas.openxmlformats.org/officeDocument/2006/math">
                    <m:r>
                      <a:rPr lang="en-US" sz="2400" b="1" i="1" dirty="0">
                        <a:solidFill>
                          <a:srgbClr val="0000FF"/>
                        </a:solidFill>
                        <a:latin typeface="Cambria Math" panose="02040503050406030204" pitchFamily="18" charset="0"/>
                        <a:ea typeface="Arial" charset="0"/>
                        <a:cs typeface="Arial" charset="0"/>
                      </a:rPr>
                      <m:t>𝜺</m:t>
                    </m:r>
                    <m:r>
                      <a:rPr lang="en-US" sz="2400" b="1" i="1" dirty="0">
                        <a:solidFill>
                          <a:srgbClr val="0000FF"/>
                        </a:solidFill>
                        <a:latin typeface="Cambria Math" panose="02040503050406030204" pitchFamily="18" charset="0"/>
                        <a:ea typeface="Arial" charset="0"/>
                        <a:cs typeface="Arial" charset="0"/>
                      </a:rPr>
                      <m:t> </m:t>
                    </m:r>
                  </m:oMath>
                </a14:m>
                <a:r>
                  <a:rPr lang="en-US" sz="2400" dirty="0">
                    <a:solidFill>
                      <a:srgbClr val="0000BC"/>
                    </a:solidFill>
                  </a:rPr>
                  <a:t>2) </a:t>
                </a:r>
                <a:r>
                  <a:rPr lang="en-US" sz="2400" dirty="0" err="1">
                    <a:solidFill>
                      <a:srgbClr val="0000BC"/>
                    </a:solidFill>
                  </a:rPr>
                  <a:t>Pr</a:t>
                </a:r>
                <a:r>
                  <a:rPr lang="en-US" sz="2400" dirty="0">
                    <a:solidFill>
                      <a:srgbClr val="0000BC"/>
                    </a:solidFill>
                  </a:rPr>
                  <a:t>[K2(D’) = S2] </a:t>
                </a:r>
                <a:endParaRPr lang="en-US" sz="2400" dirty="0"/>
              </a:p>
              <a:p>
                <a:pPr lvl="1"/>
                <a:r>
                  <a:rPr lang="en-US" dirty="0" err="1">
                    <a:solidFill>
                      <a:srgbClr val="0000BC"/>
                    </a:solidFill>
                  </a:rPr>
                  <a:t>Pr</a:t>
                </a:r>
                <a:r>
                  <a:rPr lang="en-US" dirty="0">
                    <a:solidFill>
                      <a:srgbClr val="0000BC"/>
                    </a:solidFill>
                  </a:rPr>
                  <a:t>[ (K1(D) = S1), (K2(D) = S2)] = </a:t>
                </a:r>
                <a:r>
                  <a:rPr lang="en-US" dirty="0" err="1">
                    <a:solidFill>
                      <a:srgbClr val="0000BC"/>
                    </a:solidFill>
                  </a:rPr>
                  <a:t>Pr</a:t>
                </a:r>
                <a:r>
                  <a:rPr lang="en-US" dirty="0">
                    <a:solidFill>
                      <a:srgbClr val="0000BC"/>
                    </a:solidFill>
                  </a:rPr>
                  <a:t>[K1(D)=S1] * </a:t>
                </a:r>
                <a:r>
                  <a:rPr lang="en-US" dirty="0" err="1">
                    <a:solidFill>
                      <a:srgbClr val="0000BC"/>
                    </a:solidFill>
                  </a:rPr>
                  <a:t>Pr</a:t>
                </a:r>
                <a:r>
                  <a:rPr lang="en-US" dirty="0">
                    <a:solidFill>
                      <a:srgbClr val="0000BC"/>
                    </a:solidFill>
                  </a:rPr>
                  <a:t>[K2(D) = S2]</a:t>
                </a:r>
                <a:br>
                  <a:rPr lang="en-US" dirty="0">
                    <a:solidFill>
                      <a:srgbClr val="0000BC"/>
                    </a:solidFill>
                  </a:rPr>
                </a:br>
                <a14:m>
                  <m:oMath xmlns:m="http://schemas.openxmlformats.org/officeDocument/2006/math">
                    <m:r>
                      <a:rPr lang="en-US" i="1" dirty="0">
                        <a:latin typeface="Cambria Math"/>
                        <a:ea typeface="Cambria Math"/>
                      </a:rPr>
                      <m:t>≤</m:t>
                    </m:r>
                  </m:oMath>
                </a14:m>
                <a:r>
                  <a:rPr lang="en-US" dirty="0">
                    <a:solidFill>
                      <a:srgbClr val="0000BC"/>
                    </a:solidFill>
                  </a:rPr>
                  <a:t> </a:t>
                </a:r>
                <a:r>
                  <a:rPr lang="en-US" dirty="0" err="1">
                    <a:solidFill>
                      <a:srgbClr val="0000BC"/>
                    </a:solidFill>
                  </a:rPr>
                  <a:t>exp</a:t>
                </a:r>
                <a:r>
                  <a:rPr lang="en-US" dirty="0">
                    <a:solidFill>
                      <a:srgbClr val="0000BC"/>
                    </a:solidFill>
                  </a:rPr>
                  <a:t>(</a:t>
                </a:r>
                <a14:m>
                  <m:oMath xmlns:m="http://schemas.openxmlformats.org/officeDocument/2006/math">
                    <m:r>
                      <a:rPr lang="en-US" b="1" i="1" dirty="0">
                        <a:solidFill>
                          <a:srgbClr val="0000FF"/>
                        </a:solidFill>
                        <a:latin typeface="Cambria Math" panose="02040503050406030204" pitchFamily="18" charset="0"/>
                        <a:ea typeface="Arial" charset="0"/>
                        <a:cs typeface="Arial" charset="0"/>
                      </a:rPr>
                      <m:t>𝜺</m:t>
                    </m:r>
                    <m:r>
                      <a:rPr lang="en-US" b="1" i="1" dirty="0">
                        <a:solidFill>
                          <a:srgbClr val="0000FF"/>
                        </a:solidFill>
                        <a:latin typeface="Cambria Math" panose="02040503050406030204" pitchFamily="18" charset="0"/>
                        <a:ea typeface="Arial" charset="0"/>
                        <a:cs typeface="Arial" charset="0"/>
                      </a:rPr>
                      <m:t> </m:t>
                    </m:r>
                  </m:oMath>
                </a14:m>
                <a:r>
                  <a:rPr lang="en-US" dirty="0">
                    <a:solidFill>
                      <a:srgbClr val="0000BC"/>
                    </a:solidFill>
                  </a:rPr>
                  <a:t>1) </a:t>
                </a:r>
                <a:r>
                  <a:rPr lang="en-US" dirty="0" err="1">
                    <a:solidFill>
                      <a:srgbClr val="0000BC"/>
                    </a:solidFill>
                  </a:rPr>
                  <a:t>Pr</a:t>
                </a:r>
                <a:r>
                  <a:rPr lang="en-US" dirty="0">
                    <a:solidFill>
                      <a:srgbClr val="0000BC"/>
                    </a:solidFill>
                  </a:rPr>
                  <a:t>[K1(D’) = S1] * </a:t>
                </a:r>
                <a:r>
                  <a:rPr lang="en-US" dirty="0" err="1">
                    <a:solidFill>
                      <a:srgbClr val="0000BC"/>
                    </a:solidFill>
                  </a:rPr>
                  <a:t>exp</a:t>
                </a:r>
                <a:r>
                  <a:rPr lang="en-US" dirty="0">
                    <a:solidFill>
                      <a:srgbClr val="0000BC"/>
                    </a:solidFill>
                  </a:rPr>
                  <a:t>(</a:t>
                </a:r>
                <a14:m>
                  <m:oMath xmlns:m="http://schemas.openxmlformats.org/officeDocument/2006/math">
                    <m:r>
                      <a:rPr lang="en-US" b="1" i="1" dirty="0">
                        <a:solidFill>
                          <a:srgbClr val="0000FF"/>
                        </a:solidFill>
                        <a:latin typeface="Cambria Math" panose="02040503050406030204" pitchFamily="18" charset="0"/>
                        <a:ea typeface="Arial" charset="0"/>
                        <a:cs typeface="Arial" charset="0"/>
                      </a:rPr>
                      <m:t>𝜺</m:t>
                    </m:r>
                    <m:r>
                      <a:rPr lang="en-US" b="1" i="1" dirty="0">
                        <a:solidFill>
                          <a:srgbClr val="0000FF"/>
                        </a:solidFill>
                        <a:latin typeface="Cambria Math" panose="02040503050406030204" pitchFamily="18" charset="0"/>
                        <a:ea typeface="Arial" charset="0"/>
                        <a:cs typeface="Arial" charset="0"/>
                      </a:rPr>
                      <m:t> </m:t>
                    </m:r>
                  </m:oMath>
                </a14:m>
                <a:r>
                  <a:rPr lang="en-US" dirty="0">
                    <a:solidFill>
                      <a:srgbClr val="0000BC"/>
                    </a:solidFill>
                  </a:rPr>
                  <a:t>2) </a:t>
                </a:r>
                <a:r>
                  <a:rPr lang="en-US" dirty="0" err="1">
                    <a:solidFill>
                      <a:srgbClr val="0000BC"/>
                    </a:solidFill>
                  </a:rPr>
                  <a:t>Pr</a:t>
                </a:r>
                <a:r>
                  <a:rPr lang="en-US" dirty="0">
                    <a:solidFill>
                      <a:srgbClr val="0000BC"/>
                    </a:solidFill>
                  </a:rPr>
                  <a:t>[K2(D’) = S2] </a:t>
                </a:r>
                <a:endParaRPr lang="en-US" dirty="0"/>
              </a:p>
              <a:p>
                <a:pPr marL="457200" lvl="1" indent="0">
                  <a:buNone/>
                </a:pPr>
                <a:r>
                  <a:rPr lang="en-US" dirty="0">
                    <a:solidFill>
                      <a:srgbClr val="0000BC"/>
                    </a:solidFill>
                  </a:rPr>
                  <a:t>   = </a:t>
                </a:r>
                <a:r>
                  <a:rPr lang="en-US" dirty="0" err="1">
                    <a:solidFill>
                      <a:srgbClr val="0000BC"/>
                    </a:solidFill>
                  </a:rPr>
                  <a:t>exp</a:t>
                </a:r>
                <a:r>
                  <a:rPr lang="en-US" dirty="0">
                    <a:solidFill>
                      <a:srgbClr val="0000BC"/>
                    </a:solidFill>
                  </a:rPr>
                  <a:t>(</a:t>
                </a:r>
                <a14:m>
                  <m:oMath xmlns:m="http://schemas.openxmlformats.org/officeDocument/2006/math">
                    <m:r>
                      <a:rPr lang="en-US" b="1" i="1" dirty="0">
                        <a:solidFill>
                          <a:srgbClr val="0000FF"/>
                        </a:solidFill>
                        <a:latin typeface="Cambria Math" panose="02040503050406030204" pitchFamily="18" charset="0"/>
                        <a:ea typeface="Arial" charset="0"/>
                        <a:cs typeface="Arial" charset="0"/>
                      </a:rPr>
                      <m:t>𝜺</m:t>
                    </m:r>
                    <m:r>
                      <a:rPr lang="en-US" b="1" i="1" dirty="0">
                        <a:solidFill>
                          <a:srgbClr val="0000FF"/>
                        </a:solidFill>
                        <a:latin typeface="Cambria Math" panose="02040503050406030204" pitchFamily="18" charset="0"/>
                        <a:ea typeface="Arial" charset="0"/>
                        <a:cs typeface="Arial" charset="0"/>
                      </a:rPr>
                      <m:t> </m:t>
                    </m:r>
                  </m:oMath>
                </a14:m>
                <a:r>
                  <a:rPr lang="en-US" dirty="0">
                    <a:solidFill>
                      <a:srgbClr val="0000BC"/>
                    </a:solidFill>
                  </a:rPr>
                  <a:t>1 + </a:t>
                </a:r>
                <a14:m>
                  <m:oMath xmlns:m="http://schemas.openxmlformats.org/officeDocument/2006/math">
                    <m:r>
                      <a:rPr lang="en-US" b="1" i="1" dirty="0">
                        <a:solidFill>
                          <a:srgbClr val="0000FF"/>
                        </a:solidFill>
                        <a:latin typeface="Cambria Math" panose="02040503050406030204" pitchFamily="18" charset="0"/>
                        <a:ea typeface="Arial" charset="0"/>
                        <a:cs typeface="Arial" charset="0"/>
                      </a:rPr>
                      <m:t>𝜺</m:t>
                    </m:r>
                    <m:r>
                      <a:rPr lang="en-US" b="1" i="1" dirty="0">
                        <a:solidFill>
                          <a:srgbClr val="0000FF"/>
                        </a:solidFill>
                        <a:latin typeface="Cambria Math" panose="02040503050406030204" pitchFamily="18" charset="0"/>
                        <a:ea typeface="Arial" charset="0"/>
                        <a:cs typeface="Arial" charset="0"/>
                      </a:rPr>
                      <m:t> </m:t>
                    </m:r>
                  </m:oMath>
                </a14:m>
                <a:r>
                  <a:rPr lang="en-US" dirty="0">
                    <a:solidFill>
                      <a:srgbClr val="0000BC"/>
                    </a:solidFill>
                  </a:rPr>
                  <a:t>2) </a:t>
                </a:r>
                <a:r>
                  <a:rPr lang="en-US" dirty="0" err="1">
                    <a:solidFill>
                      <a:srgbClr val="0000BC"/>
                    </a:solidFill>
                  </a:rPr>
                  <a:t>Pr</a:t>
                </a:r>
                <a:r>
                  <a:rPr lang="en-US" dirty="0">
                    <a:solidFill>
                      <a:srgbClr val="0000BC"/>
                    </a:solidFill>
                  </a:rPr>
                  <a:t>[(K1(D’) = S1), (K2(D’) = S2)] </a:t>
                </a:r>
              </a:p>
              <a:p>
                <a:pPr lvl="1"/>
                <a:r>
                  <a:rPr lang="en-US" dirty="0">
                    <a:solidFill>
                      <a:srgbClr val="0000BC"/>
                    </a:solidFill>
                  </a:rPr>
                  <a:t> </a:t>
                </a:r>
                <a:r>
                  <a:rPr lang="en-US" dirty="0"/>
                  <a:t>Use the fact that the noise distributions are independent </a:t>
                </a:r>
              </a:p>
              <a:p>
                <a:pPr marL="457200" indent="-457200">
                  <a:buFont typeface="Symbol" pitchFamily="2" charset="2"/>
                  <a:buChar char="¨"/>
                </a:pPr>
                <a:r>
                  <a:rPr lang="en-US" sz="2400" dirty="0">
                    <a:solidFill>
                      <a:srgbClr val="BF0000"/>
                    </a:solidFill>
                  </a:rPr>
                  <a:t>Bottom line</a:t>
                </a:r>
                <a:r>
                  <a:rPr lang="en-US" sz="2400" dirty="0"/>
                  <a:t>: result is </a:t>
                </a:r>
                <a14:m>
                  <m:oMath xmlns:m="http://schemas.openxmlformats.org/officeDocument/2006/math">
                    <m:r>
                      <a:rPr lang="en-US" sz="2400" b="1" i="1" dirty="0">
                        <a:solidFill>
                          <a:srgbClr val="0000FF"/>
                        </a:solidFill>
                        <a:latin typeface="Cambria Math" panose="02040503050406030204" pitchFamily="18" charset="0"/>
                        <a:ea typeface="Arial" charset="0"/>
                        <a:cs typeface="Arial" charset="0"/>
                      </a:rPr>
                      <m:t>𝜺</m:t>
                    </m:r>
                    <m:r>
                      <a:rPr lang="en-US" sz="2400" b="1" i="1" dirty="0">
                        <a:solidFill>
                          <a:srgbClr val="0000FF"/>
                        </a:solidFill>
                        <a:latin typeface="Cambria Math" panose="02040503050406030204" pitchFamily="18" charset="0"/>
                        <a:ea typeface="Arial" charset="0"/>
                        <a:cs typeface="Arial" charset="0"/>
                      </a:rPr>
                      <m:t> </m:t>
                    </m:r>
                  </m:oMath>
                </a14:m>
                <a:r>
                  <a:rPr lang="en-US" sz="2400" dirty="0">
                    <a:solidFill>
                      <a:srgbClr val="0000BC"/>
                    </a:solidFill>
                  </a:rPr>
                  <a:t>1 + </a:t>
                </a:r>
                <a14:m>
                  <m:oMath xmlns:m="http://schemas.openxmlformats.org/officeDocument/2006/math">
                    <m:r>
                      <a:rPr lang="en-US" sz="2400" b="1" i="1" dirty="0">
                        <a:solidFill>
                          <a:srgbClr val="0000FF"/>
                        </a:solidFill>
                        <a:latin typeface="Cambria Math" panose="02040503050406030204" pitchFamily="18" charset="0"/>
                        <a:ea typeface="Arial" charset="0"/>
                        <a:cs typeface="Arial" charset="0"/>
                      </a:rPr>
                      <m:t>𝜺</m:t>
                    </m:r>
                    <m:r>
                      <a:rPr lang="en-US" sz="2400" b="1" i="1" dirty="0">
                        <a:solidFill>
                          <a:srgbClr val="0000FF"/>
                        </a:solidFill>
                        <a:latin typeface="Cambria Math" panose="02040503050406030204" pitchFamily="18" charset="0"/>
                        <a:ea typeface="Arial" charset="0"/>
                        <a:cs typeface="Arial" charset="0"/>
                      </a:rPr>
                      <m:t> </m:t>
                    </m:r>
                  </m:oMath>
                </a14:m>
                <a:r>
                  <a:rPr lang="en-US" sz="2400" dirty="0">
                    <a:solidFill>
                      <a:srgbClr val="0000BC"/>
                    </a:solidFill>
                  </a:rPr>
                  <a:t>2 </a:t>
                </a:r>
                <a:r>
                  <a:rPr lang="en-US" sz="2400" dirty="0"/>
                  <a:t>differentially private</a:t>
                </a:r>
                <a:br>
                  <a:rPr lang="en-US" sz="2400" dirty="0"/>
                </a:br>
                <a:r>
                  <a:rPr lang="en-US" sz="2400" dirty="0">
                    <a:solidFill>
                      <a:srgbClr val="0000BC"/>
                    </a:solidFill>
                  </a:rPr>
                  <a:t>– </a:t>
                </a:r>
                <a:r>
                  <a:rPr lang="en-US" sz="2400" dirty="0"/>
                  <a:t>Can reason about </a:t>
                </a:r>
                <a:r>
                  <a:rPr lang="en-US" sz="2400" dirty="0">
                    <a:solidFill>
                      <a:srgbClr val="00AF4F"/>
                    </a:solidFill>
                  </a:rPr>
                  <a:t>sequential composition </a:t>
                </a:r>
                <a:r>
                  <a:rPr lang="en-US" sz="2400" dirty="0"/>
                  <a:t>by just “adding the </a:t>
                </a:r>
                <a14:m>
                  <m:oMath xmlns:m="http://schemas.openxmlformats.org/officeDocument/2006/math">
                    <m:r>
                      <a:rPr lang="en-US" sz="2400" b="1" i="1" dirty="0">
                        <a:solidFill>
                          <a:srgbClr val="0000FF"/>
                        </a:solidFill>
                        <a:latin typeface="Cambria Math" panose="02040503050406030204" pitchFamily="18" charset="0"/>
                        <a:ea typeface="Arial" charset="0"/>
                        <a:cs typeface="Arial" charset="0"/>
                      </a:rPr>
                      <m:t>𝜺</m:t>
                    </m:r>
                  </m:oMath>
                </a14:m>
                <a:r>
                  <a:rPr lang="en-US" sz="2400" dirty="0"/>
                  <a:t>’s” </a:t>
                </a:r>
              </a:p>
              <a:p>
                <a:pPr marL="0" indent="0">
                  <a:buNone/>
                </a:pPr>
                <a:endParaRPr lang="en-US" dirty="0"/>
              </a:p>
            </p:txBody>
          </p:sp>
        </mc:Choice>
        <mc:Fallback xmlns="">
          <p:sp>
            <p:nvSpPr>
              <p:cNvPr id="7" name="Content Placeholder 6">
                <a:extLst>
                  <a:ext uri="{FF2B5EF4-FFF2-40B4-BE49-F238E27FC236}">
                    <a16:creationId xmlns:a16="http://schemas.microsoft.com/office/drawing/2014/main" id="{AC214667-901B-4D4E-90A1-BE7A56C2DE07}"/>
                  </a:ext>
                </a:extLst>
              </p:cNvPr>
              <p:cNvSpPr>
                <a:spLocks noGrp="1" noRot="1" noChangeAspect="1" noMove="1" noResize="1" noEditPoints="1" noAdjustHandles="1" noChangeArrowheads="1" noChangeShapeType="1" noTextEdit="1"/>
              </p:cNvSpPr>
              <p:nvPr>
                <p:ph idx="1"/>
              </p:nvPr>
            </p:nvSpPr>
            <p:spPr>
              <a:xfrm>
                <a:off x="838200" y="1825625"/>
                <a:ext cx="10515600" cy="4351338"/>
              </a:xfrm>
              <a:blipFill>
                <a:blip r:embed="rId2"/>
                <a:stretch>
                  <a:fillRect l="-844" t="-2339" b="-3216"/>
                </a:stretch>
              </a:blipFill>
            </p:spPr>
            <p:txBody>
              <a:bodyPr/>
              <a:lstStyle/>
              <a:p>
                <a:r>
                  <a:rPr lang="en-US">
                    <a:noFill/>
                  </a:rPr>
                  <a:t> </a:t>
                </a:r>
              </a:p>
            </p:txBody>
          </p:sp>
        </mc:Fallback>
      </mc:AlternateContent>
      <p:sp>
        <p:nvSpPr>
          <p:cNvPr id="2" name="Slide Number Placeholder 1"/>
          <p:cNvSpPr>
            <a:spLocks noGrp="1"/>
          </p:cNvSpPr>
          <p:nvPr>
            <p:ph type="sldNum" sz="quarter" idx="12"/>
          </p:nvPr>
        </p:nvSpPr>
        <p:spPr/>
        <p:txBody>
          <a:bodyPr/>
          <a:lstStyle/>
          <a:p>
            <a:fld id="{3E5BF5F9-4D9A-9543-85E8-59158CD2B6EB}" type="slidenum">
              <a:rPr lang="en-US" smtClean="0"/>
              <a:t>24</a:t>
            </a:fld>
            <a:endParaRPr lang="en-US"/>
          </a:p>
        </p:txBody>
      </p:sp>
    </p:spTree>
    <p:extLst>
      <p:ext uri="{BB962C8B-B14F-4D97-AF65-F5344CB8AC3E}">
        <p14:creationId xmlns:p14="http://schemas.microsoft.com/office/powerpoint/2010/main" val="5937955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AE17BE9-699F-5345-AEED-ABF2F6F56D8E}"/>
              </a:ext>
            </a:extLst>
          </p:cNvPr>
          <p:cNvSpPr>
            <a:spLocks noGrp="1"/>
          </p:cNvSpPr>
          <p:nvPr>
            <p:ph type="title"/>
          </p:nvPr>
        </p:nvSpPr>
        <p:spPr/>
        <p:txBody>
          <a:bodyPr/>
          <a:lstStyle/>
          <a:p>
            <a:r>
              <a:rPr lang="en-US" dirty="0"/>
              <a:t>Answering 𝑘 queries: Privacy budget </a:t>
            </a:r>
          </a:p>
        </p:txBody>
      </p:sp>
      <p:sp>
        <p:nvSpPr>
          <p:cNvPr id="6" name="Content Placeholder 5">
            <a:extLst>
              <a:ext uri="{FF2B5EF4-FFF2-40B4-BE49-F238E27FC236}">
                <a16:creationId xmlns:a16="http://schemas.microsoft.com/office/drawing/2014/main" id="{50163F39-AD15-8045-A2FA-AE7FB93F4543}"/>
              </a:ext>
            </a:extLst>
          </p:cNvPr>
          <p:cNvSpPr>
            <a:spLocks noGrp="1"/>
          </p:cNvSpPr>
          <p:nvPr>
            <p:ph idx="1"/>
          </p:nvPr>
        </p:nvSpPr>
        <p:spPr/>
        <p:txBody>
          <a:bodyPr/>
          <a:lstStyle/>
          <a:p>
            <a:r>
              <a:rPr lang="en-US" dirty="0"/>
              <a:t>Answer </a:t>
            </a:r>
            <a:r>
              <a:rPr lang="en-US" dirty="0">
                <a:solidFill>
                  <a:srgbClr val="0066FF"/>
                </a:solidFill>
              </a:rPr>
              <a:t>𝑘 </a:t>
            </a:r>
            <a:r>
              <a:rPr lang="en-US" dirty="0"/>
              <a:t>queries, each with sensitivity 1</a:t>
            </a:r>
            <a:br>
              <a:rPr lang="en-US" dirty="0"/>
            </a:br>
            <a:r>
              <a:rPr lang="en-US" dirty="0"/>
              <a:t>• Use Laplace with </a:t>
            </a:r>
            <a:r>
              <a:rPr lang="en-US" dirty="0">
                <a:solidFill>
                  <a:srgbClr val="0066FF"/>
                </a:solidFill>
              </a:rPr>
              <a:t>𝜀</a:t>
            </a:r>
            <a:r>
              <a:rPr lang="en-US" baseline="-25000" dirty="0">
                <a:solidFill>
                  <a:srgbClr val="0066FF"/>
                </a:solidFill>
              </a:rPr>
              <a:t>0</a:t>
            </a:r>
            <a:r>
              <a:rPr lang="en-US" dirty="0">
                <a:solidFill>
                  <a:srgbClr val="0066FF"/>
                </a:solidFill>
              </a:rPr>
              <a:t> = 𝜀/𝑘 </a:t>
            </a:r>
            <a:r>
              <a:rPr lang="en-US" dirty="0"/>
              <a:t>privacy per query </a:t>
            </a:r>
          </a:p>
          <a:p>
            <a:endParaRPr lang="en-US" dirty="0"/>
          </a:p>
          <a:p>
            <a:r>
              <a:rPr lang="en-US" dirty="0"/>
              <a:t>Better privacy, more noise per query (∼ Lap 𝑘/𝜀 ) </a:t>
            </a:r>
            <a:r>
              <a:rPr lang="en-US" dirty="0">
                <a:solidFill>
                  <a:srgbClr val="FF0000"/>
                </a:solidFill>
              </a:rPr>
              <a:t> </a:t>
            </a:r>
          </a:p>
          <a:p>
            <a:endParaRPr lang="en-US" dirty="0">
              <a:solidFill>
                <a:srgbClr val="FF0000"/>
              </a:solidFill>
            </a:endParaRPr>
          </a:p>
          <a:p>
            <a:r>
              <a:rPr lang="en-US" dirty="0">
                <a:solidFill>
                  <a:srgbClr val="FF0000"/>
                </a:solidFill>
              </a:rPr>
              <a:t>Composition</a:t>
            </a:r>
            <a:r>
              <a:rPr lang="en-US" dirty="0"/>
              <a:t>: </a:t>
            </a:r>
            <a:r>
              <a:rPr lang="en-US" dirty="0">
                <a:solidFill>
                  <a:srgbClr val="0066FF"/>
                </a:solidFill>
              </a:rPr>
              <a:t>𝜀</a:t>
            </a:r>
            <a:r>
              <a:rPr lang="en-US" dirty="0"/>
              <a:t>-privacy for all </a:t>
            </a:r>
            <a:r>
              <a:rPr lang="en-US" dirty="0">
                <a:solidFill>
                  <a:srgbClr val="0066FF"/>
                </a:solidFill>
              </a:rPr>
              <a:t>𝑘 </a:t>
            </a:r>
            <a:r>
              <a:rPr lang="en-US" dirty="0"/>
              <a:t>answers </a:t>
            </a:r>
          </a:p>
          <a:p>
            <a:pPr marL="0" indent="0">
              <a:buNone/>
            </a:pPr>
            <a:endParaRPr lang="en-US" dirty="0"/>
          </a:p>
        </p:txBody>
      </p:sp>
      <p:sp>
        <p:nvSpPr>
          <p:cNvPr id="2" name="Slide Number Placeholder 1"/>
          <p:cNvSpPr>
            <a:spLocks noGrp="1"/>
          </p:cNvSpPr>
          <p:nvPr>
            <p:ph type="sldNum" sz="quarter" idx="12"/>
          </p:nvPr>
        </p:nvSpPr>
        <p:spPr/>
        <p:txBody>
          <a:bodyPr/>
          <a:lstStyle/>
          <a:p>
            <a:fld id="{3E5BF5F9-4D9A-9543-85E8-59158CD2B6EB}" type="slidenum">
              <a:rPr lang="en-US" smtClean="0"/>
              <a:t>25</a:t>
            </a:fld>
            <a:endParaRPr lang="en-US"/>
          </a:p>
        </p:txBody>
      </p:sp>
    </p:spTree>
    <p:extLst>
      <p:ext uri="{BB962C8B-B14F-4D97-AF65-F5344CB8AC3E}">
        <p14:creationId xmlns:p14="http://schemas.microsoft.com/office/powerpoint/2010/main" val="28433437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4DCDECE-96B3-4D44-B32F-F954317642F1}"/>
              </a:ext>
            </a:extLst>
          </p:cNvPr>
          <p:cNvSpPr>
            <a:spLocks noGrp="1"/>
          </p:cNvSpPr>
          <p:nvPr>
            <p:ph type="title"/>
          </p:nvPr>
        </p:nvSpPr>
        <p:spPr>
          <a:xfrm>
            <a:off x="723900" y="136071"/>
            <a:ext cx="10515600" cy="1325563"/>
          </a:xfrm>
        </p:spPr>
        <p:txBody>
          <a:bodyPr/>
          <a:lstStyle/>
          <a:p>
            <a:r>
              <a:rPr lang="en-US" dirty="0"/>
              <a:t>Parallel composition </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22DD407D-39CE-E447-A5B0-34B4E313121B}"/>
                  </a:ext>
                </a:extLst>
              </p:cNvPr>
              <p:cNvSpPr txBox="1"/>
              <p:nvPr/>
            </p:nvSpPr>
            <p:spPr>
              <a:xfrm>
                <a:off x="723901" y="1461634"/>
                <a:ext cx="10908466" cy="5262979"/>
              </a:xfrm>
              <a:prstGeom prst="rect">
                <a:avLst/>
              </a:prstGeom>
              <a:noFill/>
            </p:spPr>
            <p:txBody>
              <a:bodyPr wrap="square" rtlCol="0">
                <a:spAutoFit/>
              </a:bodyPr>
              <a:lstStyle/>
              <a:p>
                <a:pPr marL="285750" indent="-285750">
                  <a:buFont typeface="Arial" panose="020B0604020202020204" pitchFamily="34" charset="0"/>
                  <a:buChar char="•"/>
                </a:pPr>
                <a:r>
                  <a:rPr lang="en-US" sz="2400" dirty="0">
                    <a:latin typeface="Arial" panose="020B0604020202020204" pitchFamily="34" charset="0"/>
                    <a:cs typeface="Arial" panose="020B0604020202020204" pitchFamily="34" charset="0"/>
                  </a:rPr>
                  <a:t>Sequential composition is pessimistic</a:t>
                </a:r>
              </a:p>
              <a:p>
                <a:pPr marL="742950" lvl="1" indent="-285750">
                  <a:buFont typeface="Arial" panose="020B0604020202020204" pitchFamily="34" charset="0"/>
                  <a:buChar char="•"/>
                </a:pPr>
                <a:r>
                  <a:rPr lang="en-US" sz="2400" dirty="0">
                    <a:latin typeface="Arial" panose="020B0604020202020204" pitchFamily="34" charset="0"/>
                    <a:cs typeface="Arial" panose="020B0604020202020204" pitchFamily="34" charset="0"/>
                  </a:rPr>
                  <a:t>Assumes outputs are correlated, so budget gets consumed fast</a:t>
                </a:r>
              </a:p>
              <a:p>
                <a:pPr marL="285750" indent="-285750">
                  <a:buFont typeface="Arial" panose="020B0604020202020204" pitchFamily="34" charset="0"/>
                  <a:buChar char="•"/>
                </a:pPr>
                <a:r>
                  <a:rPr lang="en-US" sz="2400" dirty="0">
                    <a:latin typeface="Arial" panose="020B0604020202020204" pitchFamily="34" charset="0"/>
                    <a:cs typeface="Arial" panose="020B0604020202020204" pitchFamily="34" charset="0"/>
                  </a:rPr>
                  <a:t>If the query touches disjoint parts of the date base then all you need is max(</a:t>
                </a:r>
                <a14:m>
                  <m:oMath xmlns:m="http://schemas.openxmlformats.org/officeDocument/2006/math">
                    <m:r>
                      <a:rPr lang="en-US" sz="2400" b="1" i="1" dirty="0" smtClean="0">
                        <a:solidFill>
                          <a:srgbClr val="0D0EFF"/>
                        </a:solidFill>
                        <a:latin typeface="Cambria Math" panose="02040503050406030204" pitchFamily="18" charset="0"/>
                        <a:ea typeface="Arial" charset="0"/>
                        <a:cs typeface="Arial" charset="0"/>
                      </a:rPr>
                      <m:t>𝜺</m:t>
                    </m:r>
                  </m:oMath>
                </a14:m>
                <a:r>
                  <a:rPr lang="en-US" sz="2400" baseline="-25000" dirty="0">
                    <a:solidFill>
                      <a:srgbClr val="0D0EFF"/>
                    </a:solidFill>
                    <a:latin typeface="Arial" panose="020B0604020202020204" pitchFamily="34" charset="0"/>
                    <a:cs typeface="Arial" panose="020B0604020202020204" pitchFamily="34" charset="0"/>
                  </a:rPr>
                  <a:t>1</a:t>
                </a:r>
                <a:r>
                  <a:rPr lang="en-US" sz="2400" dirty="0">
                    <a:solidFill>
                      <a:srgbClr val="0D0EFF"/>
                    </a:solidFill>
                    <a:latin typeface="Arial" panose="020B0604020202020204" pitchFamily="34" charset="0"/>
                    <a:cs typeface="Arial" panose="020B0604020202020204" pitchFamily="34" charset="0"/>
                  </a:rPr>
                  <a:t>, …, </a:t>
                </a:r>
                <a14:m>
                  <m:oMath xmlns:m="http://schemas.openxmlformats.org/officeDocument/2006/math">
                    <m:r>
                      <a:rPr lang="en-US" sz="2400" b="1" i="1" dirty="0">
                        <a:solidFill>
                          <a:srgbClr val="0D0EFF"/>
                        </a:solidFill>
                        <a:latin typeface="Cambria Math" panose="02040503050406030204" pitchFamily="18" charset="0"/>
                        <a:ea typeface="Arial" charset="0"/>
                        <a:cs typeface="Arial" charset="0"/>
                      </a:rPr>
                      <m:t>𝜺</m:t>
                    </m:r>
                  </m:oMath>
                </a14:m>
                <a:r>
                  <a:rPr lang="en-US" sz="2400" baseline="-25000" dirty="0">
                    <a:solidFill>
                      <a:srgbClr val="0D0EFF"/>
                    </a:solidFill>
                    <a:latin typeface="Arial" panose="020B0604020202020204" pitchFamily="34" charset="0"/>
                    <a:cs typeface="Arial" panose="020B0604020202020204" pitchFamily="34" charset="0"/>
                  </a:rPr>
                  <a:t>n</a:t>
                </a:r>
                <a:r>
                  <a:rPr lang="en-US" sz="24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US" sz="2400" dirty="0">
                    <a:latin typeface="Arial" panose="020B0604020202020204" pitchFamily="34" charset="0"/>
                    <a:cs typeface="Arial" panose="020B0604020202020204" pitchFamily="34" charset="0"/>
                  </a:rPr>
                  <a:t>Example:</a:t>
                </a:r>
              </a:p>
              <a:p>
                <a:pPr marL="742950" lvl="1" indent="-285750">
                  <a:buFont typeface="Arial" panose="020B0604020202020204" pitchFamily="34" charset="0"/>
                  <a:buChar char="•"/>
                </a:pPr>
                <a:r>
                  <a:rPr lang="en-US" sz="2400" dirty="0">
                    <a:latin typeface="Arial" panose="020B0604020202020204" pitchFamily="34" charset="0"/>
                    <a:cs typeface="Arial" panose="020B0604020202020204" pitchFamily="34" charset="0"/>
                  </a:rPr>
                  <a:t>Ask for count of people broken down by handedness and hair color</a:t>
                </a:r>
              </a:p>
              <a:p>
                <a:pPr marL="742950" lvl="1" indent="-285750">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r>
                  <a:rPr lang="en-US" sz="2400" dirty="0">
                    <a:latin typeface="Arial" panose="020B0604020202020204" pitchFamily="34" charset="0"/>
                    <a:cs typeface="Arial" panose="020B0604020202020204" pitchFamily="34" charset="0"/>
                  </a:rPr>
                  <a:t>Each cell is a disjoint set of individuals</a:t>
                </a:r>
              </a:p>
              <a:p>
                <a:pPr marL="742950" lvl="1" indent="-285750">
                  <a:buFont typeface="Arial" panose="020B0604020202020204" pitchFamily="34" charset="0"/>
                  <a:buChar char="•"/>
                </a:pPr>
                <a:r>
                  <a:rPr lang="en-US" sz="2400" dirty="0">
                    <a:latin typeface="Arial" panose="020B0604020202020204" pitchFamily="34" charset="0"/>
                    <a:cs typeface="Arial" panose="020B0604020202020204" pitchFamily="34" charset="0"/>
                  </a:rPr>
                  <a:t>Can release each cell with </a:t>
                </a:r>
                <a14:m>
                  <m:oMath xmlns:m="http://schemas.openxmlformats.org/officeDocument/2006/math">
                    <m:r>
                      <a:rPr lang="en-US" sz="2400" b="1" i="1" dirty="0">
                        <a:solidFill>
                          <a:srgbClr val="0D0EFF"/>
                        </a:solidFill>
                        <a:latin typeface="Cambria Math" panose="02040503050406030204" pitchFamily="18" charset="0"/>
                        <a:ea typeface="Arial" charset="0"/>
                        <a:cs typeface="Arial" charset="0"/>
                      </a:rPr>
                      <m:t>𝜺</m:t>
                    </m:r>
                    <m:r>
                      <a:rPr lang="en-US" sz="2400" b="0" i="0" dirty="0" smtClean="0">
                        <a:solidFill>
                          <a:srgbClr val="0D0EFF"/>
                        </a:solidFill>
                        <a:latin typeface="Cambria Math" panose="02040503050406030204" pitchFamily="18" charset="0"/>
                        <a:ea typeface="Arial" charset="0"/>
                        <a:cs typeface="Arial" charset="0"/>
                      </a:rPr>
                      <m:t>−</m:t>
                    </m:r>
                  </m:oMath>
                </a14:m>
                <a:r>
                  <a:rPr lang="en-US" sz="2400" dirty="0">
                    <a:latin typeface="Arial" panose="020B0604020202020204" pitchFamily="34" charset="0"/>
                    <a:cs typeface="Arial" panose="020B0604020202020204" pitchFamily="34" charset="0"/>
                  </a:rPr>
                  <a:t>differential privacy (parallel composition) instead of 6</a:t>
                </a:r>
                <a14:m>
                  <m:oMath xmlns:m="http://schemas.openxmlformats.org/officeDocument/2006/math">
                    <m:r>
                      <a:rPr lang="en-US" sz="2400" b="1" i="1" dirty="0">
                        <a:solidFill>
                          <a:srgbClr val="0D0EFF"/>
                        </a:solidFill>
                        <a:latin typeface="Cambria Math" panose="02040503050406030204" pitchFamily="18" charset="0"/>
                        <a:ea typeface="Arial" charset="0"/>
                        <a:cs typeface="Arial" charset="0"/>
                      </a:rPr>
                      <m:t>𝜺</m:t>
                    </m:r>
                  </m:oMath>
                </a14:m>
                <a:r>
                  <a:rPr lang="en-US" sz="2400" dirty="0">
                    <a:latin typeface="Arial" panose="020B0604020202020204" pitchFamily="34" charset="0"/>
                    <a:cs typeface="Arial" panose="020B0604020202020204" pitchFamily="34" charset="0"/>
                  </a:rPr>
                  <a:t> DP (sequential composition)</a:t>
                </a:r>
              </a:p>
              <a:p>
                <a:pPr marL="742950" lvl="1" indent="-285750">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p:txBody>
          </p:sp>
        </mc:Choice>
        <mc:Fallback xmlns="">
          <p:sp>
            <p:nvSpPr>
              <p:cNvPr id="7" name="TextBox 6">
                <a:extLst>
                  <a:ext uri="{FF2B5EF4-FFF2-40B4-BE49-F238E27FC236}">
                    <a16:creationId xmlns:a16="http://schemas.microsoft.com/office/drawing/2014/main" id="{22DD407D-39CE-E447-A5B0-34B4E313121B}"/>
                  </a:ext>
                </a:extLst>
              </p:cNvPr>
              <p:cNvSpPr txBox="1">
                <a:spLocks noRot="1" noChangeAspect="1" noMove="1" noResize="1" noEditPoints="1" noAdjustHandles="1" noChangeArrowheads="1" noChangeShapeType="1" noTextEdit="1"/>
              </p:cNvSpPr>
              <p:nvPr/>
            </p:nvSpPr>
            <p:spPr>
              <a:xfrm>
                <a:off x="723901" y="1461634"/>
                <a:ext cx="10908466" cy="5262979"/>
              </a:xfrm>
              <a:prstGeom prst="rect">
                <a:avLst/>
              </a:prstGeom>
              <a:blipFill>
                <a:blip r:embed="rId2"/>
                <a:stretch>
                  <a:fillRect l="-698" t="-723"/>
                </a:stretch>
              </a:blipFill>
            </p:spPr>
            <p:txBody>
              <a:bodyPr/>
              <a:lstStyle/>
              <a:p>
                <a:r>
                  <a:rPr lang="en-US">
                    <a:noFill/>
                  </a:rPr>
                  <a:t> </a:t>
                </a:r>
              </a:p>
            </p:txBody>
          </p:sp>
        </mc:Fallback>
      </mc:AlternateContent>
      <p:graphicFrame>
        <p:nvGraphicFramePr>
          <p:cNvPr id="8" name="Table 7" descr="table with handedness and hair color">
            <a:extLst>
              <a:ext uri="{FF2B5EF4-FFF2-40B4-BE49-F238E27FC236}">
                <a16:creationId xmlns:a16="http://schemas.microsoft.com/office/drawing/2014/main" id="{1832B899-9358-ED4D-8604-7BC271AD9061}"/>
              </a:ext>
            </a:extLst>
          </p:cNvPr>
          <p:cNvGraphicFramePr>
            <a:graphicFrameLocks noGrp="1"/>
          </p:cNvGraphicFramePr>
          <p:nvPr>
            <p:extLst>
              <p:ext uri="{D42A27DB-BD31-4B8C-83A1-F6EECF244321}">
                <p14:modId xmlns:p14="http://schemas.microsoft.com/office/powerpoint/2010/main" val="177148627"/>
              </p:ext>
            </p:extLst>
          </p:nvPr>
        </p:nvGraphicFramePr>
        <p:xfrm>
          <a:off x="1657245" y="3907505"/>
          <a:ext cx="8128000" cy="1112520"/>
        </p:xfrm>
        <a:graphic>
          <a:graphicData uri="http://schemas.openxmlformats.org/drawingml/2006/table">
            <a:tbl>
              <a:tblPr firstRow="1" bandRow="1">
                <a:tableStyleId>{073A0DAA-6AF3-43AB-8588-CEC1D06C72B9}</a:tableStyleId>
              </a:tblPr>
              <a:tblGrid>
                <a:gridCol w="2032000">
                  <a:extLst>
                    <a:ext uri="{9D8B030D-6E8A-4147-A177-3AD203B41FA5}">
                      <a16:colId xmlns:a16="http://schemas.microsoft.com/office/drawing/2014/main" val="3844150202"/>
                    </a:ext>
                  </a:extLst>
                </a:gridCol>
                <a:gridCol w="2032000">
                  <a:extLst>
                    <a:ext uri="{9D8B030D-6E8A-4147-A177-3AD203B41FA5}">
                      <a16:colId xmlns:a16="http://schemas.microsoft.com/office/drawing/2014/main" val="2262578694"/>
                    </a:ext>
                  </a:extLst>
                </a:gridCol>
                <a:gridCol w="2032000">
                  <a:extLst>
                    <a:ext uri="{9D8B030D-6E8A-4147-A177-3AD203B41FA5}">
                      <a16:colId xmlns:a16="http://schemas.microsoft.com/office/drawing/2014/main" val="1316623665"/>
                    </a:ext>
                  </a:extLst>
                </a:gridCol>
                <a:gridCol w="2032000">
                  <a:extLst>
                    <a:ext uri="{9D8B030D-6E8A-4147-A177-3AD203B41FA5}">
                      <a16:colId xmlns:a16="http://schemas.microsoft.com/office/drawing/2014/main" val="2849847730"/>
                    </a:ext>
                  </a:extLst>
                </a:gridCol>
              </a:tblGrid>
              <a:tr h="370840">
                <a:tc>
                  <a:txBody>
                    <a:bodyPr/>
                    <a:lstStyle/>
                    <a:p>
                      <a:endParaRPr lang="en-US"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Red hair</a:t>
                      </a:r>
                    </a:p>
                  </a:txBody>
                  <a:tcPr/>
                </a:tc>
                <a:tc>
                  <a:txBody>
                    <a:bodyPr/>
                    <a:lstStyle/>
                    <a:p>
                      <a:r>
                        <a:rPr lang="en-US" dirty="0">
                          <a:latin typeface="Arial" panose="020B0604020202020204" pitchFamily="34" charset="0"/>
                          <a:cs typeface="Arial" panose="020B0604020202020204" pitchFamily="34" charset="0"/>
                        </a:rPr>
                        <a:t>Blond</a:t>
                      </a:r>
                    </a:p>
                  </a:txBody>
                  <a:tcPr/>
                </a:tc>
                <a:tc>
                  <a:txBody>
                    <a:bodyPr/>
                    <a:lstStyle/>
                    <a:p>
                      <a:r>
                        <a:rPr lang="en-US" dirty="0">
                          <a:latin typeface="Arial" panose="020B0604020202020204" pitchFamily="34" charset="0"/>
                          <a:cs typeface="Arial" panose="020B0604020202020204" pitchFamily="34" charset="0"/>
                        </a:rPr>
                        <a:t>Brunette</a:t>
                      </a:r>
                    </a:p>
                  </a:txBody>
                  <a:tcPr/>
                </a:tc>
                <a:extLst>
                  <a:ext uri="{0D108BD9-81ED-4DB2-BD59-A6C34878D82A}">
                    <a16:rowId xmlns:a16="http://schemas.microsoft.com/office/drawing/2014/main" val="3292675773"/>
                  </a:ext>
                </a:extLst>
              </a:tr>
              <a:tr h="370840">
                <a:tc>
                  <a:txBody>
                    <a:bodyPr/>
                    <a:lstStyle/>
                    <a:p>
                      <a:r>
                        <a:rPr lang="en-US" dirty="0">
                          <a:latin typeface="Arial" panose="020B0604020202020204" pitchFamily="34" charset="0"/>
                          <a:cs typeface="Arial" panose="020B0604020202020204" pitchFamily="34" charset="0"/>
                        </a:rPr>
                        <a:t>Left-handed</a:t>
                      </a:r>
                    </a:p>
                  </a:txBody>
                  <a:tcPr/>
                </a:tc>
                <a:tc>
                  <a:txBody>
                    <a:bodyPr/>
                    <a:lstStyle/>
                    <a:p>
                      <a:r>
                        <a:rPr lang="en-US" dirty="0">
                          <a:latin typeface="Arial" panose="020B0604020202020204" pitchFamily="34" charset="0"/>
                          <a:cs typeface="Arial" panose="020B0604020202020204" pitchFamily="34" charset="0"/>
                        </a:rPr>
                        <a:t>23</a:t>
                      </a:r>
                    </a:p>
                  </a:txBody>
                  <a:tcPr/>
                </a:tc>
                <a:tc>
                  <a:txBody>
                    <a:bodyPr/>
                    <a:lstStyle/>
                    <a:p>
                      <a:r>
                        <a:rPr lang="en-US" dirty="0">
                          <a:latin typeface="Arial" panose="020B0604020202020204" pitchFamily="34" charset="0"/>
                          <a:cs typeface="Arial" panose="020B0604020202020204" pitchFamily="34" charset="0"/>
                        </a:rPr>
                        <a:t>35</a:t>
                      </a:r>
                    </a:p>
                  </a:txBody>
                  <a:tcPr/>
                </a:tc>
                <a:tc>
                  <a:txBody>
                    <a:bodyPr/>
                    <a:lstStyle/>
                    <a:p>
                      <a:r>
                        <a:rPr lang="en-US" dirty="0">
                          <a:latin typeface="Arial" panose="020B0604020202020204" pitchFamily="34" charset="0"/>
                          <a:cs typeface="Arial" panose="020B0604020202020204" pitchFamily="34" charset="0"/>
                        </a:rPr>
                        <a:t>56</a:t>
                      </a:r>
                    </a:p>
                  </a:txBody>
                  <a:tcPr/>
                </a:tc>
                <a:extLst>
                  <a:ext uri="{0D108BD9-81ED-4DB2-BD59-A6C34878D82A}">
                    <a16:rowId xmlns:a16="http://schemas.microsoft.com/office/drawing/2014/main" val="1453611174"/>
                  </a:ext>
                </a:extLst>
              </a:tr>
              <a:tr h="370840">
                <a:tc>
                  <a:txBody>
                    <a:bodyPr/>
                    <a:lstStyle/>
                    <a:p>
                      <a:r>
                        <a:rPr lang="en-US" dirty="0">
                          <a:latin typeface="Arial" panose="020B0604020202020204" pitchFamily="34" charset="0"/>
                          <a:cs typeface="Arial" panose="020B0604020202020204" pitchFamily="34" charset="0"/>
                        </a:rPr>
                        <a:t>Right-handed</a:t>
                      </a:r>
                    </a:p>
                  </a:txBody>
                  <a:tcPr/>
                </a:tc>
                <a:tc>
                  <a:txBody>
                    <a:bodyPr/>
                    <a:lstStyle/>
                    <a:p>
                      <a:r>
                        <a:rPr lang="en-US" dirty="0">
                          <a:latin typeface="Arial" panose="020B0604020202020204" pitchFamily="34" charset="0"/>
                          <a:cs typeface="Arial" panose="020B0604020202020204" pitchFamily="34" charset="0"/>
                        </a:rPr>
                        <a:t>215</a:t>
                      </a:r>
                    </a:p>
                  </a:txBody>
                  <a:tcPr/>
                </a:tc>
                <a:tc>
                  <a:txBody>
                    <a:bodyPr/>
                    <a:lstStyle/>
                    <a:p>
                      <a:r>
                        <a:rPr lang="en-US" dirty="0">
                          <a:latin typeface="Arial" panose="020B0604020202020204" pitchFamily="34" charset="0"/>
                          <a:cs typeface="Arial" panose="020B0604020202020204" pitchFamily="34" charset="0"/>
                        </a:rPr>
                        <a:t>360</a:t>
                      </a:r>
                    </a:p>
                  </a:txBody>
                  <a:tcPr/>
                </a:tc>
                <a:tc>
                  <a:txBody>
                    <a:bodyPr/>
                    <a:lstStyle/>
                    <a:p>
                      <a:r>
                        <a:rPr lang="en-US" dirty="0">
                          <a:latin typeface="Arial" panose="020B0604020202020204" pitchFamily="34" charset="0"/>
                          <a:cs typeface="Arial" panose="020B0604020202020204" pitchFamily="34" charset="0"/>
                        </a:rPr>
                        <a:t>493</a:t>
                      </a:r>
                    </a:p>
                  </a:txBody>
                  <a:tcPr/>
                </a:tc>
                <a:extLst>
                  <a:ext uri="{0D108BD9-81ED-4DB2-BD59-A6C34878D82A}">
                    <a16:rowId xmlns:a16="http://schemas.microsoft.com/office/drawing/2014/main" val="1887106512"/>
                  </a:ext>
                </a:extLst>
              </a:tr>
            </a:tbl>
          </a:graphicData>
        </a:graphic>
      </p:graphicFrame>
      <p:sp>
        <p:nvSpPr>
          <p:cNvPr id="2" name="Slide Number Placeholder 1"/>
          <p:cNvSpPr>
            <a:spLocks noGrp="1"/>
          </p:cNvSpPr>
          <p:nvPr>
            <p:ph type="sldNum" sz="quarter" idx="12"/>
          </p:nvPr>
        </p:nvSpPr>
        <p:spPr/>
        <p:txBody>
          <a:bodyPr/>
          <a:lstStyle/>
          <a:p>
            <a:fld id="{3E5BF5F9-4D9A-9543-85E8-59158CD2B6EB}" type="slidenum">
              <a:rPr lang="en-US" smtClean="0"/>
              <a:t>26</a:t>
            </a:fld>
            <a:endParaRPr lang="en-US"/>
          </a:p>
        </p:txBody>
      </p:sp>
    </p:spTree>
    <p:extLst>
      <p:ext uri="{BB962C8B-B14F-4D97-AF65-F5344CB8AC3E}">
        <p14:creationId xmlns:p14="http://schemas.microsoft.com/office/powerpoint/2010/main" val="33751432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D06F4A-641B-6F4A-A742-82ED0510EB3C}"/>
              </a:ext>
            </a:extLst>
          </p:cNvPr>
          <p:cNvSpPr>
            <a:spLocks noGrp="1"/>
          </p:cNvSpPr>
          <p:nvPr>
            <p:ph type="title"/>
          </p:nvPr>
        </p:nvSpPr>
        <p:spPr>
          <a:xfrm>
            <a:off x="723900" y="225216"/>
            <a:ext cx="10515600" cy="1325563"/>
          </a:xfrm>
        </p:spPr>
        <p:txBody>
          <a:bodyPr/>
          <a:lstStyle/>
          <a:p>
            <a:r>
              <a:rPr lang="en-US" dirty="0">
                <a:latin typeface="Arial" charset="0"/>
                <a:ea typeface="Arial" charset="0"/>
                <a:cs typeface="Arial" charset="0"/>
              </a:rPr>
              <a:t>Exponential mechanism</a:t>
            </a:r>
            <a:endParaRPr lang="en-US" dirty="0"/>
          </a:p>
        </p:txBody>
      </p:sp>
      <p:sp>
        <p:nvSpPr>
          <p:cNvPr id="5" name="Rectangle 4">
            <a:extLst>
              <a:ext uri="{FF2B5EF4-FFF2-40B4-BE49-F238E27FC236}">
                <a16:creationId xmlns:a16="http://schemas.microsoft.com/office/drawing/2014/main" id="{9F8537F7-6E69-6749-AAA9-33AC0F776CDE}"/>
              </a:ext>
            </a:extLst>
          </p:cNvPr>
          <p:cNvSpPr/>
          <p:nvPr/>
        </p:nvSpPr>
        <p:spPr>
          <a:xfrm>
            <a:off x="629587" y="1275933"/>
            <a:ext cx="11047750" cy="5262979"/>
          </a:xfrm>
          <a:prstGeom prst="rect">
            <a:avLst/>
          </a:prstGeom>
        </p:spPr>
        <p:txBody>
          <a:bodyPr wrap="square">
            <a:spAutoFit/>
          </a:bodyPr>
          <a:lstStyle/>
          <a:p>
            <a:r>
              <a:rPr lang="en-US" sz="2800" dirty="0">
                <a:latin typeface="Arial" panose="020B0604020202020204" pitchFamily="34" charset="0"/>
                <a:cs typeface="Arial" panose="020B0604020202020204" pitchFamily="34" charset="0"/>
              </a:rPr>
              <a:t>What happens when we want to output non-numeric values? </a:t>
            </a:r>
          </a:p>
          <a:p>
            <a:endParaRPr lang="en-US" sz="2800" dirty="0">
              <a:latin typeface="Arial" panose="020B0604020202020204" pitchFamily="34" charset="0"/>
              <a:cs typeface="Arial" panose="020B0604020202020204" pitchFamily="34" charset="0"/>
            </a:endParaRPr>
          </a:p>
          <a:p>
            <a:r>
              <a:rPr lang="en-US" sz="2800" dirty="0">
                <a:latin typeface="Arial" panose="020B0604020202020204" pitchFamily="34" charset="0"/>
                <a:cs typeface="Arial" panose="020B0604020202020204" pitchFamily="34" charset="0"/>
              </a:rPr>
              <a:t>Exponential mechanism is most general approach </a:t>
            </a:r>
          </a:p>
          <a:p>
            <a:r>
              <a:rPr lang="en-US" sz="2800" dirty="0">
                <a:latin typeface="Arial" panose="020B0604020202020204" pitchFamily="34" charset="0"/>
                <a:cs typeface="Arial" panose="020B0604020202020204" pitchFamily="34" charset="0"/>
              </a:rPr>
              <a:t>–  Captures all possible DP mechanisms </a:t>
            </a:r>
          </a:p>
          <a:p>
            <a:r>
              <a:rPr lang="en-US" sz="2800" dirty="0">
                <a:latin typeface="Arial" panose="020B0604020202020204" pitchFamily="34" charset="0"/>
                <a:cs typeface="Arial" panose="020B0604020202020204" pitchFamily="34" charset="0"/>
              </a:rPr>
              <a:t>–  But ranges over all possible outputs, may not be efficient </a:t>
            </a:r>
          </a:p>
          <a:p>
            <a:pPr>
              <a:buFont typeface="+mj-lt"/>
              <a:buAutoNum type="arabicPeriod"/>
            </a:pPr>
            <a:endParaRPr lang="en-US" sz="2800" dirty="0">
              <a:solidFill>
                <a:srgbClr val="FF0000"/>
              </a:solidFill>
              <a:latin typeface="Arial" panose="020B0604020202020204" pitchFamily="34" charset="0"/>
              <a:cs typeface="Arial" panose="020B0604020202020204" pitchFamily="34" charset="0"/>
            </a:endParaRPr>
          </a:p>
          <a:p>
            <a:r>
              <a:rPr lang="en-US" sz="2800" dirty="0">
                <a:solidFill>
                  <a:srgbClr val="FF0000"/>
                </a:solidFill>
                <a:latin typeface="Arial" panose="020B0604020202020204" pitchFamily="34" charset="0"/>
                <a:cs typeface="Arial" panose="020B0604020202020204" pitchFamily="34" charset="0"/>
              </a:rPr>
              <a:t>Requirements</a:t>
            </a:r>
            <a:r>
              <a:rPr lang="en-US" sz="2800" dirty="0">
                <a:latin typeface="Arial" panose="020B0604020202020204" pitchFamily="34" charset="0"/>
                <a:cs typeface="Arial" panose="020B0604020202020204" pitchFamily="34" charset="0"/>
              </a:rPr>
              <a:t>: </a:t>
            </a:r>
          </a:p>
          <a:p>
            <a:pPr marL="742950" lvl="1" indent="-285750">
              <a:buFont typeface="Arial" panose="020B0604020202020204" pitchFamily="34" charset="0"/>
              <a:buChar char="•"/>
            </a:pPr>
            <a:r>
              <a:rPr lang="en-US" sz="2800" dirty="0">
                <a:latin typeface="Arial" panose="020B0604020202020204" pitchFamily="34" charset="0"/>
                <a:cs typeface="Arial" panose="020B0604020202020204" pitchFamily="34" charset="0"/>
              </a:rPr>
              <a:t>Input value </a:t>
            </a:r>
            <a:r>
              <a:rPr lang="en-US" sz="2800" dirty="0">
                <a:solidFill>
                  <a:srgbClr val="0000BC"/>
                </a:solidFill>
                <a:latin typeface="Arial" panose="020B0604020202020204" pitchFamily="34" charset="0"/>
                <a:cs typeface="Arial" panose="020B0604020202020204" pitchFamily="34" charset="0"/>
              </a:rPr>
              <a:t>D </a:t>
            </a:r>
            <a:endParaRPr lang="en-US" sz="2800" dirty="0">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r>
              <a:rPr lang="en-US" sz="2800" dirty="0">
                <a:latin typeface="Arial" panose="020B0604020202020204" pitchFamily="34" charset="0"/>
                <a:cs typeface="Arial" panose="020B0604020202020204" pitchFamily="34" charset="0"/>
              </a:rPr>
              <a:t>Set of possible outputs </a:t>
            </a:r>
            <a:r>
              <a:rPr lang="en-US" sz="2800" dirty="0">
                <a:solidFill>
                  <a:srgbClr val="0000BC"/>
                </a:solidFill>
                <a:latin typeface="Arial" panose="020B0604020202020204" pitchFamily="34" charset="0"/>
                <a:cs typeface="Arial" panose="020B0604020202020204" pitchFamily="34" charset="0"/>
              </a:rPr>
              <a:t>R </a:t>
            </a:r>
            <a:endParaRPr lang="en-US" sz="2800" dirty="0">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r>
              <a:rPr lang="en-US" sz="2800" dirty="0">
                <a:latin typeface="Arial" panose="020B0604020202020204" pitchFamily="34" charset="0"/>
                <a:cs typeface="Arial" panose="020B0604020202020204" pitchFamily="34" charset="0"/>
              </a:rPr>
              <a:t>Quality function, </a:t>
            </a:r>
            <a:r>
              <a:rPr lang="en-US" sz="2800" dirty="0">
                <a:solidFill>
                  <a:srgbClr val="0000BC"/>
                </a:solidFill>
                <a:latin typeface="Arial" panose="020B0604020202020204" pitchFamily="34" charset="0"/>
                <a:cs typeface="Arial" panose="020B0604020202020204" pitchFamily="34" charset="0"/>
              </a:rPr>
              <a:t>q</a:t>
            </a:r>
            <a:r>
              <a:rPr lang="en-US" sz="2800" dirty="0">
                <a:latin typeface="Arial" panose="020B0604020202020204" pitchFamily="34" charset="0"/>
                <a:cs typeface="Arial" panose="020B0604020202020204" pitchFamily="34" charset="0"/>
              </a:rPr>
              <a:t>, assigns “score” to possible outputs </a:t>
            </a:r>
            <a:r>
              <a:rPr lang="en-US" sz="2800" dirty="0">
                <a:solidFill>
                  <a:srgbClr val="0000BC"/>
                </a:solidFill>
                <a:latin typeface="Arial" panose="020B0604020202020204" pitchFamily="34" charset="0"/>
                <a:cs typeface="Arial" panose="020B0604020202020204" pitchFamily="34" charset="0"/>
              </a:rPr>
              <a:t>r</a:t>
            </a:r>
          </a:p>
          <a:p>
            <a:pPr marL="1200150" lvl="2" indent="-285750">
              <a:buFont typeface="Arial" panose="020B0604020202020204" pitchFamily="34" charset="0"/>
              <a:buChar char="•"/>
            </a:pPr>
            <a:r>
              <a:rPr lang="en-US" sz="2400" dirty="0">
                <a:solidFill>
                  <a:srgbClr val="0000BC"/>
                </a:solidFill>
                <a:latin typeface="Arial" panose="020B0604020202020204" pitchFamily="34" charset="0"/>
                <a:cs typeface="Arial" panose="020B0604020202020204" pitchFamily="34" charset="0"/>
              </a:rPr>
              <a:t>q(D, r)</a:t>
            </a:r>
            <a:r>
              <a:rPr lang="en-US" sz="2400" dirty="0">
                <a:latin typeface="Arial" panose="020B0604020202020204" pitchFamily="34" charset="0"/>
                <a:cs typeface="Arial" panose="020B0604020202020204" pitchFamily="34" charset="0"/>
              </a:rPr>
              <a:t> should mirror the true answer as much as possible. </a:t>
            </a:r>
          </a:p>
          <a:p>
            <a:pPr marL="742950" lvl="1" indent="-285750">
              <a:buFont typeface="Arial" panose="020B0604020202020204" pitchFamily="34" charset="0"/>
              <a:buChar char="•"/>
            </a:pPr>
            <a:r>
              <a:rPr lang="en-US" sz="2800" dirty="0">
                <a:latin typeface="Arial" panose="020B0604020202020204" pitchFamily="34" charset="0"/>
                <a:cs typeface="Arial" panose="020B0604020202020204" pitchFamily="34" charset="0"/>
              </a:rPr>
              <a:t>Sensitivity of </a:t>
            </a:r>
            <a:r>
              <a:rPr lang="en-US" sz="2800" dirty="0" err="1">
                <a:solidFill>
                  <a:schemeClr val="accent1">
                    <a:lumMod val="50000"/>
                  </a:schemeClr>
                </a:solidFill>
                <a:latin typeface="Arial" panose="020B0604020202020204" pitchFamily="34" charset="0"/>
                <a:cs typeface="Arial" panose="020B0604020202020204" pitchFamily="34" charset="0"/>
              </a:rPr>
              <a:t>Δ</a:t>
            </a:r>
            <a:r>
              <a:rPr lang="en-US" sz="2800" dirty="0">
                <a:solidFill>
                  <a:srgbClr val="0000BC"/>
                </a:solidFill>
                <a:latin typeface="Arial" panose="020B0604020202020204" pitchFamily="34" charset="0"/>
                <a:cs typeface="Arial" panose="020B0604020202020204" pitchFamily="34" charset="0"/>
              </a:rPr>
              <a:t> = S(q) = </a:t>
            </a:r>
            <a:r>
              <a:rPr lang="en-US" sz="2800" dirty="0" err="1">
                <a:solidFill>
                  <a:srgbClr val="0000BC"/>
                </a:solidFill>
                <a:latin typeface="Arial" panose="020B0604020202020204" pitchFamily="34" charset="0"/>
                <a:cs typeface="Arial" panose="020B0604020202020204" pitchFamily="34" charset="0"/>
              </a:rPr>
              <a:t>max</a:t>
            </a:r>
            <a:r>
              <a:rPr lang="en-US" sz="2800" baseline="-25000" dirty="0" err="1">
                <a:solidFill>
                  <a:srgbClr val="0000BC"/>
                </a:solidFill>
                <a:latin typeface="Arial" panose="020B0604020202020204" pitchFamily="34" charset="0"/>
                <a:cs typeface="Arial" panose="020B0604020202020204" pitchFamily="34" charset="0"/>
              </a:rPr>
              <a:t>x,x’,r</a:t>
            </a:r>
            <a:r>
              <a:rPr lang="en-US" sz="2800" baseline="-25000" dirty="0">
                <a:solidFill>
                  <a:srgbClr val="0000BC"/>
                </a:solidFill>
                <a:latin typeface="Arial" panose="020B0604020202020204" pitchFamily="34" charset="0"/>
                <a:cs typeface="Arial" panose="020B0604020202020204" pitchFamily="34" charset="0"/>
              </a:rPr>
              <a:t> </a:t>
            </a:r>
            <a:r>
              <a:rPr lang="en-US" sz="2800" dirty="0">
                <a:solidFill>
                  <a:srgbClr val="0000BC"/>
                </a:solidFill>
                <a:latin typeface="Arial" panose="020B0604020202020204" pitchFamily="34" charset="0"/>
                <a:cs typeface="Arial" panose="020B0604020202020204" pitchFamily="34" charset="0"/>
              </a:rPr>
              <a:t>|q(</a:t>
            </a:r>
            <a:r>
              <a:rPr lang="en-US" sz="2800" dirty="0" err="1">
                <a:solidFill>
                  <a:srgbClr val="0000BC"/>
                </a:solidFill>
                <a:latin typeface="Arial" panose="020B0604020202020204" pitchFamily="34" charset="0"/>
                <a:cs typeface="Arial" panose="020B0604020202020204" pitchFamily="34" charset="0"/>
              </a:rPr>
              <a:t>D,r</a:t>
            </a:r>
            <a:r>
              <a:rPr lang="en-US" sz="2800" dirty="0">
                <a:solidFill>
                  <a:srgbClr val="0000BC"/>
                </a:solidFill>
                <a:latin typeface="Arial" panose="020B0604020202020204" pitchFamily="34" charset="0"/>
                <a:cs typeface="Arial" panose="020B0604020202020204" pitchFamily="34" charset="0"/>
              </a:rPr>
              <a:t>) – q(</a:t>
            </a:r>
            <a:r>
              <a:rPr lang="en-US" sz="2800" dirty="0" err="1">
                <a:solidFill>
                  <a:srgbClr val="0000BC"/>
                </a:solidFill>
                <a:latin typeface="Arial" panose="020B0604020202020204" pitchFamily="34" charset="0"/>
                <a:cs typeface="Arial" panose="020B0604020202020204" pitchFamily="34" charset="0"/>
              </a:rPr>
              <a:t>D’,r</a:t>
            </a:r>
            <a:r>
              <a:rPr lang="en-US" sz="2800" dirty="0">
                <a:solidFill>
                  <a:srgbClr val="0000BC"/>
                </a:solidFill>
                <a:latin typeface="Arial" panose="020B0604020202020204" pitchFamily="34" charset="0"/>
                <a:cs typeface="Arial" panose="020B0604020202020204" pitchFamily="34" charset="0"/>
              </a:rPr>
              <a:t>)| </a:t>
            </a:r>
            <a:endParaRPr lang="en-US" sz="2800" dirty="0">
              <a:effectLst/>
              <a:latin typeface="Arial" panose="020B0604020202020204" pitchFamily="34" charset="0"/>
              <a:cs typeface="Arial" panose="020B0604020202020204" pitchFamily="34" charset="0"/>
            </a:endParaRPr>
          </a:p>
        </p:txBody>
      </p:sp>
      <p:sp>
        <p:nvSpPr>
          <p:cNvPr id="2" name="Slide Number Placeholder 1"/>
          <p:cNvSpPr>
            <a:spLocks noGrp="1"/>
          </p:cNvSpPr>
          <p:nvPr>
            <p:ph type="sldNum" sz="quarter" idx="12"/>
          </p:nvPr>
        </p:nvSpPr>
        <p:spPr/>
        <p:txBody>
          <a:bodyPr/>
          <a:lstStyle/>
          <a:p>
            <a:fld id="{3E5BF5F9-4D9A-9543-85E8-59158CD2B6EB}" type="slidenum">
              <a:rPr lang="en-US" smtClean="0"/>
              <a:t>27</a:t>
            </a:fld>
            <a:endParaRPr lang="en-US"/>
          </a:p>
        </p:txBody>
      </p:sp>
    </p:spTree>
    <p:extLst>
      <p:ext uri="{BB962C8B-B14F-4D97-AF65-F5344CB8AC3E}">
        <p14:creationId xmlns:p14="http://schemas.microsoft.com/office/powerpoint/2010/main" val="6436658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FD90B5F-E0AD-7E42-952F-37D15536D225}"/>
              </a:ext>
            </a:extLst>
          </p:cNvPr>
          <p:cNvSpPr>
            <a:spLocks noGrp="1"/>
          </p:cNvSpPr>
          <p:nvPr>
            <p:ph type="title"/>
          </p:nvPr>
        </p:nvSpPr>
        <p:spPr/>
        <p:txBody>
          <a:bodyPr/>
          <a:lstStyle/>
          <a:p>
            <a:r>
              <a:rPr lang="en-US" dirty="0"/>
              <a:t>Example: Exponential Mechanism</a:t>
            </a:r>
          </a:p>
        </p:txBody>
      </p:sp>
      <mc:AlternateContent xmlns:mc="http://schemas.openxmlformats.org/markup-compatibility/2006">
        <mc:Choice xmlns:a14="http://schemas.microsoft.com/office/drawing/2010/main" Requires="a14">
          <p:sp>
            <p:nvSpPr>
              <p:cNvPr id="6" name="Rectangle 5">
                <a:extLst>
                  <a:ext uri="{FF2B5EF4-FFF2-40B4-BE49-F238E27FC236}">
                    <a16:creationId xmlns:a16="http://schemas.microsoft.com/office/drawing/2014/main" id="{BC471157-9C97-DF41-AF2F-4C7C998E2344}"/>
                  </a:ext>
                </a:extLst>
              </p:cNvPr>
              <p:cNvSpPr/>
              <p:nvPr/>
            </p:nvSpPr>
            <p:spPr>
              <a:xfrm>
                <a:off x="482807" y="1490407"/>
                <a:ext cx="10997785" cy="5262979"/>
              </a:xfrm>
              <a:prstGeom prst="rect">
                <a:avLst/>
              </a:prstGeom>
            </p:spPr>
            <p:txBody>
              <a:bodyPr wrap="square">
                <a:spAutoFit/>
              </a:bodyPr>
              <a:lstStyle/>
              <a:p>
                <a:pPr marL="457200" indent="-457200">
                  <a:buFont typeface="Arial" panose="020B0604020202020204" pitchFamily="34" charset="0"/>
                  <a:buChar char="•"/>
                </a:pPr>
                <a:r>
                  <a:rPr lang="en-US" sz="2800" dirty="0">
                    <a:latin typeface="Arial" panose="020B0604020202020204" pitchFamily="34" charset="0"/>
                    <a:cs typeface="Arial" panose="020B0604020202020204" pitchFamily="34" charset="0"/>
                  </a:rPr>
                  <a:t>Scoring/utility function </a:t>
                </a:r>
                <a:r>
                  <a:rPr lang="en-US" sz="2800" i="1" dirty="0">
                    <a:latin typeface="Arial" panose="020B0604020202020204" pitchFamily="34" charset="0"/>
                    <a:cs typeface="Arial" panose="020B0604020202020204" pitchFamily="34" charset="0"/>
                  </a:rPr>
                  <a:t>q: Inputs x Outputs → R </a:t>
                </a:r>
              </a:p>
              <a:p>
                <a:pPr marL="457200" indent="-457200">
                  <a:buFont typeface="Arial" panose="020B0604020202020204" pitchFamily="34" charset="0"/>
                  <a:buChar char="•"/>
                </a:pPr>
                <a:endParaRPr lang="en-US" sz="2800" dirty="0">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US" sz="2800" dirty="0">
                    <a:latin typeface="Arial" panose="020B0604020202020204" pitchFamily="34" charset="0"/>
                    <a:cs typeface="Arial" panose="020B0604020202020204" pitchFamily="34" charset="0"/>
                  </a:rPr>
                  <a:t>D: nationalities of a set of people </a:t>
                </a:r>
              </a:p>
              <a:p>
                <a:pPr marL="457200" indent="-457200">
                  <a:buFont typeface="Arial" panose="020B0604020202020204" pitchFamily="34" charset="0"/>
                  <a:buChar char="•"/>
                </a:pPr>
                <a:endParaRPr lang="en-US" sz="2800" dirty="0">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US" sz="2800" dirty="0">
                    <a:latin typeface="Arial" panose="020B0604020202020204" pitchFamily="34" charset="0"/>
                    <a:cs typeface="Arial" panose="020B0604020202020204" pitchFamily="34" charset="0"/>
                  </a:rPr>
                  <a:t>A: most common nationality </a:t>
                </a:r>
              </a:p>
              <a:p>
                <a:pPr marL="457200" indent="-457200">
                  <a:buFont typeface="Arial" panose="020B0604020202020204" pitchFamily="34" charset="0"/>
                  <a:buChar char="•"/>
                </a:pPr>
                <a:endParaRPr lang="en-US" sz="2800" dirty="0">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US" sz="2800" dirty="0">
                    <a:latin typeface="Arial" panose="020B0604020202020204" pitchFamily="34" charset="0"/>
                    <a:cs typeface="Arial" panose="020B0604020202020204" pitchFamily="34" charset="0"/>
                  </a:rPr>
                  <a:t>q (D, r) = #(D, r) the number of people with nationality r </a:t>
                </a:r>
                <a14:m>
                  <m:oMath xmlns:m="http://schemas.openxmlformats.org/officeDocument/2006/math">
                    <m:r>
                      <a:rPr lang="en-US" sz="2800" i="1">
                        <a:latin typeface="Cambria Math" panose="02040503050406030204" pitchFamily="18" charset="0"/>
                        <a:ea typeface="Cambria Math" panose="02040503050406030204" pitchFamily="18" charset="0"/>
                      </a:rPr>
                      <m:t>∈ </m:t>
                    </m:r>
                  </m:oMath>
                </a14:m>
                <a:r>
                  <a:rPr lang="en-US" sz="2800" dirty="0">
                    <a:latin typeface="Arial" panose="020B0604020202020204" pitchFamily="34" charset="0"/>
                    <a:cs typeface="Arial" panose="020B0604020202020204" pitchFamily="34" charset="0"/>
                  </a:rPr>
                  <a:t>O</a:t>
                </a:r>
              </a:p>
              <a:p>
                <a:pPr marL="457200" indent="-457200">
                  <a:buFont typeface="Arial" panose="020B0604020202020204" pitchFamily="34" charset="0"/>
                  <a:buChar char="•"/>
                </a:pPr>
                <a:endParaRPr lang="en-US" sz="2800" dirty="0">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US" sz="2800" dirty="0" err="1">
                    <a:latin typeface="Arial" panose="020B0604020202020204" pitchFamily="34" charset="0"/>
                    <a:cs typeface="Arial" panose="020B0604020202020204" pitchFamily="34" charset="0"/>
                  </a:rPr>
                  <a:t>Pr</a:t>
                </a:r>
                <a:r>
                  <a:rPr lang="en-US" sz="2800" dirty="0">
                    <a:latin typeface="Arial" panose="020B0604020202020204" pitchFamily="34" charset="0"/>
                    <a:cs typeface="Arial" panose="020B0604020202020204" pitchFamily="34" charset="0"/>
                  </a:rPr>
                  <a:t>[ A(D)=r ] ∝ </a:t>
                </a:r>
                <a:r>
                  <a:rPr lang="en-US" sz="2800" dirty="0" err="1">
                    <a:latin typeface="Arial" panose="020B0604020202020204" pitchFamily="34" charset="0"/>
                    <a:cs typeface="Arial" panose="020B0604020202020204" pitchFamily="34" charset="0"/>
                  </a:rPr>
                  <a:t>exp</a:t>
                </a:r>
                <a:r>
                  <a:rPr lang="en-US" sz="2800" dirty="0">
                    <a:latin typeface="Arial" panose="020B0604020202020204" pitchFamily="34" charset="0"/>
                    <a:cs typeface="Arial" panose="020B0604020202020204" pitchFamily="34" charset="0"/>
                  </a:rPr>
                  <a:t>(q(D, r)) </a:t>
                </a:r>
                <a:r>
                  <a:rPr lang="en-US" sz="2800" dirty="0">
                    <a:latin typeface="Arial" panose="020B0604020202020204" pitchFamily="34" charset="0"/>
                    <a:cs typeface="Arial" panose="020B0604020202020204" pitchFamily="34" charset="0"/>
                    <a:sym typeface="Wingdings" pitchFamily="2" charset="2"/>
                  </a:rPr>
                  <a:t>for some </a:t>
                </a:r>
                <a:r>
                  <a:rPr lang="en-US" sz="2800" dirty="0">
                    <a:latin typeface="Arial" panose="020B0604020202020204" pitchFamily="34" charset="0"/>
                    <a:cs typeface="Arial" panose="020B0604020202020204" pitchFamily="34" charset="0"/>
                  </a:rPr>
                  <a:t>nationality r </a:t>
                </a:r>
                <a14:m>
                  <m:oMath xmlns:m="http://schemas.openxmlformats.org/officeDocument/2006/math">
                    <m:r>
                      <a:rPr lang="en-US" sz="2800" i="1">
                        <a:latin typeface="Cambria Math" panose="02040503050406030204" pitchFamily="18" charset="0"/>
                        <a:ea typeface="Cambria Math" panose="02040503050406030204" pitchFamily="18" charset="0"/>
                      </a:rPr>
                      <m:t>∈ </m:t>
                    </m:r>
                  </m:oMath>
                </a14:m>
                <a:r>
                  <a:rPr lang="en-US" sz="2800" dirty="0">
                    <a:latin typeface="Arial" panose="020B0604020202020204" pitchFamily="34" charset="0"/>
                    <a:cs typeface="Arial" panose="020B0604020202020204" pitchFamily="34" charset="0"/>
                  </a:rPr>
                  <a:t>O</a:t>
                </a:r>
              </a:p>
              <a:p>
                <a:pPr marL="457200" indent="-457200">
                  <a:buFont typeface="Arial" panose="020B0604020202020204" pitchFamily="34" charset="0"/>
                  <a:buChar char="•"/>
                </a:pPr>
                <a:endParaRPr lang="en-US" sz="2800" dirty="0">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US" sz="2800" dirty="0">
                    <a:latin typeface="Arial" panose="020B0604020202020204" pitchFamily="34" charset="0"/>
                    <a:cs typeface="Arial" panose="020B0604020202020204" pitchFamily="34" charset="0"/>
                  </a:rPr>
                  <a:t>Now compute the differentially private answer for all nationality and output the one with highest number</a:t>
                </a:r>
              </a:p>
            </p:txBody>
          </p:sp>
        </mc:Choice>
        <mc:Fallback>
          <p:sp>
            <p:nvSpPr>
              <p:cNvPr id="6" name="Rectangle 5">
                <a:extLst>
                  <a:ext uri="{FF2B5EF4-FFF2-40B4-BE49-F238E27FC236}">
                    <a16:creationId xmlns:a16="http://schemas.microsoft.com/office/drawing/2014/main" id="{BC471157-9C97-DF41-AF2F-4C7C998E2344}"/>
                  </a:ext>
                </a:extLst>
              </p:cNvPr>
              <p:cNvSpPr>
                <a:spLocks noRot="1" noChangeAspect="1" noMove="1" noResize="1" noEditPoints="1" noAdjustHandles="1" noChangeArrowheads="1" noChangeShapeType="1" noTextEdit="1"/>
              </p:cNvSpPr>
              <p:nvPr/>
            </p:nvSpPr>
            <p:spPr>
              <a:xfrm>
                <a:off x="482807" y="1490407"/>
                <a:ext cx="10997785" cy="5262979"/>
              </a:xfrm>
              <a:prstGeom prst="rect">
                <a:avLst/>
              </a:prstGeom>
              <a:blipFill>
                <a:blip r:embed="rId2"/>
                <a:stretch>
                  <a:fillRect l="-923" t="-962" b="-1923"/>
                </a:stretch>
              </a:blipFill>
            </p:spPr>
            <p:txBody>
              <a:bodyPr/>
              <a:lstStyle/>
              <a:p>
                <a:r>
                  <a:rPr lang="en-US">
                    <a:noFill/>
                  </a:rPr>
                  <a:t> </a:t>
                </a:r>
              </a:p>
            </p:txBody>
          </p:sp>
        </mc:Fallback>
      </mc:AlternateContent>
      <p:sp>
        <p:nvSpPr>
          <p:cNvPr id="2" name="Slide Number Placeholder 1"/>
          <p:cNvSpPr>
            <a:spLocks noGrp="1"/>
          </p:cNvSpPr>
          <p:nvPr>
            <p:ph type="sldNum" sz="quarter" idx="12"/>
          </p:nvPr>
        </p:nvSpPr>
        <p:spPr/>
        <p:txBody>
          <a:bodyPr/>
          <a:lstStyle/>
          <a:p>
            <a:fld id="{3E5BF5F9-4D9A-9543-85E8-59158CD2B6EB}" type="slidenum">
              <a:rPr lang="en-US" smtClean="0"/>
              <a:t>28</a:t>
            </a:fld>
            <a:endParaRPr lang="en-US"/>
          </a:p>
        </p:txBody>
      </p:sp>
    </p:spTree>
    <p:extLst>
      <p:ext uri="{BB962C8B-B14F-4D97-AF65-F5344CB8AC3E}">
        <p14:creationId xmlns:p14="http://schemas.microsoft.com/office/powerpoint/2010/main" val="375734485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E5470E7-0996-1E4F-8634-5ACFDC5A247E}"/>
              </a:ext>
            </a:extLst>
          </p:cNvPr>
          <p:cNvSpPr>
            <a:spLocks noGrp="1"/>
          </p:cNvSpPr>
          <p:nvPr>
            <p:ph type="title"/>
          </p:nvPr>
        </p:nvSpPr>
        <p:spPr>
          <a:xfrm>
            <a:off x="838200" y="72605"/>
            <a:ext cx="10515600" cy="1325563"/>
          </a:xfrm>
        </p:spPr>
        <p:txBody>
          <a:bodyPr/>
          <a:lstStyle/>
          <a:p>
            <a:r>
              <a:rPr lang="en-US" dirty="0"/>
              <a:t> Exponential Mechanism</a:t>
            </a:r>
          </a:p>
        </p:txBody>
      </p:sp>
      <p:sp>
        <p:nvSpPr>
          <p:cNvPr id="6" name="Rectangle 5">
            <a:extLst>
              <a:ext uri="{FF2B5EF4-FFF2-40B4-BE49-F238E27FC236}">
                <a16:creationId xmlns:a16="http://schemas.microsoft.com/office/drawing/2014/main" id="{BC471157-9C97-DF41-AF2F-4C7C998E2344}"/>
              </a:ext>
            </a:extLst>
          </p:cNvPr>
          <p:cNvSpPr/>
          <p:nvPr/>
        </p:nvSpPr>
        <p:spPr>
          <a:xfrm>
            <a:off x="356015" y="1140659"/>
            <a:ext cx="10997785" cy="3508653"/>
          </a:xfrm>
          <a:prstGeom prst="rect">
            <a:avLst/>
          </a:prstGeom>
        </p:spPr>
        <p:txBody>
          <a:bodyPr wrap="square">
            <a:spAutoFit/>
          </a:bodyPr>
          <a:lstStyle/>
          <a:p>
            <a:pPr marL="457200" indent="-457200">
              <a:buFont typeface="Arial" panose="020B0604020202020204" pitchFamily="34" charset="0"/>
              <a:buChar char="•"/>
            </a:pPr>
            <a:r>
              <a:rPr lang="en-US" sz="2800" b="1" dirty="0">
                <a:latin typeface="Arial" panose="020B0604020202020204" pitchFamily="34" charset="0"/>
                <a:cs typeface="Arial" panose="020B0604020202020204" pitchFamily="34" charset="0"/>
              </a:rPr>
              <a:t>Theorem: </a:t>
            </a:r>
            <a:r>
              <a:rPr lang="en-US" sz="2800" dirty="0">
                <a:latin typeface="Arial" panose="020B0604020202020204" pitchFamily="34" charset="0"/>
                <a:cs typeface="Arial" panose="020B0604020202020204" pitchFamily="34" charset="0"/>
              </a:rPr>
              <a:t>For a database D, output space R and a utility score 	function q : D×R → R, the algorithm A </a:t>
            </a:r>
          </a:p>
          <a:p>
            <a:endParaRPr lang="en-US" sz="1600" dirty="0">
              <a:latin typeface="Arial" panose="020B0604020202020204" pitchFamily="34" charset="0"/>
              <a:cs typeface="Arial" panose="020B0604020202020204" pitchFamily="34" charset="0"/>
            </a:endParaRPr>
          </a:p>
          <a:p>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Pr</a:t>
            </a:r>
            <a:r>
              <a:rPr lang="en-US" sz="2800" dirty="0">
                <a:latin typeface="Arial" panose="020B0604020202020204" pitchFamily="34" charset="0"/>
                <a:cs typeface="Arial" panose="020B0604020202020204" pitchFamily="34" charset="0"/>
              </a:rPr>
              <a:t>[A(D) = r] ∝ </a:t>
            </a:r>
            <a:r>
              <a:rPr lang="en-US" sz="2800" dirty="0" err="1">
                <a:latin typeface="Arial" panose="020B0604020202020204" pitchFamily="34" charset="0"/>
                <a:cs typeface="Arial" panose="020B0604020202020204" pitchFamily="34" charset="0"/>
              </a:rPr>
              <a:t>exp</a:t>
            </a:r>
            <a:r>
              <a:rPr lang="en-US" sz="2800" dirty="0">
                <a:latin typeface="Arial" panose="020B0604020202020204" pitchFamily="34" charset="0"/>
                <a:cs typeface="Arial" panose="020B0604020202020204" pitchFamily="34" charset="0"/>
              </a:rPr>
              <a:t> (</a:t>
            </a:r>
            <a:r>
              <a:rPr lang="el-GR" sz="2800" dirty="0">
                <a:latin typeface="Arial" panose="020B0604020202020204" pitchFamily="34" charset="0"/>
                <a:cs typeface="Arial" panose="020B0604020202020204" pitchFamily="34" charset="0"/>
              </a:rPr>
              <a:t>ε × </a:t>
            </a:r>
            <a:r>
              <a:rPr lang="en-US" sz="2800" dirty="0">
                <a:latin typeface="Arial" panose="020B0604020202020204" pitchFamily="34" charset="0"/>
                <a:cs typeface="Arial" panose="020B0604020202020204" pitchFamily="34" charset="0"/>
              </a:rPr>
              <a:t>q(D, r)/ 2</a:t>
            </a:r>
            <a:r>
              <a:rPr lang="el-GR" sz="2800" dirty="0">
                <a:latin typeface="Arial" panose="020B0604020202020204" pitchFamily="34" charset="0"/>
                <a:cs typeface="Arial" panose="020B0604020202020204" pitchFamily="34" charset="0"/>
              </a:rPr>
              <a:t>Δ</a:t>
            </a:r>
            <a:r>
              <a:rPr lang="en-US" sz="2800" dirty="0">
                <a:latin typeface="Arial" panose="020B0604020202020204" pitchFamily="34" charset="0"/>
                <a:cs typeface="Arial" panose="020B0604020202020204" pitchFamily="34" charset="0"/>
              </a:rPr>
              <a:t>) </a:t>
            </a:r>
          </a:p>
          <a:p>
            <a:endParaRPr lang="en-US" dirty="0">
              <a:latin typeface="Arial" panose="020B0604020202020204" pitchFamily="34" charset="0"/>
              <a:cs typeface="Arial" panose="020B0604020202020204" pitchFamily="34" charset="0"/>
            </a:endParaRPr>
          </a:p>
          <a:p>
            <a:r>
              <a:rPr lang="en-US" sz="2800" dirty="0">
                <a:latin typeface="Arial" panose="020B0604020202020204" pitchFamily="34" charset="0"/>
                <a:cs typeface="Arial" panose="020B0604020202020204" pitchFamily="34" charset="0"/>
              </a:rPr>
              <a:t>	satisfies </a:t>
            </a:r>
            <a:r>
              <a:rPr lang="el-GR" sz="2800" dirty="0">
                <a:latin typeface="Arial" panose="020B0604020202020204" pitchFamily="34" charset="0"/>
                <a:cs typeface="Arial" panose="020B0604020202020204" pitchFamily="34" charset="0"/>
              </a:rPr>
              <a:t>ε-</a:t>
            </a:r>
            <a:r>
              <a:rPr lang="en-US" sz="2800" dirty="0">
                <a:latin typeface="Arial" panose="020B0604020202020204" pitchFamily="34" charset="0"/>
                <a:cs typeface="Arial" panose="020B0604020202020204" pitchFamily="34" charset="0"/>
              </a:rPr>
              <a:t>differential privacy, where </a:t>
            </a:r>
            <a:r>
              <a:rPr lang="el-GR" sz="2800" dirty="0">
                <a:latin typeface="Arial" panose="020B0604020202020204" pitchFamily="34" charset="0"/>
                <a:cs typeface="Arial" panose="020B0604020202020204" pitchFamily="34" charset="0"/>
              </a:rPr>
              <a:t>Δ</a:t>
            </a:r>
            <a:r>
              <a:rPr lang="en-US" sz="2800" dirty="0">
                <a:latin typeface="Arial" panose="020B0604020202020204" pitchFamily="34" charset="0"/>
                <a:cs typeface="Arial" panose="020B0604020202020204" pitchFamily="34" charset="0"/>
              </a:rPr>
              <a:t> is the sensitivity of the 	utility score function,</a:t>
            </a:r>
          </a:p>
          <a:p>
            <a:pPr lvl="2"/>
            <a:endParaRPr lang="en-US" sz="1400" dirty="0">
              <a:latin typeface="Arial" panose="020B0604020202020204" pitchFamily="34" charset="0"/>
              <a:cs typeface="Arial" panose="020B0604020202020204" pitchFamily="34" charset="0"/>
            </a:endParaRPr>
          </a:p>
          <a:p>
            <a:pPr lvl="2"/>
            <a:r>
              <a:rPr lang="en-US" sz="2800" dirty="0">
                <a:latin typeface="Arial" panose="020B0604020202020204" pitchFamily="34" charset="0"/>
                <a:cs typeface="Arial" panose="020B0604020202020204" pitchFamily="34" charset="0"/>
              </a:rPr>
              <a:t>	</a:t>
            </a:r>
            <a:r>
              <a:rPr lang="el-GR" sz="2800" dirty="0">
                <a:latin typeface="Arial" panose="020B0604020202020204" pitchFamily="34" charset="0"/>
                <a:cs typeface="Arial" panose="020B0604020202020204" pitchFamily="34" charset="0"/>
              </a:rPr>
              <a:t>Δ</a:t>
            </a:r>
            <a:r>
              <a:rPr lang="en-US" sz="2800" dirty="0">
                <a:latin typeface="Arial" panose="020B0604020202020204" pitchFamily="34" charset="0"/>
                <a:cs typeface="Arial" panose="020B0604020202020204" pitchFamily="34" charset="0"/>
              </a:rPr>
              <a:t> = GS(q) = max </a:t>
            </a:r>
            <a:r>
              <a:rPr lang="en-US" altLang="en-US" sz="2800" baseline="-25000" dirty="0">
                <a:latin typeface="Cambria Math" panose="02040503050406030204" pitchFamily="18" charset="0"/>
              </a:rPr>
              <a:t>𝑟∈𝑅,𝐷,𝐷</a:t>
            </a:r>
            <a:r>
              <a:rPr lang="en-US" altLang="en-US" sz="2400" baseline="-25000" dirty="0">
                <a:latin typeface="Cambria Math" panose="02040503050406030204" pitchFamily="18" charset="0"/>
              </a:rPr>
              <a:t>′</a:t>
            </a:r>
            <a:r>
              <a:rPr lang="en-US" altLang="en-US" sz="2800" baseline="-25000" dirty="0">
                <a:latin typeface="Cambria Math" panose="02040503050406030204" pitchFamily="18" charset="0"/>
              </a:rPr>
              <a:t>: ||𝐷−𝐷</a:t>
            </a:r>
            <a:r>
              <a:rPr lang="en-US" altLang="en-US" sz="2400" baseline="-25000" dirty="0">
                <a:latin typeface="Cambria Math" panose="02040503050406030204" pitchFamily="18" charset="0"/>
              </a:rPr>
              <a:t>′ ||</a:t>
            </a:r>
            <a:r>
              <a:rPr lang="en-US" altLang="en-US" sz="2800" baseline="-25000" dirty="0">
                <a:latin typeface="Cambria Math" panose="02040503050406030204" pitchFamily="18" charset="0"/>
              </a:rPr>
              <a:t>≤1 </a:t>
            </a:r>
            <a:r>
              <a:rPr lang="en-US" sz="2800" dirty="0">
                <a:latin typeface="Arial" panose="020B0604020202020204" pitchFamily="34" charset="0"/>
                <a:cs typeface="Arial" panose="020B0604020202020204" pitchFamily="34" charset="0"/>
              </a:rPr>
              <a:t>|q(D, r) - q(D’, r)|</a:t>
            </a:r>
          </a:p>
        </p:txBody>
      </p:sp>
      <p:grpSp>
        <p:nvGrpSpPr>
          <p:cNvPr id="5" name="Group 4" descr="probability density function for exponential distribution">
            <a:extLst>
              <a:ext uri="{FF2B5EF4-FFF2-40B4-BE49-F238E27FC236}">
                <a16:creationId xmlns:a16="http://schemas.microsoft.com/office/drawing/2014/main" id="{989B404E-E8BD-214D-AB47-432CDFAFDC1F}"/>
              </a:ext>
            </a:extLst>
          </p:cNvPr>
          <p:cNvGrpSpPr/>
          <p:nvPr/>
        </p:nvGrpSpPr>
        <p:grpSpPr>
          <a:xfrm>
            <a:off x="7651953" y="1831165"/>
            <a:ext cx="4242694" cy="960524"/>
            <a:chOff x="286832" y="7130970"/>
            <a:chExt cx="6057900" cy="1016000"/>
          </a:xfrm>
        </p:grpSpPr>
        <p:pic>
          <p:nvPicPr>
            <p:cNvPr id="9" name="Picture 8" descr="&quot;&quot;">
              <a:extLst>
                <a:ext uri="{FF2B5EF4-FFF2-40B4-BE49-F238E27FC236}">
                  <a16:creationId xmlns:a16="http://schemas.microsoft.com/office/drawing/2014/main" id="{DF7AF859-B27E-6E42-ADDE-8FE35B5DE5F3}"/>
                </a:ext>
              </a:extLst>
            </p:cNvPr>
            <p:cNvPicPr>
              <a:picLocks noChangeAspect="1"/>
            </p:cNvPicPr>
            <p:nvPr/>
          </p:nvPicPr>
          <p:blipFill>
            <a:blip r:embed="rId2"/>
            <a:stretch>
              <a:fillRect/>
            </a:stretch>
          </p:blipFill>
          <p:spPr>
            <a:xfrm>
              <a:off x="286832" y="7130970"/>
              <a:ext cx="6057900" cy="1016000"/>
            </a:xfrm>
            <a:prstGeom prst="rect">
              <a:avLst/>
            </a:prstGeom>
            <a:ln>
              <a:noFill/>
            </a:ln>
            <a:effectLst>
              <a:outerShdw blurRad="292100" dist="139700" dir="2700000" algn="tl" rotWithShape="0">
                <a:srgbClr val="333333">
                  <a:alpha val="65000"/>
                </a:srgbClr>
              </a:outerShdw>
            </a:effectLst>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A9535F9-C9F6-F74E-9116-3F1C18F4F5A2}"/>
                    </a:ext>
                  </a:extLst>
                </p:cNvPr>
                <p:cNvSpPr txBox="1"/>
                <p:nvPr/>
              </p:nvSpPr>
              <p:spPr>
                <a:xfrm>
                  <a:off x="4003673" y="7638970"/>
                  <a:ext cx="1281248" cy="369332"/>
                </a:xfrm>
                <a:prstGeom prst="rect">
                  <a:avLst/>
                </a:prstGeom>
                <a:noFill/>
              </p:spPr>
              <p:txBody>
                <a:bodyPr wrap="none" rtlCol="0">
                  <a:spAutoFit/>
                </a:bodyPr>
                <a:lstStyle/>
                <a:p>
                  <a14:m>
                    <m:oMath xmlns:m="http://schemas.openxmlformats.org/officeDocument/2006/math">
                      <m:r>
                        <a:rPr lang="en-US" b="1" i="1" smtClean="0">
                          <a:solidFill>
                            <a:schemeClr val="tx1"/>
                          </a:solidFill>
                          <a:latin typeface="Cambria Math" panose="02040503050406030204" pitchFamily="18" charset="0"/>
                          <a:ea typeface="Arial" charset="0"/>
                          <a:cs typeface="Arial" charset="0"/>
                        </a:rPr>
                        <m:t>𝝀</m:t>
                      </m:r>
                    </m:oMath>
                  </a14:m>
                  <a:r>
                    <a:rPr lang="en-US" dirty="0">
                      <a:solidFill>
                        <a:schemeClr val="tx1"/>
                      </a:solidFill>
                    </a:rPr>
                    <a:t> </a:t>
                  </a:r>
                  <a:r>
                    <a:rPr lang="en-US" dirty="0"/>
                    <a:t>= 2*</a:t>
                  </a:r>
                  <a:r>
                    <a:rPr lang="el-GR" dirty="0">
                      <a:latin typeface="Arial" panose="020B0604020202020204" pitchFamily="34" charset="0"/>
                      <a:cs typeface="Arial" panose="020B0604020202020204" pitchFamily="34" charset="0"/>
                    </a:rPr>
                    <a:t> Δ </a:t>
                  </a:r>
                  <a:r>
                    <a:rPr lang="en-US" dirty="0"/>
                    <a:t>/</a:t>
                  </a:r>
                  <a:r>
                    <a:rPr lang="el-GR" dirty="0">
                      <a:latin typeface="Arial" panose="020B0604020202020204" pitchFamily="34" charset="0"/>
                      <a:cs typeface="Arial" panose="020B0604020202020204" pitchFamily="34" charset="0"/>
                    </a:rPr>
                    <a:t> ε</a:t>
                  </a:r>
                  <a:endParaRPr lang="en-US" dirty="0"/>
                </a:p>
              </p:txBody>
            </p:sp>
          </mc:Choice>
          <mc:Fallback xmlns="">
            <p:sp>
              <p:nvSpPr>
                <p:cNvPr id="10" name="TextBox 9">
                  <a:extLst>
                    <a:ext uri="{FF2B5EF4-FFF2-40B4-BE49-F238E27FC236}">
                      <a16:creationId xmlns:a16="http://schemas.microsoft.com/office/drawing/2014/main" id="{1A9535F9-C9F6-F74E-9116-3F1C18F4F5A2}"/>
                    </a:ext>
                  </a:extLst>
                </p:cNvPr>
                <p:cNvSpPr txBox="1">
                  <a:spLocks noRot="1" noChangeAspect="1" noMove="1" noResize="1" noEditPoints="1" noAdjustHandles="1" noChangeArrowheads="1" noChangeShapeType="1" noTextEdit="1"/>
                </p:cNvSpPr>
                <p:nvPr/>
              </p:nvSpPr>
              <p:spPr>
                <a:xfrm>
                  <a:off x="4003673" y="7638970"/>
                  <a:ext cx="1281248" cy="369332"/>
                </a:xfrm>
                <a:prstGeom prst="rect">
                  <a:avLst/>
                </a:prstGeom>
                <a:blipFill>
                  <a:blip r:embed="rId3"/>
                  <a:stretch>
                    <a:fillRect t="-6452" r="-2941" b="-22581"/>
                  </a:stretch>
                </a:blipFill>
              </p:spPr>
              <p:txBody>
                <a:bodyPr/>
                <a:lstStyle/>
                <a:p>
                  <a:r>
                    <a:rPr lang="en-US">
                      <a:noFill/>
                    </a:rPr>
                    <a:t> </a:t>
                  </a:r>
                </a:p>
              </p:txBody>
            </p:sp>
          </mc:Fallback>
        </mc:AlternateContent>
      </p:grpSp>
      <p:sp>
        <p:nvSpPr>
          <p:cNvPr id="7" name="Rectangle 6">
            <a:extLst>
              <a:ext uri="{FF2B5EF4-FFF2-40B4-BE49-F238E27FC236}">
                <a16:creationId xmlns:a16="http://schemas.microsoft.com/office/drawing/2014/main" id="{D8D52A37-15AB-814A-97C6-1E2366D53965}"/>
              </a:ext>
            </a:extLst>
          </p:cNvPr>
          <p:cNvSpPr/>
          <p:nvPr/>
        </p:nvSpPr>
        <p:spPr>
          <a:xfrm>
            <a:off x="651471" y="4794945"/>
            <a:ext cx="9867225" cy="707886"/>
          </a:xfrm>
          <a:prstGeom prst="rect">
            <a:avLst/>
          </a:prstGeom>
        </p:spPr>
        <p:txBody>
          <a:bodyPr wrap="square">
            <a:spAutoFit/>
          </a:bodyPr>
          <a:lstStyle/>
          <a:p>
            <a:r>
              <a:rPr lang="en-US" sz="2000" dirty="0">
                <a:solidFill>
                  <a:srgbClr val="0060FC"/>
                </a:solidFill>
                <a:latin typeface="Arial" panose="020B0604020202020204" pitchFamily="34" charset="0"/>
                <a:cs typeface="Arial" panose="020B0604020202020204" pitchFamily="34" charset="0"/>
              </a:rPr>
              <a:t>Idea</a:t>
            </a:r>
            <a:r>
              <a:rPr lang="en-US" sz="2000" dirty="0">
                <a:latin typeface="Arial" panose="020B0604020202020204" pitchFamily="34" charset="0"/>
                <a:cs typeface="Arial" panose="020B0604020202020204" pitchFamily="34" charset="0"/>
              </a:rPr>
              <a:t>: make high quality outputs exponentially more likely at a rate that depends on the sensitivity of the quality score (and the privacy parameter) </a:t>
            </a:r>
            <a:endParaRPr lang="en-US" sz="2000" dirty="0">
              <a:effectLst/>
              <a:latin typeface="Arial" panose="020B0604020202020204" pitchFamily="34" charset="0"/>
              <a:cs typeface="Arial" panose="020B0604020202020204" pitchFamily="34" charset="0"/>
            </a:endParaRPr>
          </a:p>
        </p:txBody>
      </p:sp>
      <p:pic>
        <p:nvPicPr>
          <p:cNvPr id="12" name="Picture 11" descr="exponential probability">
            <a:extLst>
              <a:ext uri="{FF2B5EF4-FFF2-40B4-BE49-F238E27FC236}">
                <a16:creationId xmlns:a16="http://schemas.microsoft.com/office/drawing/2014/main" id="{7A5E1CD3-0D53-A04B-9B5D-E6A6BAFC77AB}"/>
              </a:ext>
            </a:extLst>
          </p:cNvPr>
          <p:cNvPicPr>
            <a:picLocks noChangeAspect="1"/>
          </p:cNvPicPr>
          <p:nvPr/>
        </p:nvPicPr>
        <p:blipFill>
          <a:blip r:embed="rId4"/>
          <a:stretch>
            <a:fillRect/>
          </a:stretch>
        </p:blipFill>
        <p:spPr>
          <a:xfrm>
            <a:off x="2108564" y="5608759"/>
            <a:ext cx="7264400" cy="1079500"/>
          </a:xfrm>
          <a:prstGeom prst="rect">
            <a:avLst/>
          </a:prstGeom>
        </p:spPr>
      </p:pic>
      <p:sp>
        <p:nvSpPr>
          <p:cNvPr id="16" name="Curved Right Arrow 15" descr="arrow">
            <a:extLst>
              <a:ext uri="{FF2B5EF4-FFF2-40B4-BE49-F238E27FC236}">
                <a16:creationId xmlns:a16="http://schemas.microsoft.com/office/drawing/2014/main" id="{B80DBA74-5866-1746-B1D8-39D89BD4F799}"/>
              </a:ext>
            </a:extLst>
          </p:cNvPr>
          <p:cNvSpPr/>
          <p:nvPr/>
        </p:nvSpPr>
        <p:spPr>
          <a:xfrm>
            <a:off x="286832" y="2443397"/>
            <a:ext cx="672538" cy="356765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Slide Number Placeholder 1"/>
          <p:cNvSpPr>
            <a:spLocks noGrp="1"/>
          </p:cNvSpPr>
          <p:nvPr>
            <p:ph type="sldNum" sz="quarter" idx="12"/>
          </p:nvPr>
        </p:nvSpPr>
        <p:spPr/>
        <p:txBody>
          <a:bodyPr/>
          <a:lstStyle/>
          <a:p>
            <a:fld id="{3E5BF5F9-4D9A-9543-85E8-59158CD2B6EB}" type="slidenum">
              <a:rPr lang="en-US" smtClean="0"/>
              <a:t>29</a:t>
            </a:fld>
            <a:endParaRPr lang="en-US"/>
          </a:p>
        </p:txBody>
      </p:sp>
    </p:spTree>
    <p:extLst>
      <p:ext uri="{BB962C8B-B14F-4D97-AF65-F5344CB8AC3E}">
        <p14:creationId xmlns:p14="http://schemas.microsoft.com/office/powerpoint/2010/main" val="3854069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6"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4C0F0C8-FD20-6C49-B257-DFFC217A62C1}"/>
              </a:ext>
            </a:extLst>
          </p:cNvPr>
          <p:cNvSpPr>
            <a:spLocks noGrp="1"/>
          </p:cNvSpPr>
          <p:nvPr>
            <p:ph type="title"/>
          </p:nvPr>
        </p:nvSpPr>
        <p:spPr>
          <a:xfrm>
            <a:off x="838200" y="91820"/>
            <a:ext cx="10515600" cy="1325563"/>
          </a:xfrm>
        </p:spPr>
        <p:txBody>
          <a:bodyPr/>
          <a:lstStyle/>
          <a:p>
            <a:r>
              <a:rPr lang="en-US" dirty="0">
                <a:latin typeface="Arial" charset="0"/>
                <a:ea typeface="Arial" charset="0"/>
                <a:cs typeface="Arial" charset="0"/>
              </a:rPr>
              <a:t>Motivations for differential privacy</a:t>
            </a:r>
            <a:endParaRPr lang="en-US" dirty="0"/>
          </a:p>
        </p:txBody>
      </p:sp>
      <p:pic>
        <p:nvPicPr>
          <p:cNvPr id="10" name="Picture 9" descr="histograms">
            <a:extLst>
              <a:ext uri="{FF2B5EF4-FFF2-40B4-BE49-F238E27FC236}">
                <a16:creationId xmlns:a16="http://schemas.microsoft.com/office/drawing/2014/main" id="{70DC62D5-5A3D-B94A-9942-FC1EE81082D0}"/>
              </a:ext>
            </a:extLst>
          </p:cNvPr>
          <p:cNvPicPr>
            <a:picLocks noChangeAspect="1"/>
          </p:cNvPicPr>
          <p:nvPr/>
        </p:nvPicPr>
        <p:blipFill>
          <a:blip r:embed="rId2"/>
          <a:stretch>
            <a:fillRect/>
          </a:stretch>
        </p:blipFill>
        <p:spPr>
          <a:xfrm>
            <a:off x="638364" y="1097643"/>
            <a:ext cx="6480893" cy="2699530"/>
          </a:xfrm>
          <a:prstGeom prst="rect">
            <a:avLst/>
          </a:prstGeom>
        </p:spPr>
      </p:pic>
      <p:pic>
        <p:nvPicPr>
          <p:cNvPr id="8" name="Picture 7" descr="histograms">
            <a:extLst>
              <a:ext uri="{FF2B5EF4-FFF2-40B4-BE49-F238E27FC236}">
                <a16:creationId xmlns:a16="http://schemas.microsoft.com/office/drawing/2014/main" id="{E99CF9AE-5175-FA4C-9E45-EE1D6A45103A}"/>
              </a:ext>
            </a:extLst>
          </p:cNvPr>
          <p:cNvPicPr>
            <a:picLocks noChangeAspect="1"/>
          </p:cNvPicPr>
          <p:nvPr/>
        </p:nvPicPr>
        <p:blipFill>
          <a:blip r:embed="rId3"/>
          <a:stretch>
            <a:fillRect/>
          </a:stretch>
        </p:blipFill>
        <p:spPr>
          <a:xfrm>
            <a:off x="606199" y="3797173"/>
            <a:ext cx="6513058" cy="2764606"/>
          </a:xfrm>
          <a:prstGeom prst="rect">
            <a:avLst/>
          </a:prstGeom>
        </p:spPr>
      </p:pic>
      <p:sp>
        <p:nvSpPr>
          <p:cNvPr id="11" name="TextBox 10">
            <a:extLst>
              <a:ext uri="{FF2B5EF4-FFF2-40B4-BE49-F238E27FC236}">
                <a16:creationId xmlns:a16="http://schemas.microsoft.com/office/drawing/2014/main" id="{D7F33F54-E651-2F4F-AFED-25A57E0FF3CE}"/>
              </a:ext>
            </a:extLst>
          </p:cNvPr>
          <p:cNvSpPr txBox="1"/>
          <p:nvPr/>
        </p:nvSpPr>
        <p:spPr>
          <a:xfrm>
            <a:off x="7525061" y="4276895"/>
            <a:ext cx="4272197" cy="1384995"/>
          </a:xfrm>
          <a:prstGeom prst="rect">
            <a:avLst/>
          </a:prstGeom>
          <a:noFill/>
        </p:spPr>
        <p:txBody>
          <a:bodyPr wrap="square" rtlCol="0">
            <a:spAutoFit/>
          </a:bodyPr>
          <a:lstStyle/>
          <a:p>
            <a:r>
              <a:rPr lang="en-US" sz="2800" dirty="0">
                <a:latin typeface="Arial" panose="020B0604020202020204" pitchFamily="34" charset="0"/>
                <a:cs typeface="Arial" panose="020B0604020202020204" pitchFamily="34" charset="0"/>
              </a:rPr>
              <a:t>Looking at the new histogram easy to determine Alice has HIV+ </a:t>
            </a:r>
          </a:p>
        </p:txBody>
      </p:sp>
      <p:sp>
        <p:nvSpPr>
          <p:cNvPr id="2" name="Slide Number Placeholder 1"/>
          <p:cNvSpPr>
            <a:spLocks noGrp="1"/>
          </p:cNvSpPr>
          <p:nvPr>
            <p:ph type="sldNum" sz="quarter" idx="12"/>
          </p:nvPr>
        </p:nvSpPr>
        <p:spPr/>
        <p:txBody>
          <a:bodyPr/>
          <a:lstStyle/>
          <a:p>
            <a:fld id="{3E5BF5F9-4D9A-9543-85E8-59158CD2B6EB}" type="slidenum">
              <a:rPr lang="en-US" smtClean="0"/>
              <a:t>3</a:t>
            </a:fld>
            <a:endParaRPr lang="en-US"/>
          </a:p>
        </p:txBody>
      </p:sp>
    </p:spTree>
    <p:extLst>
      <p:ext uri="{BB962C8B-B14F-4D97-AF65-F5344CB8AC3E}">
        <p14:creationId xmlns:p14="http://schemas.microsoft.com/office/powerpoint/2010/main" val="2431994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593EB7-CD19-5A4D-9280-F3B62F54F6C0}"/>
              </a:ext>
            </a:extLst>
          </p:cNvPr>
          <p:cNvSpPr>
            <a:spLocks noGrp="1"/>
          </p:cNvSpPr>
          <p:nvPr>
            <p:ph type="title"/>
          </p:nvPr>
        </p:nvSpPr>
        <p:spPr>
          <a:xfrm>
            <a:off x="907787" y="83998"/>
            <a:ext cx="10515600" cy="1325563"/>
          </a:xfrm>
        </p:spPr>
        <p:txBody>
          <a:bodyPr/>
          <a:lstStyle/>
          <a:p>
            <a:r>
              <a:rPr lang="en-US" dirty="0">
                <a:latin typeface="Arial" charset="0"/>
                <a:ea typeface="Arial" charset="0"/>
                <a:cs typeface="Arial" charset="0"/>
              </a:rPr>
              <a:t>Formal proof</a:t>
            </a:r>
            <a:endParaRPr lang="en-US" dirty="0"/>
          </a:p>
        </p:txBody>
      </p:sp>
      <p:sp>
        <p:nvSpPr>
          <p:cNvPr id="9" name="Rectangle 8" descr="proof">
            <a:extLst>
              <a:ext uri="{FF2B5EF4-FFF2-40B4-BE49-F238E27FC236}">
                <a16:creationId xmlns:a16="http://schemas.microsoft.com/office/drawing/2014/main" id="{E075D6CE-63FA-D049-A3FC-0E551B4949FD}"/>
              </a:ext>
            </a:extLst>
          </p:cNvPr>
          <p:cNvSpPr/>
          <p:nvPr/>
        </p:nvSpPr>
        <p:spPr>
          <a:xfrm>
            <a:off x="1094887" y="1108729"/>
            <a:ext cx="8682185" cy="523220"/>
          </a:xfrm>
          <a:prstGeom prst="rect">
            <a:avLst/>
          </a:prstGeom>
        </p:spPr>
        <p:txBody>
          <a:bodyPr wrap="none">
            <a:spAutoFit/>
          </a:bodyPr>
          <a:lstStyle/>
          <a:p>
            <a:r>
              <a:rPr lang="en-US" sz="2800" dirty="0">
                <a:latin typeface="Arial" panose="020B0604020202020204" pitchFamily="34" charset="0"/>
                <a:cs typeface="Arial" panose="020B0604020202020204" pitchFamily="34" charset="0"/>
              </a:rPr>
              <a:t>Fix any 𝐷, 𝐷</a:t>
            </a:r>
            <a:r>
              <a:rPr lang="en-US" sz="2000" dirty="0">
                <a:latin typeface="Arial" panose="020B0604020202020204" pitchFamily="34" charset="0"/>
                <a:cs typeface="Arial" panose="020B0604020202020204" pitchFamily="34" charset="0"/>
              </a:rPr>
              <a:t>′ </a:t>
            </a:r>
            <a:r>
              <a:rPr lang="en-US" sz="2800" dirty="0">
                <a:latin typeface="Arial" panose="020B0604020202020204" pitchFamily="34" charset="0"/>
                <a:cs typeface="Arial" panose="020B0604020202020204" pitchFamily="34" charset="0"/>
              </a:rPr>
              <a:t>∈ N</a:t>
            </a:r>
            <a:r>
              <a:rPr lang="en-US" sz="2000" baseline="30000" dirty="0">
                <a:latin typeface="Arial" panose="020B0604020202020204" pitchFamily="34" charset="0"/>
                <a:cs typeface="Arial" panose="020B0604020202020204" pitchFamily="34" charset="0"/>
              </a:rPr>
              <a:t>|𝑋| </a:t>
            </a:r>
            <a:r>
              <a:rPr lang="en-US" sz="2800" dirty="0">
                <a:latin typeface="Arial" panose="020B0604020202020204" pitchFamily="34" charset="0"/>
                <a:cs typeface="Arial" panose="020B0604020202020204" pitchFamily="34" charset="0"/>
              </a:rPr>
              <a:t>with ||𝐷, 𝐷</a:t>
            </a:r>
            <a:r>
              <a:rPr lang="en-US" sz="2000" dirty="0">
                <a:latin typeface="Arial" panose="020B0604020202020204" pitchFamily="34" charset="0"/>
                <a:cs typeface="Arial" panose="020B0604020202020204" pitchFamily="34" charset="0"/>
              </a:rPr>
              <a:t>′ </a:t>
            </a:r>
            <a:r>
              <a:rPr lang="en-US" sz="2800" dirty="0">
                <a:latin typeface="Arial" panose="020B0604020202020204" pitchFamily="34" charset="0"/>
                <a:cs typeface="Arial" panose="020B0604020202020204" pitchFamily="34" charset="0"/>
              </a:rPr>
              <a:t>||</a:t>
            </a:r>
            <a:r>
              <a:rPr lang="en-US" sz="2800" baseline="-25000" dirty="0">
                <a:latin typeface="Arial" panose="020B0604020202020204" pitchFamily="34" charset="0"/>
                <a:cs typeface="Arial" panose="020B0604020202020204" pitchFamily="34" charset="0"/>
              </a:rPr>
              <a:t> 1</a:t>
            </a:r>
            <a:r>
              <a:rPr lang="en-US" sz="2800" dirty="0">
                <a:latin typeface="Arial" panose="020B0604020202020204" pitchFamily="34" charset="0"/>
                <a:cs typeface="Arial" panose="020B0604020202020204" pitchFamily="34" charset="0"/>
              </a:rPr>
              <a:t> ≤ 1 and any 𝑟 ∈ 𝑅... </a:t>
            </a:r>
            <a:endParaRPr lang="en-US" sz="2800" dirty="0">
              <a:effectLst/>
              <a:latin typeface="Arial" panose="020B0604020202020204" pitchFamily="34" charset="0"/>
              <a:cs typeface="Arial" panose="020B0604020202020204" pitchFamily="34" charset="0"/>
            </a:endParaRPr>
          </a:p>
        </p:txBody>
      </p:sp>
      <p:pic>
        <p:nvPicPr>
          <p:cNvPr id="6" name="Picture 5" descr="proof">
            <a:extLst>
              <a:ext uri="{FF2B5EF4-FFF2-40B4-BE49-F238E27FC236}">
                <a16:creationId xmlns:a16="http://schemas.microsoft.com/office/drawing/2014/main" id="{D330BB36-45FE-6D41-8726-B767EAC0B66C}"/>
              </a:ext>
            </a:extLst>
          </p:cNvPr>
          <p:cNvPicPr>
            <a:picLocks noChangeAspect="1"/>
          </p:cNvPicPr>
          <p:nvPr/>
        </p:nvPicPr>
        <p:blipFill>
          <a:blip r:embed="rId2"/>
          <a:stretch>
            <a:fillRect/>
          </a:stretch>
        </p:blipFill>
        <p:spPr>
          <a:xfrm>
            <a:off x="907787" y="1814512"/>
            <a:ext cx="8483600" cy="4724400"/>
          </a:xfrm>
          <a:prstGeom prst="rect">
            <a:avLst/>
          </a:prstGeom>
        </p:spPr>
      </p:pic>
      <p:sp>
        <p:nvSpPr>
          <p:cNvPr id="2" name="Slide Number Placeholder 1"/>
          <p:cNvSpPr>
            <a:spLocks noGrp="1"/>
          </p:cNvSpPr>
          <p:nvPr>
            <p:ph type="sldNum" sz="quarter" idx="12"/>
          </p:nvPr>
        </p:nvSpPr>
        <p:spPr/>
        <p:txBody>
          <a:bodyPr/>
          <a:lstStyle/>
          <a:p>
            <a:fld id="{3E5BF5F9-4D9A-9543-85E8-59158CD2B6EB}" type="slidenum">
              <a:rPr lang="en-US" smtClean="0"/>
              <a:t>30</a:t>
            </a:fld>
            <a:endParaRPr lang="en-US"/>
          </a:p>
        </p:txBody>
      </p:sp>
    </p:spTree>
    <p:extLst>
      <p:ext uri="{BB962C8B-B14F-4D97-AF65-F5344CB8AC3E}">
        <p14:creationId xmlns:p14="http://schemas.microsoft.com/office/powerpoint/2010/main" val="4443638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0C2CF09-3F4F-F049-B08E-43C25A1CD1CC}"/>
              </a:ext>
            </a:extLst>
          </p:cNvPr>
          <p:cNvSpPr>
            <a:spLocks noGrp="1"/>
          </p:cNvSpPr>
          <p:nvPr>
            <p:ph type="title"/>
          </p:nvPr>
        </p:nvSpPr>
        <p:spPr>
          <a:xfrm>
            <a:off x="723900" y="0"/>
            <a:ext cx="10515600" cy="1325563"/>
          </a:xfrm>
        </p:spPr>
        <p:txBody>
          <a:bodyPr/>
          <a:lstStyle/>
          <a:p>
            <a:r>
              <a:rPr lang="en-US" dirty="0">
                <a:latin typeface="Arial" charset="0"/>
                <a:ea typeface="Arial" charset="0"/>
                <a:cs typeface="Arial" charset="0"/>
              </a:rPr>
              <a:t>Formal proof</a:t>
            </a:r>
            <a:endParaRPr lang="en-US" dirty="0"/>
          </a:p>
        </p:txBody>
      </p:sp>
      <p:pic>
        <p:nvPicPr>
          <p:cNvPr id="5" name="Picture 4" descr="proof">
            <a:extLst>
              <a:ext uri="{FF2B5EF4-FFF2-40B4-BE49-F238E27FC236}">
                <a16:creationId xmlns:a16="http://schemas.microsoft.com/office/drawing/2014/main" id="{E6C1C028-9609-E249-94D1-BC0E39ADA14F}"/>
              </a:ext>
            </a:extLst>
          </p:cNvPr>
          <p:cNvPicPr>
            <a:picLocks noChangeAspect="1"/>
          </p:cNvPicPr>
          <p:nvPr/>
        </p:nvPicPr>
        <p:blipFill>
          <a:blip r:embed="rId2"/>
          <a:stretch>
            <a:fillRect/>
          </a:stretch>
        </p:blipFill>
        <p:spPr>
          <a:xfrm>
            <a:off x="101600" y="1116012"/>
            <a:ext cx="8509000" cy="5422900"/>
          </a:xfrm>
          <a:prstGeom prst="rect">
            <a:avLst/>
          </a:prstGeom>
        </p:spPr>
      </p:pic>
      <p:sp>
        <p:nvSpPr>
          <p:cNvPr id="3" name="Rectangle 2">
            <a:extLst>
              <a:ext uri="{FF2B5EF4-FFF2-40B4-BE49-F238E27FC236}">
                <a16:creationId xmlns:a16="http://schemas.microsoft.com/office/drawing/2014/main" id="{F55C6F27-9869-4743-A190-ACDB823251B5}"/>
              </a:ext>
            </a:extLst>
          </p:cNvPr>
          <p:cNvSpPr/>
          <p:nvPr/>
        </p:nvSpPr>
        <p:spPr>
          <a:xfrm>
            <a:off x="6478630" y="5338583"/>
            <a:ext cx="5518498" cy="1200329"/>
          </a:xfrm>
          <a:prstGeom prst="rect">
            <a:avLst/>
          </a:prstGeom>
        </p:spPr>
        <p:txBody>
          <a:bodyPr wrap="none">
            <a:spAutoFit/>
          </a:bodyPr>
          <a:lstStyle/>
          <a:p>
            <a:r>
              <a:rPr lang="en-US" sz="2400" dirty="0">
                <a:latin typeface="Arial" panose="020B0604020202020204" pitchFamily="34" charset="0"/>
                <a:cs typeface="Arial" panose="020B0604020202020204" pitchFamily="34" charset="0"/>
              </a:rPr>
              <a:t>Note:</a:t>
            </a:r>
          </a:p>
          <a:p>
            <a:r>
              <a:rPr lang="en-US" sz="2400" dirty="0">
                <a:latin typeface="Arial" panose="020B0604020202020204" pitchFamily="34" charset="0"/>
                <a:cs typeface="Arial" panose="020B0604020202020204" pitchFamily="34" charset="0"/>
              </a:rPr>
              <a:t>|q(D, r) - q(D’, r)|&lt;=</a:t>
            </a:r>
            <a:r>
              <a:rPr lang="el-GR" sz="2400" dirty="0">
                <a:latin typeface="Arial" panose="020B0604020202020204" pitchFamily="34" charset="0"/>
                <a:cs typeface="Arial" panose="020B0604020202020204" pitchFamily="34" charset="0"/>
              </a:rPr>
              <a:t> Δ</a:t>
            </a:r>
            <a:r>
              <a:rPr lang="en-US" sz="2400" dirty="0">
                <a:latin typeface="Arial" panose="020B0604020202020204" pitchFamily="34" charset="0"/>
                <a:cs typeface="Arial" panose="020B0604020202020204" pitchFamily="34" charset="0"/>
              </a:rPr>
              <a:t> where</a:t>
            </a:r>
          </a:p>
          <a:p>
            <a:r>
              <a:rPr lang="el-GR" sz="2400" dirty="0">
                <a:latin typeface="Arial" panose="020B0604020202020204" pitchFamily="34" charset="0"/>
                <a:cs typeface="Arial" panose="020B0604020202020204" pitchFamily="34" charset="0"/>
              </a:rPr>
              <a:t>Δ</a:t>
            </a:r>
            <a:r>
              <a:rPr lang="en-US" sz="2400" dirty="0">
                <a:latin typeface="Arial" panose="020B0604020202020204" pitchFamily="34" charset="0"/>
                <a:cs typeface="Arial" panose="020B0604020202020204" pitchFamily="34" charset="0"/>
              </a:rPr>
              <a:t> = max </a:t>
            </a:r>
            <a:r>
              <a:rPr lang="en-US" altLang="en-US" sz="2400" baseline="-25000" dirty="0">
                <a:latin typeface="Cambria Math" panose="02040503050406030204" pitchFamily="18" charset="0"/>
              </a:rPr>
              <a:t>𝑟∈𝑅,𝐷,𝐷</a:t>
            </a:r>
            <a:r>
              <a:rPr lang="en-US" altLang="en-US" sz="2000" baseline="-25000" dirty="0">
                <a:latin typeface="Cambria Math" panose="02040503050406030204" pitchFamily="18" charset="0"/>
              </a:rPr>
              <a:t>′</a:t>
            </a:r>
            <a:r>
              <a:rPr lang="en-US" altLang="en-US" sz="2400" baseline="-25000" dirty="0">
                <a:latin typeface="Cambria Math" panose="02040503050406030204" pitchFamily="18" charset="0"/>
              </a:rPr>
              <a:t>: 𝐷−𝐷</a:t>
            </a:r>
            <a:r>
              <a:rPr lang="en-US" altLang="en-US" sz="2000" baseline="-25000" dirty="0">
                <a:latin typeface="Cambria Math" panose="02040503050406030204" pitchFamily="18" charset="0"/>
              </a:rPr>
              <a:t>′ 1</a:t>
            </a:r>
            <a:r>
              <a:rPr lang="en-US" altLang="en-US" sz="2400" baseline="-25000" dirty="0">
                <a:latin typeface="Cambria Math" panose="02040503050406030204" pitchFamily="18" charset="0"/>
              </a:rPr>
              <a:t>≤1 </a:t>
            </a:r>
            <a:r>
              <a:rPr lang="en-US" sz="2400" dirty="0">
                <a:latin typeface="Arial" panose="020B0604020202020204" pitchFamily="34" charset="0"/>
                <a:cs typeface="Arial" panose="020B0604020202020204" pitchFamily="34" charset="0"/>
              </a:rPr>
              <a:t>|q(D, r) - q(D’, r)| </a:t>
            </a:r>
            <a:endParaRPr lang="en-US" sz="2400" dirty="0"/>
          </a:p>
        </p:txBody>
      </p:sp>
      <p:sp>
        <p:nvSpPr>
          <p:cNvPr id="2" name="Slide Number Placeholder 1"/>
          <p:cNvSpPr>
            <a:spLocks noGrp="1"/>
          </p:cNvSpPr>
          <p:nvPr>
            <p:ph type="sldNum" sz="quarter" idx="12"/>
          </p:nvPr>
        </p:nvSpPr>
        <p:spPr/>
        <p:txBody>
          <a:bodyPr/>
          <a:lstStyle/>
          <a:p>
            <a:fld id="{3E5BF5F9-4D9A-9543-85E8-59158CD2B6EB}" type="slidenum">
              <a:rPr lang="en-US" smtClean="0"/>
              <a:t>31</a:t>
            </a:fld>
            <a:endParaRPr lang="en-US"/>
          </a:p>
        </p:txBody>
      </p:sp>
    </p:spTree>
    <p:extLst>
      <p:ext uri="{BB962C8B-B14F-4D97-AF65-F5344CB8AC3E}">
        <p14:creationId xmlns:p14="http://schemas.microsoft.com/office/powerpoint/2010/main" val="164915295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84CF872-F0D1-4B42-9BF8-63BCAB2B79EB}"/>
              </a:ext>
            </a:extLst>
          </p:cNvPr>
          <p:cNvSpPr>
            <a:spLocks noGrp="1"/>
          </p:cNvSpPr>
          <p:nvPr>
            <p:ph type="title"/>
          </p:nvPr>
        </p:nvSpPr>
        <p:spPr>
          <a:xfrm>
            <a:off x="723900" y="0"/>
            <a:ext cx="10515600" cy="1325563"/>
          </a:xfrm>
        </p:spPr>
        <p:txBody>
          <a:bodyPr/>
          <a:lstStyle/>
          <a:p>
            <a:r>
              <a:rPr lang="en-US" dirty="0">
                <a:latin typeface="Arial" charset="0"/>
                <a:ea typeface="Arial" charset="0"/>
                <a:cs typeface="Arial" charset="0"/>
              </a:rPr>
              <a:t>Formal proof</a:t>
            </a:r>
            <a:endParaRPr lang="en-US" dirty="0"/>
          </a:p>
        </p:txBody>
      </p:sp>
      <p:pic>
        <p:nvPicPr>
          <p:cNvPr id="5" name="Picture 4" descr="proof">
            <a:extLst>
              <a:ext uri="{FF2B5EF4-FFF2-40B4-BE49-F238E27FC236}">
                <a16:creationId xmlns:a16="http://schemas.microsoft.com/office/drawing/2014/main" id="{7BB6B05D-96BD-DD44-AD36-F75F79F16B2A}"/>
              </a:ext>
            </a:extLst>
          </p:cNvPr>
          <p:cNvPicPr>
            <a:picLocks noChangeAspect="1"/>
          </p:cNvPicPr>
          <p:nvPr/>
        </p:nvPicPr>
        <p:blipFill>
          <a:blip r:embed="rId2"/>
          <a:stretch>
            <a:fillRect/>
          </a:stretch>
        </p:blipFill>
        <p:spPr>
          <a:xfrm>
            <a:off x="552658" y="1057275"/>
            <a:ext cx="8775700" cy="5664200"/>
          </a:xfrm>
          <a:prstGeom prst="rect">
            <a:avLst/>
          </a:prstGeom>
        </p:spPr>
      </p:pic>
      <p:sp>
        <p:nvSpPr>
          <p:cNvPr id="6" name="Rectangle 5">
            <a:extLst>
              <a:ext uri="{FF2B5EF4-FFF2-40B4-BE49-F238E27FC236}">
                <a16:creationId xmlns:a16="http://schemas.microsoft.com/office/drawing/2014/main" id="{898A06A7-EBE2-E74F-BD99-862790724AC2}"/>
              </a:ext>
            </a:extLst>
          </p:cNvPr>
          <p:cNvSpPr/>
          <p:nvPr/>
        </p:nvSpPr>
        <p:spPr>
          <a:xfrm>
            <a:off x="7467487" y="3319285"/>
            <a:ext cx="4135748" cy="1569660"/>
          </a:xfrm>
          <a:prstGeom prst="rect">
            <a:avLst/>
          </a:prstGeom>
        </p:spPr>
        <p:txBody>
          <a:bodyPr wrap="none">
            <a:spAutoFit/>
          </a:bodyPr>
          <a:lstStyle/>
          <a:p>
            <a:r>
              <a:rPr lang="en-US" sz="2400" dirty="0">
                <a:latin typeface="Arial" panose="020B0604020202020204" pitchFamily="34" charset="0"/>
                <a:cs typeface="Arial" panose="020B0604020202020204" pitchFamily="34" charset="0"/>
              </a:rPr>
              <a:t>Note:</a:t>
            </a:r>
          </a:p>
          <a:p>
            <a:r>
              <a:rPr lang="en-US" sz="2400" dirty="0">
                <a:latin typeface="Arial" panose="020B0604020202020204" pitchFamily="34" charset="0"/>
                <a:cs typeface="Arial" panose="020B0604020202020204" pitchFamily="34" charset="0"/>
              </a:rPr>
              <a:t>|q(D, r) - q(D’, r)|&lt;=</a:t>
            </a:r>
            <a:r>
              <a:rPr lang="el-GR" sz="2400" dirty="0">
                <a:latin typeface="Arial" panose="020B0604020202020204" pitchFamily="34" charset="0"/>
                <a:cs typeface="Arial" panose="020B0604020202020204" pitchFamily="34" charset="0"/>
              </a:rPr>
              <a:t> Δ</a:t>
            </a:r>
            <a:endParaRPr lang="en-US" sz="2400" dirty="0">
              <a:latin typeface="Arial" panose="020B0604020202020204" pitchFamily="34" charset="0"/>
              <a:cs typeface="Arial" panose="020B0604020202020204" pitchFamily="34" charset="0"/>
            </a:endParaRPr>
          </a:p>
          <a:p>
            <a:r>
              <a:rPr lang="en-US" sz="2400" dirty="0">
                <a:latin typeface="Arial" panose="020B0604020202020204" pitchFamily="34" charset="0"/>
                <a:cs typeface="Arial" panose="020B0604020202020204" pitchFamily="34" charset="0"/>
                <a:sym typeface="Wingdings" pitchFamily="2" charset="2"/>
              </a:rPr>
              <a:t> </a:t>
            </a:r>
            <a:r>
              <a:rPr lang="en-US" sz="2400" dirty="0">
                <a:latin typeface="Arial" panose="020B0604020202020204" pitchFamily="34" charset="0"/>
                <a:cs typeface="Arial" panose="020B0604020202020204" pitchFamily="34" charset="0"/>
              </a:rPr>
              <a:t>-</a:t>
            </a:r>
            <a:r>
              <a:rPr lang="el-GR" sz="2400" dirty="0">
                <a:latin typeface="Arial" panose="020B0604020202020204" pitchFamily="34" charset="0"/>
                <a:cs typeface="Arial" panose="020B0604020202020204" pitchFamily="34" charset="0"/>
              </a:rPr>
              <a:t>Δ </a:t>
            </a:r>
            <a:r>
              <a:rPr lang="en-US" sz="2400" dirty="0">
                <a:latin typeface="Arial" panose="020B0604020202020204" pitchFamily="34" charset="0"/>
                <a:cs typeface="Arial" panose="020B0604020202020204" pitchFamily="34" charset="0"/>
              </a:rPr>
              <a:t>&lt;=q(D, r) - q(D’, r) &lt;=</a:t>
            </a:r>
            <a:r>
              <a:rPr lang="el-GR" sz="2400" dirty="0">
                <a:latin typeface="Arial" panose="020B0604020202020204" pitchFamily="34" charset="0"/>
                <a:cs typeface="Arial" panose="020B0604020202020204" pitchFamily="34" charset="0"/>
              </a:rPr>
              <a:t> Δ</a:t>
            </a:r>
            <a:endParaRPr lang="en-US" sz="2400" dirty="0">
              <a:latin typeface="Arial" panose="020B0604020202020204" pitchFamily="34" charset="0"/>
              <a:cs typeface="Arial" panose="020B0604020202020204" pitchFamily="34" charset="0"/>
            </a:endParaRPr>
          </a:p>
          <a:p>
            <a:r>
              <a:rPr lang="en-US" sz="2400" dirty="0">
                <a:latin typeface="Arial" panose="020B0604020202020204" pitchFamily="34" charset="0"/>
                <a:cs typeface="Arial" panose="020B0604020202020204" pitchFamily="34" charset="0"/>
                <a:sym typeface="Wingdings" pitchFamily="2" charset="2"/>
              </a:rPr>
              <a:t> </a:t>
            </a:r>
            <a:r>
              <a:rPr lang="en-US" sz="2400" dirty="0">
                <a:latin typeface="Arial" panose="020B0604020202020204" pitchFamily="34" charset="0"/>
                <a:cs typeface="Arial" panose="020B0604020202020204" pitchFamily="34" charset="0"/>
              </a:rPr>
              <a:t>q(D’, r)&lt;= q(D, r) + </a:t>
            </a:r>
            <a:r>
              <a:rPr lang="el-GR" sz="2400" dirty="0">
                <a:latin typeface="Arial" panose="020B0604020202020204" pitchFamily="34" charset="0"/>
                <a:cs typeface="Arial" panose="020B0604020202020204" pitchFamily="34" charset="0"/>
              </a:rPr>
              <a:t>Δ</a:t>
            </a:r>
            <a:endParaRPr lang="en-US" sz="2400" dirty="0"/>
          </a:p>
        </p:txBody>
      </p:sp>
      <p:sp>
        <p:nvSpPr>
          <p:cNvPr id="2" name="Slide Number Placeholder 1"/>
          <p:cNvSpPr>
            <a:spLocks noGrp="1"/>
          </p:cNvSpPr>
          <p:nvPr>
            <p:ph type="sldNum" sz="quarter" idx="12"/>
          </p:nvPr>
        </p:nvSpPr>
        <p:spPr/>
        <p:txBody>
          <a:bodyPr/>
          <a:lstStyle/>
          <a:p>
            <a:fld id="{3E5BF5F9-4D9A-9543-85E8-59158CD2B6EB}" type="slidenum">
              <a:rPr lang="en-US" smtClean="0"/>
              <a:t>32</a:t>
            </a:fld>
            <a:endParaRPr lang="en-US"/>
          </a:p>
        </p:txBody>
      </p:sp>
    </p:spTree>
    <p:extLst>
      <p:ext uri="{BB962C8B-B14F-4D97-AF65-F5344CB8AC3E}">
        <p14:creationId xmlns:p14="http://schemas.microsoft.com/office/powerpoint/2010/main" val="358164489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9FC1C6D-0C83-914A-AD62-91802E921F32}"/>
              </a:ext>
            </a:extLst>
          </p:cNvPr>
          <p:cNvSpPr>
            <a:spLocks noGrp="1"/>
          </p:cNvSpPr>
          <p:nvPr>
            <p:ph type="title"/>
          </p:nvPr>
        </p:nvSpPr>
        <p:spPr/>
        <p:txBody>
          <a:bodyPr/>
          <a:lstStyle/>
          <a:p>
            <a:r>
              <a:rPr lang="en-US" dirty="0">
                <a:latin typeface="Arial" charset="0"/>
                <a:ea typeface="Arial" charset="0"/>
                <a:cs typeface="Arial" charset="0"/>
              </a:rPr>
              <a:t>Formal proof</a:t>
            </a:r>
            <a:endParaRPr lang="en-US" dirty="0"/>
          </a:p>
        </p:txBody>
      </p:sp>
      <p:pic>
        <p:nvPicPr>
          <p:cNvPr id="5" name="Picture 4" descr="proof">
            <a:extLst>
              <a:ext uri="{FF2B5EF4-FFF2-40B4-BE49-F238E27FC236}">
                <a16:creationId xmlns:a16="http://schemas.microsoft.com/office/drawing/2014/main" id="{C8A3A506-DF77-984F-81C4-B50B4A6A1FE6}"/>
              </a:ext>
            </a:extLst>
          </p:cNvPr>
          <p:cNvPicPr>
            <a:picLocks noChangeAspect="1"/>
          </p:cNvPicPr>
          <p:nvPr/>
        </p:nvPicPr>
        <p:blipFill>
          <a:blip r:embed="rId2"/>
          <a:stretch>
            <a:fillRect/>
          </a:stretch>
        </p:blipFill>
        <p:spPr>
          <a:xfrm>
            <a:off x="1427843" y="1441450"/>
            <a:ext cx="8661400" cy="4914900"/>
          </a:xfrm>
          <a:prstGeom prst="rect">
            <a:avLst/>
          </a:prstGeom>
        </p:spPr>
      </p:pic>
      <p:sp>
        <p:nvSpPr>
          <p:cNvPr id="2" name="Slide Number Placeholder 1"/>
          <p:cNvSpPr>
            <a:spLocks noGrp="1"/>
          </p:cNvSpPr>
          <p:nvPr>
            <p:ph type="sldNum" sz="quarter" idx="12"/>
          </p:nvPr>
        </p:nvSpPr>
        <p:spPr/>
        <p:txBody>
          <a:bodyPr/>
          <a:lstStyle/>
          <a:p>
            <a:fld id="{3E5BF5F9-4D9A-9543-85E8-59158CD2B6EB}" type="slidenum">
              <a:rPr lang="en-US" smtClean="0"/>
              <a:t>33</a:t>
            </a:fld>
            <a:endParaRPr lang="en-US"/>
          </a:p>
        </p:txBody>
      </p:sp>
    </p:spTree>
    <p:extLst>
      <p:ext uri="{BB962C8B-B14F-4D97-AF65-F5344CB8AC3E}">
        <p14:creationId xmlns:p14="http://schemas.microsoft.com/office/powerpoint/2010/main" val="62454565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89FC9C-A502-8140-8F59-1EC68DD939AC}"/>
              </a:ext>
            </a:extLst>
          </p:cNvPr>
          <p:cNvSpPr>
            <a:spLocks noGrp="1"/>
          </p:cNvSpPr>
          <p:nvPr>
            <p:ph type="title"/>
          </p:nvPr>
        </p:nvSpPr>
        <p:spPr>
          <a:xfrm>
            <a:off x="723900" y="14610"/>
            <a:ext cx="10515600" cy="1325563"/>
          </a:xfrm>
        </p:spPr>
        <p:txBody>
          <a:bodyPr/>
          <a:lstStyle/>
          <a:p>
            <a:r>
              <a:rPr lang="en-US" dirty="0"/>
              <a:t>Randomized Response</a:t>
            </a:r>
          </a:p>
        </p:txBody>
      </p:sp>
      <p:sp>
        <p:nvSpPr>
          <p:cNvPr id="7" name="Rectangle 6">
            <a:extLst>
              <a:ext uri="{FF2B5EF4-FFF2-40B4-BE49-F238E27FC236}">
                <a16:creationId xmlns:a16="http://schemas.microsoft.com/office/drawing/2014/main" id="{9DFCC49D-47E4-E54C-A1F5-CD880B1A1996}"/>
              </a:ext>
            </a:extLst>
          </p:cNvPr>
          <p:cNvSpPr/>
          <p:nvPr/>
        </p:nvSpPr>
        <p:spPr>
          <a:xfrm>
            <a:off x="5981700" y="1007882"/>
            <a:ext cx="5914048" cy="1569660"/>
          </a:xfrm>
          <a:prstGeom prst="rect">
            <a:avLst/>
          </a:prstGeom>
        </p:spPr>
        <p:txBody>
          <a:bodyPr wrap="square">
            <a:spAutoFit/>
          </a:bodyPr>
          <a:lstStyle/>
          <a:p>
            <a:r>
              <a:rPr lang="en-US" sz="2400" dirty="0">
                <a:latin typeface="Arial" panose="020B0604020202020204" pitchFamily="34" charset="0"/>
                <a:cs typeface="Arial" panose="020B0604020202020204" pitchFamily="34" charset="0"/>
              </a:rPr>
              <a:t>Consider 2 databases D, D’ (of size M) that differ in the j-</a:t>
            </a:r>
            <a:r>
              <a:rPr lang="en-US" sz="2400" dirty="0" err="1">
                <a:latin typeface="Arial" panose="020B0604020202020204" pitchFamily="34" charset="0"/>
                <a:cs typeface="Arial" panose="020B0604020202020204" pitchFamily="34" charset="0"/>
              </a:rPr>
              <a:t>th</a:t>
            </a:r>
            <a:r>
              <a:rPr lang="en-US" sz="2400" dirty="0">
                <a:latin typeface="Arial" panose="020B0604020202020204" pitchFamily="34" charset="0"/>
                <a:cs typeface="Arial" panose="020B0604020202020204" pitchFamily="34" charset="0"/>
              </a:rPr>
              <a:t> value only</a:t>
            </a:r>
          </a:p>
          <a:p>
            <a:pPr lvl="1"/>
            <a:r>
              <a:rPr lang="en-US" sz="2400" dirty="0">
                <a:latin typeface="Arial" panose="020B0604020202020204" pitchFamily="34" charset="0"/>
                <a:cs typeface="Arial" panose="020B0604020202020204" pitchFamily="34" charset="0"/>
              </a:rPr>
              <a:t>– D[j] ≠ D’[j]. But, D[</a:t>
            </a:r>
            <a:r>
              <a:rPr lang="en-US" sz="2400" dirty="0" err="1">
                <a:latin typeface="Arial" panose="020B0604020202020204" pitchFamily="34" charset="0"/>
                <a:cs typeface="Arial" panose="020B0604020202020204" pitchFamily="34" charset="0"/>
              </a:rPr>
              <a:t>i</a:t>
            </a:r>
            <a:r>
              <a:rPr lang="en-US" sz="2400" dirty="0">
                <a:latin typeface="Arial" panose="020B0604020202020204" pitchFamily="34" charset="0"/>
                <a:cs typeface="Arial" panose="020B0604020202020204" pitchFamily="34" charset="0"/>
              </a:rPr>
              <a:t>] = D’[</a:t>
            </a:r>
            <a:r>
              <a:rPr lang="en-US" sz="2400" dirty="0" err="1">
                <a:latin typeface="Arial" panose="020B0604020202020204" pitchFamily="34" charset="0"/>
                <a:cs typeface="Arial" panose="020B0604020202020204" pitchFamily="34" charset="0"/>
              </a:rPr>
              <a:t>i</a:t>
            </a:r>
            <a:r>
              <a:rPr lang="en-US" sz="2400" dirty="0">
                <a:latin typeface="Arial" panose="020B0604020202020204" pitchFamily="34" charset="0"/>
                <a:cs typeface="Arial" panose="020B0604020202020204" pitchFamily="34" charset="0"/>
              </a:rPr>
              <a:t>], for all </a:t>
            </a:r>
            <a:r>
              <a:rPr lang="en-US" sz="2400" dirty="0" err="1">
                <a:latin typeface="Arial" panose="020B0604020202020204" pitchFamily="34" charset="0"/>
                <a:cs typeface="Arial" panose="020B0604020202020204" pitchFamily="34" charset="0"/>
              </a:rPr>
              <a:t>i</a:t>
            </a:r>
            <a:r>
              <a:rPr lang="en-US" sz="2400" dirty="0">
                <a:latin typeface="Arial" panose="020B0604020202020204" pitchFamily="34" charset="0"/>
                <a:cs typeface="Arial" panose="020B0604020202020204" pitchFamily="34" charset="0"/>
              </a:rPr>
              <a:t> ≠ j</a:t>
            </a:r>
          </a:p>
          <a:p>
            <a:pPr lvl="1"/>
            <a:r>
              <a:rPr lang="en-US" sz="2400" dirty="0">
                <a:latin typeface="Arial" panose="020B0604020202020204" pitchFamily="34" charset="0"/>
                <a:cs typeface="Arial" panose="020B0604020202020204" pitchFamily="34" charset="0"/>
              </a:rPr>
              <a:t>– Only one users response is different</a:t>
            </a:r>
          </a:p>
        </p:txBody>
      </p:sp>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568BB925-6F8C-FA46-BA29-A92A235F32D8}"/>
                  </a:ext>
                </a:extLst>
              </p:cNvPr>
              <p:cNvSpPr/>
              <p:nvPr/>
            </p:nvSpPr>
            <p:spPr>
              <a:xfrm>
                <a:off x="5981700" y="2577542"/>
                <a:ext cx="6205018" cy="3487237"/>
              </a:xfrm>
              <a:prstGeom prst="rect">
                <a:avLst/>
              </a:prstGeom>
            </p:spPr>
            <p:txBody>
              <a:bodyPr wrap="square">
                <a:spAutoFit/>
              </a:bodyPr>
              <a:lstStyle/>
              <a:p>
                <a:r>
                  <a:rPr lang="en-US" sz="2400" dirty="0">
                    <a:latin typeface="Arial" panose="020B0604020202020204" pitchFamily="34" charset="0"/>
                    <a:cs typeface="Arial" panose="020B0604020202020204" pitchFamily="34" charset="0"/>
                  </a:rPr>
                  <a:t>Consider some output function O then</a:t>
                </a:r>
              </a:p>
              <a:p>
                <a:endParaRPr lang="en-US" sz="2400" dirty="0">
                  <a:latin typeface="Arial" panose="020B0604020202020204" pitchFamily="34" charset="0"/>
                  <a:cs typeface="Arial" panose="020B0604020202020204" pitchFamily="34" charset="0"/>
                </a:endParaRPr>
              </a:p>
              <a:p>
                <a14:m>
                  <m:oMath xmlns:m="http://schemas.openxmlformats.org/officeDocument/2006/math">
                    <m:f>
                      <m:fPr>
                        <m:ctrlPr>
                          <a:rPr lang="en-US" sz="2400" i="1" smtClean="0">
                            <a:solidFill>
                              <a:schemeClr val="tx1"/>
                            </a:solidFill>
                            <a:latin typeface="Cambria Math" panose="02040503050406030204" pitchFamily="18" charset="0"/>
                            <a:ea typeface="Arial" charset="0"/>
                            <a:cs typeface="Arial" charset="0"/>
                          </a:rPr>
                        </m:ctrlPr>
                      </m:fPr>
                      <m:num>
                        <m:r>
                          <a:rPr lang="en-US" sz="2400" b="1" i="1">
                            <a:latin typeface="Cambria Math" panose="02040503050406030204" pitchFamily="18" charset="0"/>
                            <a:ea typeface="Arial" charset="0"/>
                            <a:cs typeface="Arial" charset="0"/>
                          </a:rPr>
                          <m:t>𝑷𝒓</m:t>
                        </m:r>
                        <m:r>
                          <a:rPr lang="en-US" sz="2400" b="1" i="1" smtClean="0">
                            <a:solidFill>
                              <a:schemeClr val="tx1"/>
                            </a:solidFill>
                            <a:latin typeface="Cambria Math" panose="02040503050406030204" pitchFamily="18" charset="0"/>
                            <a:ea typeface="Arial" charset="0"/>
                            <a:cs typeface="Arial" charset="0"/>
                          </a:rPr>
                          <m:t>[</m:t>
                        </m:r>
                        <m:r>
                          <a:rPr lang="en-US" sz="2400" b="1" i="1" smtClean="0">
                            <a:solidFill>
                              <a:schemeClr val="tx1"/>
                            </a:solidFill>
                            <a:latin typeface="Cambria Math" panose="02040503050406030204" pitchFamily="18" charset="0"/>
                            <a:ea typeface="Arial" charset="0"/>
                            <a:cs typeface="Arial" charset="0"/>
                          </a:rPr>
                          <m:t>𝑫</m:t>
                        </m:r>
                        <m:r>
                          <a:rPr lang="en-US" sz="2400" b="1" i="1" smtClean="0">
                            <a:solidFill>
                              <a:schemeClr val="tx1"/>
                            </a:solidFill>
                            <a:latin typeface="Cambria Math" panose="02040503050406030204" pitchFamily="18" charset="0"/>
                            <a:ea typeface="Arial" charset="0"/>
                            <a:cs typeface="Arial" charset="0"/>
                          </a:rPr>
                          <m:t>→</m:t>
                        </m:r>
                        <m:r>
                          <a:rPr lang="en-US" sz="2400" b="1" i="1" smtClean="0">
                            <a:solidFill>
                              <a:schemeClr val="tx1"/>
                            </a:solidFill>
                            <a:latin typeface="Cambria Math" panose="02040503050406030204" pitchFamily="18" charset="0"/>
                            <a:ea typeface="Arial" charset="0"/>
                            <a:cs typeface="Arial" charset="0"/>
                          </a:rPr>
                          <m:t>𝑶</m:t>
                        </m:r>
                        <m:r>
                          <a:rPr lang="en-US" sz="2400" b="1" i="1" smtClean="0">
                            <a:solidFill>
                              <a:schemeClr val="tx1"/>
                            </a:solidFill>
                            <a:latin typeface="Cambria Math" panose="02040503050406030204" pitchFamily="18" charset="0"/>
                            <a:ea typeface="Arial" charset="0"/>
                            <a:cs typeface="Arial" charset="0"/>
                          </a:rPr>
                          <m:t>]</m:t>
                        </m:r>
                      </m:num>
                      <m:den>
                        <m:r>
                          <a:rPr lang="en-US" sz="2400" b="1" i="1" smtClean="0">
                            <a:solidFill>
                              <a:schemeClr val="tx1"/>
                            </a:solidFill>
                            <a:latin typeface="Cambria Math" panose="02040503050406030204" pitchFamily="18" charset="0"/>
                            <a:ea typeface="Arial" charset="0"/>
                            <a:cs typeface="Arial" charset="0"/>
                          </a:rPr>
                          <m:t>𝑷𝒓</m:t>
                        </m:r>
                        <m:r>
                          <a:rPr lang="en-US" sz="2400" b="1" i="1" smtClean="0">
                            <a:solidFill>
                              <a:schemeClr val="tx1"/>
                            </a:solidFill>
                            <a:latin typeface="Cambria Math" panose="02040503050406030204" pitchFamily="18" charset="0"/>
                            <a:ea typeface="Arial" charset="0"/>
                            <a:cs typeface="Arial" charset="0"/>
                          </a:rPr>
                          <m:t>[</m:t>
                        </m:r>
                        <m:sSup>
                          <m:sSupPr>
                            <m:ctrlPr>
                              <a:rPr lang="en-US" sz="2400" b="1" i="1" smtClean="0">
                                <a:solidFill>
                                  <a:schemeClr val="tx1"/>
                                </a:solidFill>
                                <a:latin typeface="Cambria Math" panose="02040503050406030204" pitchFamily="18" charset="0"/>
                                <a:ea typeface="Arial" charset="0"/>
                                <a:cs typeface="Arial" charset="0"/>
                              </a:rPr>
                            </m:ctrlPr>
                          </m:sSupPr>
                          <m:e>
                            <m:r>
                              <a:rPr lang="en-US" sz="2400" b="1" i="1" smtClean="0">
                                <a:solidFill>
                                  <a:schemeClr val="tx1"/>
                                </a:solidFill>
                                <a:latin typeface="Cambria Math" panose="02040503050406030204" pitchFamily="18" charset="0"/>
                                <a:ea typeface="Arial" charset="0"/>
                                <a:cs typeface="Arial" charset="0"/>
                              </a:rPr>
                              <m:t>𝑫</m:t>
                            </m:r>
                          </m:e>
                          <m:sup>
                            <m:r>
                              <a:rPr lang="en-US" sz="2400" b="1" i="1" smtClean="0">
                                <a:solidFill>
                                  <a:schemeClr val="tx1"/>
                                </a:solidFill>
                                <a:latin typeface="Cambria Math" panose="02040503050406030204" pitchFamily="18" charset="0"/>
                                <a:ea typeface="Arial" charset="0"/>
                                <a:cs typeface="Arial" charset="0"/>
                              </a:rPr>
                              <m:t>′</m:t>
                            </m:r>
                          </m:sup>
                        </m:sSup>
                        <m:r>
                          <a:rPr lang="en-US" sz="2400" b="1" i="1" smtClean="0">
                            <a:solidFill>
                              <a:schemeClr val="tx1"/>
                            </a:solidFill>
                            <a:latin typeface="Cambria Math" panose="02040503050406030204" pitchFamily="18" charset="0"/>
                            <a:ea typeface="Arial" charset="0"/>
                            <a:cs typeface="Arial" charset="0"/>
                          </a:rPr>
                          <m:t>→</m:t>
                        </m:r>
                        <m:r>
                          <a:rPr lang="en-US" sz="2400" b="1" i="1" smtClean="0">
                            <a:solidFill>
                              <a:schemeClr val="tx1"/>
                            </a:solidFill>
                            <a:latin typeface="Cambria Math" panose="02040503050406030204" pitchFamily="18" charset="0"/>
                            <a:ea typeface="Arial" charset="0"/>
                            <a:cs typeface="Arial" charset="0"/>
                          </a:rPr>
                          <m:t>𝑶</m:t>
                        </m:r>
                        <m:r>
                          <a:rPr lang="en-US" sz="2400" b="1" i="1" smtClean="0">
                            <a:solidFill>
                              <a:schemeClr val="tx1"/>
                            </a:solidFill>
                            <a:latin typeface="Cambria Math" panose="02040503050406030204" pitchFamily="18" charset="0"/>
                            <a:ea typeface="Arial" charset="0"/>
                            <a:cs typeface="Arial" charset="0"/>
                          </a:rPr>
                          <m:t>]</m:t>
                        </m:r>
                      </m:den>
                    </m:f>
                  </m:oMath>
                </a14:m>
                <a:r>
                  <a:rPr lang="en-US" sz="2400" dirty="0">
                    <a:latin typeface="Arial" panose="020B0604020202020204" pitchFamily="34" charset="0"/>
                    <a:cs typeface="Arial" panose="020B0604020202020204" pitchFamily="34" charset="0"/>
                  </a:rPr>
                  <a:t> = </a:t>
                </a:r>
                <a14:m>
                  <m:oMath xmlns:m="http://schemas.openxmlformats.org/officeDocument/2006/math">
                    <m:f>
                      <m:fPr>
                        <m:ctrlPr>
                          <a:rPr lang="en-US" sz="2400" i="1">
                            <a:latin typeface="Cambria Math" panose="02040503050406030204" pitchFamily="18" charset="0"/>
                            <a:ea typeface="Arial" charset="0"/>
                            <a:cs typeface="Arial" charset="0"/>
                          </a:rPr>
                        </m:ctrlPr>
                      </m:fPr>
                      <m:num>
                        <m:r>
                          <a:rPr lang="en-US" sz="2400" b="1" i="1" smtClean="0">
                            <a:latin typeface="Cambria Math" panose="02040503050406030204" pitchFamily="18" charset="0"/>
                            <a:ea typeface="Arial" charset="0"/>
                            <a:cs typeface="Arial" charset="0"/>
                          </a:rPr>
                          <m:t>𝒋</m:t>
                        </m:r>
                        <m:r>
                          <a:rPr lang="en-US" sz="2400" b="1" i="1" smtClean="0">
                            <a:latin typeface="Cambria Math" panose="02040503050406030204" pitchFamily="18" charset="0"/>
                            <a:ea typeface="Arial" charset="0"/>
                            <a:cs typeface="Arial" charset="0"/>
                          </a:rPr>
                          <m:t>−</m:t>
                        </m:r>
                        <m:r>
                          <a:rPr lang="en-US" sz="2400" b="1" i="1" smtClean="0">
                            <a:latin typeface="Cambria Math" panose="02040503050406030204" pitchFamily="18" charset="0"/>
                            <a:ea typeface="Arial" charset="0"/>
                            <a:cs typeface="Arial" charset="0"/>
                          </a:rPr>
                          <m:t>𝒕𝒉</m:t>
                        </m:r>
                        <m:r>
                          <a:rPr lang="en-US" sz="2400" b="1" i="1" smtClean="0">
                            <a:latin typeface="Cambria Math" panose="02040503050406030204" pitchFamily="18" charset="0"/>
                            <a:ea typeface="Arial" charset="0"/>
                            <a:cs typeface="Arial" charset="0"/>
                          </a:rPr>
                          <m:t> </m:t>
                        </m:r>
                        <m:r>
                          <a:rPr lang="en-US" sz="2400" b="1" i="1" smtClean="0">
                            <a:latin typeface="Cambria Math" panose="02040503050406030204" pitchFamily="18" charset="0"/>
                            <a:ea typeface="Arial" charset="0"/>
                            <a:cs typeface="Arial" charset="0"/>
                          </a:rPr>
                          <m:t>𝒖𝒔𝒆𝒓</m:t>
                        </m:r>
                        <m:r>
                          <a:rPr lang="en-US" sz="2400" b="1" i="1" smtClean="0">
                            <a:latin typeface="Cambria Math" panose="02040503050406030204" pitchFamily="18" charset="0"/>
                            <a:ea typeface="Arial" charset="0"/>
                            <a:cs typeface="Arial" charset="0"/>
                          </a:rPr>
                          <m:t> </m:t>
                        </m:r>
                        <m:r>
                          <a:rPr lang="en-US" sz="2400" b="1" i="1" smtClean="0">
                            <a:latin typeface="Cambria Math" panose="02040503050406030204" pitchFamily="18" charset="0"/>
                            <a:ea typeface="Arial" charset="0"/>
                            <a:cs typeface="Arial" charset="0"/>
                          </a:rPr>
                          <m:t>𝒕𝒐𝒍𝒅</m:t>
                        </m:r>
                        <m:r>
                          <a:rPr lang="en-US" sz="2400" b="1" i="1" smtClean="0">
                            <a:latin typeface="Cambria Math" panose="02040503050406030204" pitchFamily="18" charset="0"/>
                            <a:ea typeface="Arial" charset="0"/>
                            <a:cs typeface="Arial" charset="0"/>
                          </a:rPr>
                          <m:t> </m:t>
                        </m:r>
                        <m:r>
                          <a:rPr lang="en-US" sz="2400" b="1" i="1" smtClean="0">
                            <a:latin typeface="Cambria Math" panose="02040503050406030204" pitchFamily="18" charset="0"/>
                            <a:ea typeface="Arial" charset="0"/>
                            <a:cs typeface="Arial" charset="0"/>
                          </a:rPr>
                          <m:t>𝒕𝒉𝒆</m:t>
                        </m:r>
                        <m:r>
                          <a:rPr lang="en-US" sz="2400" b="1" i="1" smtClean="0">
                            <a:latin typeface="Cambria Math" panose="02040503050406030204" pitchFamily="18" charset="0"/>
                            <a:ea typeface="Arial" charset="0"/>
                            <a:cs typeface="Arial" charset="0"/>
                          </a:rPr>
                          <m:t> </m:t>
                        </m:r>
                        <m:r>
                          <a:rPr lang="en-US" sz="2400" b="1" i="1" smtClean="0">
                            <a:latin typeface="Cambria Math" panose="02040503050406030204" pitchFamily="18" charset="0"/>
                            <a:ea typeface="Arial" charset="0"/>
                            <a:cs typeface="Arial" charset="0"/>
                          </a:rPr>
                          <m:t>𝒕𝒓𝒖𝒕𝒉</m:t>
                        </m:r>
                      </m:num>
                      <m:den>
                        <m:r>
                          <a:rPr lang="en-US" sz="2400" b="1" i="1" smtClean="0">
                            <a:latin typeface="Cambria Math" panose="02040503050406030204" pitchFamily="18" charset="0"/>
                            <a:ea typeface="Arial" charset="0"/>
                            <a:cs typeface="Arial" charset="0"/>
                          </a:rPr>
                          <m:t>𝒋</m:t>
                        </m:r>
                        <m:r>
                          <a:rPr lang="en-US" sz="2400" b="1" i="1" smtClean="0">
                            <a:latin typeface="Cambria Math" panose="02040503050406030204" pitchFamily="18" charset="0"/>
                            <a:ea typeface="Arial" charset="0"/>
                            <a:cs typeface="Arial" charset="0"/>
                          </a:rPr>
                          <m:t>−</m:t>
                        </m:r>
                        <m:r>
                          <a:rPr lang="en-US" sz="2400" b="1" i="1" smtClean="0">
                            <a:latin typeface="Cambria Math" panose="02040503050406030204" pitchFamily="18" charset="0"/>
                            <a:ea typeface="Arial" charset="0"/>
                            <a:cs typeface="Arial" charset="0"/>
                          </a:rPr>
                          <m:t>𝒕𝒉</m:t>
                        </m:r>
                        <m:r>
                          <a:rPr lang="en-US" sz="2400" b="1" i="1" smtClean="0">
                            <a:latin typeface="Cambria Math" panose="02040503050406030204" pitchFamily="18" charset="0"/>
                            <a:ea typeface="Arial" charset="0"/>
                            <a:cs typeface="Arial" charset="0"/>
                          </a:rPr>
                          <m:t> </m:t>
                        </m:r>
                        <m:r>
                          <a:rPr lang="en-US" sz="2400" b="1" i="1" smtClean="0">
                            <a:latin typeface="Cambria Math" panose="02040503050406030204" pitchFamily="18" charset="0"/>
                            <a:ea typeface="Arial" charset="0"/>
                            <a:cs typeface="Arial" charset="0"/>
                          </a:rPr>
                          <m:t>𝒕𝒉𝒆</m:t>
                        </m:r>
                        <m:r>
                          <a:rPr lang="en-US" sz="2400" b="1" i="1" smtClean="0">
                            <a:latin typeface="Cambria Math" panose="02040503050406030204" pitchFamily="18" charset="0"/>
                            <a:ea typeface="Arial" charset="0"/>
                            <a:cs typeface="Arial" charset="0"/>
                          </a:rPr>
                          <m:t>  </m:t>
                        </m:r>
                        <m:r>
                          <a:rPr lang="en-US" sz="2400" b="1" i="1" smtClean="0">
                            <a:latin typeface="Cambria Math" panose="02040503050406030204" pitchFamily="18" charset="0"/>
                            <a:ea typeface="Arial" charset="0"/>
                            <a:cs typeface="Arial" charset="0"/>
                          </a:rPr>
                          <m:t>𝒖𝒔𝒆𝒓</m:t>
                        </m:r>
                        <m:r>
                          <a:rPr lang="en-US" sz="2400" b="1" i="1" smtClean="0">
                            <a:latin typeface="Cambria Math" panose="02040503050406030204" pitchFamily="18" charset="0"/>
                            <a:ea typeface="Arial" charset="0"/>
                            <a:cs typeface="Arial" charset="0"/>
                          </a:rPr>
                          <m:t> </m:t>
                        </m:r>
                        <m:r>
                          <a:rPr lang="en-US" sz="2400" b="1" i="1" smtClean="0">
                            <a:latin typeface="Cambria Math" panose="02040503050406030204" pitchFamily="18" charset="0"/>
                            <a:ea typeface="Arial" charset="0"/>
                            <a:cs typeface="Arial" charset="0"/>
                          </a:rPr>
                          <m:t>𝒍𝒊𝒆𝒅</m:t>
                        </m:r>
                        <m:r>
                          <a:rPr lang="en-US" sz="2400" b="1" i="1" smtClean="0">
                            <a:latin typeface="Cambria Math" panose="02040503050406030204" pitchFamily="18" charset="0"/>
                            <a:ea typeface="Arial" charset="0"/>
                            <a:cs typeface="Arial" charset="0"/>
                          </a:rPr>
                          <m:t> </m:t>
                        </m:r>
                      </m:den>
                    </m:f>
                  </m:oMath>
                </a14:m>
                <a:r>
                  <a:rPr lang="en-US" sz="2400" dirty="0">
                    <a:latin typeface="Arial" panose="020B0604020202020204" pitchFamily="34" charset="0"/>
                    <a:cs typeface="Arial" panose="020B0604020202020204" pitchFamily="34" charset="0"/>
                  </a:rPr>
                  <a:t> = </a:t>
                </a:r>
                <a14:m>
                  <m:oMath xmlns:m="http://schemas.openxmlformats.org/officeDocument/2006/math">
                    <m:f>
                      <m:fPr>
                        <m:ctrlPr>
                          <a:rPr lang="en-US" sz="2400" i="1">
                            <a:latin typeface="Cambria Math" panose="02040503050406030204" pitchFamily="18" charset="0"/>
                            <a:ea typeface="Arial" charset="0"/>
                            <a:cs typeface="Arial" charset="0"/>
                          </a:rPr>
                        </m:ctrlPr>
                      </m:fPr>
                      <m:num>
                        <m:r>
                          <a:rPr lang="en-US" sz="2400" b="1" i="1" smtClean="0">
                            <a:latin typeface="Cambria Math" panose="02040503050406030204" pitchFamily="18" charset="0"/>
                            <a:ea typeface="Arial" charset="0"/>
                            <a:cs typeface="Arial" charset="0"/>
                          </a:rPr>
                          <m:t>𝒑</m:t>
                        </m:r>
                      </m:num>
                      <m:den>
                        <m:r>
                          <a:rPr lang="en-US" sz="2400" b="1" i="1" smtClean="0">
                            <a:latin typeface="Cambria Math" panose="02040503050406030204" pitchFamily="18" charset="0"/>
                            <a:ea typeface="Arial" charset="0"/>
                            <a:cs typeface="Arial" charset="0"/>
                          </a:rPr>
                          <m:t>𝟏</m:t>
                        </m:r>
                        <m:r>
                          <a:rPr lang="en-US" sz="2400" b="1" i="1" smtClean="0">
                            <a:latin typeface="Cambria Math" panose="02040503050406030204" pitchFamily="18" charset="0"/>
                            <a:ea typeface="Arial" charset="0"/>
                            <a:cs typeface="Arial" charset="0"/>
                          </a:rPr>
                          <m:t>−</m:t>
                        </m:r>
                        <m:r>
                          <a:rPr lang="en-US" sz="2400" b="1" i="1" smtClean="0">
                            <a:latin typeface="Cambria Math" panose="02040503050406030204" pitchFamily="18" charset="0"/>
                            <a:ea typeface="Arial" charset="0"/>
                            <a:cs typeface="Arial" charset="0"/>
                          </a:rPr>
                          <m:t>𝒑</m:t>
                        </m:r>
                      </m:den>
                    </m:f>
                  </m:oMath>
                </a14:m>
                <a:r>
                  <a:rPr lang="en-US" sz="2400" dirty="0">
                    <a:latin typeface="Arial" panose="020B0604020202020204" pitchFamily="34" charset="0"/>
                    <a:cs typeface="Arial" panose="020B0604020202020204" pitchFamily="34" charset="0"/>
                  </a:rPr>
                  <a:t> &lt;=</a:t>
                </a:r>
                <a:r>
                  <a:rPr lang="en-US" sz="2400" b="1" dirty="0">
                    <a:solidFill>
                      <a:srgbClr val="0000FF"/>
                    </a:solidFill>
                    <a:latin typeface="Arial" panose="020B0604020202020204" pitchFamily="34" charset="0"/>
                    <a:ea typeface="Arial" charset="0"/>
                    <a:cs typeface="Arial" panose="020B0604020202020204" pitchFamily="34" charset="0"/>
                  </a:rPr>
                  <a:t> </a:t>
                </a:r>
                <a14:m>
                  <m:oMath xmlns:m="http://schemas.openxmlformats.org/officeDocument/2006/math">
                    <m:r>
                      <a:rPr lang="en-US" sz="2400" b="1" i="0" dirty="0" smtClean="0">
                        <a:solidFill>
                          <a:srgbClr val="0000FF"/>
                        </a:solidFill>
                        <a:latin typeface="Cambria Math" panose="02040503050406030204" pitchFamily="18" charset="0"/>
                        <a:ea typeface="Arial" charset="0"/>
                        <a:cs typeface="Arial" charset="0"/>
                      </a:rPr>
                      <m:t>𝐞</m:t>
                    </m:r>
                    <m:r>
                      <a:rPr lang="en-US" sz="2400" b="1" i="1" baseline="30000" dirty="0">
                        <a:solidFill>
                          <a:srgbClr val="0000FF"/>
                        </a:solidFill>
                        <a:latin typeface="Cambria Math" panose="02040503050406030204" pitchFamily="18" charset="0"/>
                        <a:ea typeface="Arial" charset="0"/>
                        <a:cs typeface="Arial" charset="0"/>
                      </a:rPr>
                      <m:t>𝜺</m:t>
                    </m:r>
                  </m:oMath>
                </a14:m>
                <a:endParaRPr lang="en-US" sz="2400" baseline="30000" dirty="0">
                  <a:latin typeface="Arial" panose="020B0604020202020204" pitchFamily="34" charset="0"/>
                  <a:cs typeface="Arial" panose="020B0604020202020204" pitchFamily="34" charset="0"/>
                </a:endParaRPr>
              </a:p>
              <a:p>
                <a:endParaRPr lang="en-US" sz="2400" baseline="30000" dirty="0">
                  <a:latin typeface="Arial" panose="020B0604020202020204" pitchFamily="34" charset="0"/>
                  <a:cs typeface="Arial" panose="020B0604020202020204" pitchFamily="34" charset="0"/>
                </a:endParaRPr>
              </a:p>
              <a:p>
                <a:r>
                  <a:rPr lang="en-US" sz="2400" baseline="30000" dirty="0">
                    <a:latin typeface="Arial" panose="020B0604020202020204" pitchFamily="34" charset="0"/>
                    <a:cs typeface="Arial" panose="020B0604020202020204" pitchFamily="34" charset="0"/>
                  </a:rPr>
                  <a:t>Or</a:t>
                </a:r>
              </a:p>
              <a:p>
                <a:endParaRPr lang="en-US" sz="2400" baseline="30000" dirty="0">
                  <a:latin typeface="Arial" panose="020B0604020202020204" pitchFamily="34" charset="0"/>
                  <a:cs typeface="Arial" panose="020B0604020202020204" pitchFamily="34" charset="0"/>
                </a:endParaRPr>
              </a:p>
              <a:p>
                <a14:m>
                  <m:oMath xmlns:m="http://schemas.openxmlformats.org/officeDocument/2006/math">
                    <m:f>
                      <m:fPr>
                        <m:ctrlPr>
                          <a:rPr lang="en-US" sz="2400" i="1">
                            <a:latin typeface="Cambria Math" panose="02040503050406030204" pitchFamily="18" charset="0"/>
                            <a:ea typeface="Arial" charset="0"/>
                            <a:cs typeface="Arial" charset="0"/>
                          </a:rPr>
                        </m:ctrlPr>
                      </m:fPr>
                      <m:num>
                        <m:r>
                          <a:rPr lang="en-US" sz="2400" b="1" i="1">
                            <a:latin typeface="Cambria Math" panose="02040503050406030204" pitchFamily="18" charset="0"/>
                            <a:ea typeface="Arial" charset="0"/>
                            <a:cs typeface="Arial" charset="0"/>
                          </a:rPr>
                          <m:t>𝑷𝒓</m:t>
                        </m:r>
                        <m:r>
                          <a:rPr lang="en-US" sz="2400" b="1" i="1">
                            <a:latin typeface="Cambria Math" panose="02040503050406030204" pitchFamily="18" charset="0"/>
                            <a:ea typeface="Arial" charset="0"/>
                            <a:cs typeface="Arial" charset="0"/>
                          </a:rPr>
                          <m:t>[</m:t>
                        </m:r>
                        <m:r>
                          <a:rPr lang="en-US" sz="2400" b="1" i="1">
                            <a:latin typeface="Cambria Math" panose="02040503050406030204" pitchFamily="18" charset="0"/>
                            <a:ea typeface="Arial" charset="0"/>
                            <a:cs typeface="Arial" charset="0"/>
                          </a:rPr>
                          <m:t>𝑫</m:t>
                        </m:r>
                        <m:r>
                          <a:rPr lang="en-US" sz="2400" b="1" i="1">
                            <a:latin typeface="Cambria Math" panose="02040503050406030204" pitchFamily="18" charset="0"/>
                            <a:ea typeface="Arial" charset="0"/>
                            <a:cs typeface="Arial" charset="0"/>
                          </a:rPr>
                          <m:t>→</m:t>
                        </m:r>
                        <m:r>
                          <a:rPr lang="en-US" sz="2400" b="1" i="1">
                            <a:latin typeface="Cambria Math" panose="02040503050406030204" pitchFamily="18" charset="0"/>
                            <a:ea typeface="Arial" charset="0"/>
                            <a:cs typeface="Arial" charset="0"/>
                          </a:rPr>
                          <m:t>𝑶</m:t>
                        </m:r>
                        <m:r>
                          <a:rPr lang="en-US" sz="2400" b="1" i="1">
                            <a:latin typeface="Cambria Math" panose="02040503050406030204" pitchFamily="18" charset="0"/>
                            <a:ea typeface="Arial" charset="0"/>
                            <a:cs typeface="Arial" charset="0"/>
                          </a:rPr>
                          <m:t>]</m:t>
                        </m:r>
                      </m:num>
                      <m:den>
                        <m:r>
                          <a:rPr lang="en-US" sz="2400" b="1" i="1">
                            <a:latin typeface="Cambria Math" panose="02040503050406030204" pitchFamily="18" charset="0"/>
                            <a:ea typeface="Arial" charset="0"/>
                            <a:cs typeface="Arial" charset="0"/>
                          </a:rPr>
                          <m:t>𝑷𝒓</m:t>
                        </m:r>
                        <m:r>
                          <a:rPr lang="en-US" sz="2400" b="1" i="1">
                            <a:latin typeface="Cambria Math" panose="02040503050406030204" pitchFamily="18" charset="0"/>
                            <a:ea typeface="Arial" charset="0"/>
                            <a:cs typeface="Arial" charset="0"/>
                          </a:rPr>
                          <m:t>[</m:t>
                        </m:r>
                        <m:sSup>
                          <m:sSupPr>
                            <m:ctrlPr>
                              <a:rPr lang="en-US" sz="2400" b="1" i="1">
                                <a:latin typeface="Cambria Math" panose="02040503050406030204" pitchFamily="18" charset="0"/>
                                <a:ea typeface="Arial" charset="0"/>
                                <a:cs typeface="Arial" charset="0"/>
                              </a:rPr>
                            </m:ctrlPr>
                          </m:sSupPr>
                          <m:e>
                            <m:r>
                              <a:rPr lang="en-US" sz="2400" b="1" i="1">
                                <a:latin typeface="Cambria Math" panose="02040503050406030204" pitchFamily="18" charset="0"/>
                                <a:ea typeface="Arial" charset="0"/>
                                <a:cs typeface="Arial" charset="0"/>
                              </a:rPr>
                              <m:t>𝑫</m:t>
                            </m:r>
                          </m:e>
                          <m:sup>
                            <m:r>
                              <a:rPr lang="en-US" sz="2400" b="1" i="1">
                                <a:latin typeface="Cambria Math" panose="02040503050406030204" pitchFamily="18" charset="0"/>
                                <a:ea typeface="Arial" charset="0"/>
                                <a:cs typeface="Arial" charset="0"/>
                              </a:rPr>
                              <m:t>′</m:t>
                            </m:r>
                          </m:sup>
                        </m:sSup>
                        <m:r>
                          <a:rPr lang="en-US" sz="2400" b="1" i="1">
                            <a:latin typeface="Cambria Math" panose="02040503050406030204" pitchFamily="18" charset="0"/>
                            <a:ea typeface="Arial" charset="0"/>
                            <a:cs typeface="Arial" charset="0"/>
                          </a:rPr>
                          <m:t>→</m:t>
                        </m:r>
                        <m:r>
                          <a:rPr lang="en-US" sz="2400" b="1" i="1">
                            <a:latin typeface="Cambria Math" panose="02040503050406030204" pitchFamily="18" charset="0"/>
                            <a:ea typeface="Arial" charset="0"/>
                            <a:cs typeface="Arial" charset="0"/>
                          </a:rPr>
                          <m:t>𝑶</m:t>
                        </m:r>
                        <m:r>
                          <a:rPr lang="en-US" sz="2400" b="1" i="1">
                            <a:latin typeface="Cambria Math" panose="02040503050406030204" pitchFamily="18" charset="0"/>
                            <a:ea typeface="Arial" charset="0"/>
                            <a:cs typeface="Arial" charset="0"/>
                          </a:rPr>
                          <m:t>]</m:t>
                        </m:r>
                      </m:den>
                    </m:f>
                  </m:oMath>
                </a14:m>
                <a:r>
                  <a:rPr lang="en-US" sz="2400" dirty="0">
                    <a:latin typeface="Arial" panose="020B0604020202020204" pitchFamily="34" charset="0"/>
                    <a:cs typeface="Arial" panose="020B0604020202020204" pitchFamily="34" charset="0"/>
                  </a:rPr>
                  <a:t> = </a:t>
                </a:r>
                <a14:m>
                  <m:oMath xmlns:m="http://schemas.openxmlformats.org/officeDocument/2006/math">
                    <m:f>
                      <m:fPr>
                        <m:ctrlPr>
                          <a:rPr lang="en-US" sz="2400" i="1">
                            <a:latin typeface="Cambria Math" panose="02040503050406030204" pitchFamily="18" charset="0"/>
                            <a:ea typeface="Arial" charset="0"/>
                            <a:cs typeface="Arial" charset="0"/>
                          </a:rPr>
                        </m:ctrlPr>
                      </m:fPr>
                      <m:num>
                        <m:r>
                          <a:rPr lang="en-US" sz="2400" b="1" i="1" smtClean="0">
                            <a:latin typeface="Cambria Math" panose="02040503050406030204" pitchFamily="18" charset="0"/>
                            <a:ea typeface="Arial" charset="0"/>
                            <a:cs typeface="Arial" charset="0"/>
                          </a:rPr>
                          <m:t>𝒋</m:t>
                        </m:r>
                        <m:r>
                          <a:rPr lang="en-US" sz="2400" b="1" i="1" smtClean="0">
                            <a:latin typeface="Cambria Math" panose="02040503050406030204" pitchFamily="18" charset="0"/>
                            <a:ea typeface="Arial" charset="0"/>
                            <a:cs typeface="Arial" charset="0"/>
                          </a:rPr>
                          <m:t>−</m:t>
                        </m:r>
                        <m:r>
                          <a:rPr lang="en-US" sz="2400" b="1" i="1" smtClean="0">
                            <a:latin typeface="Cambria Math" panose="02040503050406030204" pitchFamily="18" charset="0"/>
                            <a:ea typeface="Arial" charset="0"/>
                            <a:cs typeface="Arial" charset="0"/>
                          </a:rPr>
                          <m:t>𝒕𝒉</m:t>
                        </m:r>
                        <m:r>
                          <a:rPr lang="en-US" sz="2400" b="1" i="1" smtClean="0">
                            <a:latin typeface="Cambria Math" panose="02040503050406030204" pitchFamily="18" charset="0"/>
                            <a:ea typeface="Arial" charset="0"/>
                            <a:cs typeface="Arial" charset="0"/>
                          </a:rPr>
                          <m:t> </m:t>
                        </m:r>
                        <m:r>
                          <a:rPr lang="en-US" sz="2400" b="1" i="1" smtClean="0">
                            <a:latin typeface="Cambria Math" panose="02040503050406030204" pitchFamily="18" charset="0"/>
                            <a:ea typeface="Arial" charset="0"/>
                            <a:cs typeface="Arial" charset="0"/>
                          </a:rPr>
                          <m:t>𝒕𝒉𝒆</m:t>
                        </m:r>
                        <m:r>
                          <a:rPr lang="en-US" sz="2400" b="1" i="1">
                            <a:latin typeface="Cambria Math" panose="02040503050406030204" pitchFamily="18" charset="0"/>
                            <a:ea typeface="Arial" charset="0"/>
                            <a:cs typeface="Arial" charset="0"/>
                          </a:rPr>
                          <m:t> </m:t>
                        </m:r>
                        <m:r>
                          <a:rPr lang="en-US" sz="2400" b="1" i="1">
                            <a:latin typeface="Cambria Math" panose="02040503050406030204" pitchFamily="18" charset="0"/>
                            <a:ea typeface="Arial" charset="0"/>
                            <a:cs typeface="Arial" charset="0"/>
                          </a:rPr>
                          <m:t>𝒖𝒔𝒆𝒓</m:t>
                        </m:r>
                        <m:r>
                          <a:rPr lang="en-US" sz="2400" b="1" i="1">
                            <a:latin typeface="Cambria Math" panose="02040503050406030204" pitchFamily="18" charset="0"/>
                            <a:ea typeface="Arial" charset="0"/>
                            <a:cs typeface="Arial" charset="0"/>
                          </a:rPr>
                          <m:t> </m:t>
                        </m:r>
                        <m:r>
                          <a:rPr lang="en-US" sz="2400" b="1" i="1" smtClean="0">
                            <a:latin typeface="Cambria Math" panose="02040503050406030204" pitchFamily="18" charset="0"/>
                            <a:ea typeface="Arial" charset="0"/>
                            <a:cs typeface="Arial" charset="0"/>
                          </a:rPr>
                          <m:t>𝒍𝒊𝒆𝒅</m:t>
                        </m:r>
                      </m:num>
                      <m:den>
                        <m:r>
                          <a:rPr lang="en-US" sz="2400" b="1" i="1" smtClean="0">
                            <a:latin typeface="Cambria Math" panose="02040503050406030204" pitchFamily="18" charset="0"/>
                            <a:ea typeface="Arial" charset="0"/>
                            <a:cs typeface="Arial" charset="0"/>
                          </a:rPr>
                          <m:t>𝒋</m:t>
                        </m:r>
                        <m:r>
                          <a:rPr lang="en-US" sz="2400" b="1" i="1" smtClean="0">
                            <a:latin typeface="Cambria Math" panose="02040503050406030204" pitchFamily="18" charset="0"/>
                            <a:ea typeface="Arial" charset="0"/>
                            <a:cs typeface="Arial" charset="0"/>
                          </a:rPr>
                          <m:t>−</m:t>
                        </m:r>
                        <m:r>
                          <a:rPr lang="en-US" sz="2400" b="1" i="1" smtClean="0">
                            <a:latin typeface="Cambria Math" panose="02040503050406030204" pitchFamily="18" charset="0"/>
                            <a:ea typeface="Arial" charset="0"/>
                            <a:cs typeface="Arial" charset="0"/>
                          </a:rPr>
                          <m:t>𝒕𝒉</m:t>
                        </m:r>
                        <m:r>
                          <a:rPr lang="en-US" sz="2400" b="1" i="1" smtClean="0">
                            <a:latin typeface="Cambria Math" panose="02040503050406030204" pitchFamily="18" charset="0"/>
                            <a:ea typeface="Arial" charset="0"/>
                            <a:cs typeface="Arial" charset="0"/>
                          </a:rPr>
                          <m:t> </m:t>
                        </m:r>
                        <m:r>
                          <a:rPr lang="en-US" sz="2400" b="1" i="1">
                            <a:latin typeface="Cambria Math" panose="02040503050406030204" pitchFamily="18" charset="0"/>
                            <a:ea typeface="Arial" charset="0"/>
                            <a:cs typeface="Arial" charset="0"/>
                          </a:rPr>
                          <m:t>𝒕𝒉𝒆</m:t>
                        </m:r>
                        <m:r>
                          <a:rPr lang="en-US" sz="2400" b="1" i="1">
                            <a:latin typeface="Cambria Math" panose="02040503050406030204" pitchFamily="18" charset="0"/>
                            <a:ea typeface="Arial" charset="0"/>
                            <a:cs typeface="Arial" charset="0"/>
                          </a:rPr>
                          <m:t> </m:t>
                        </m:r>
                        <m:r>
                          <a:rPr lang="en-US" sz="2400" b="1" i="1">
                            <a:latin typeface="Cambria Math" panose="02040503050406030204" pitchFamily="18" charset="0"/>
                            <a:ea typeface="Arial" charset="0"/>
                            <a:cs typeface="Arial" charset="0"/>
                          </a:rPr>
                          <m:t>𝒖𝒔𝒆𝒓</m:t>
                        </m:r>
                        <m:r>
                          <a:rPr lang="en-US" sz="2400" b="1" i="1">
                            <a:latin typeface="Cambria Math" panose="02040503050406030204" pitchFamily="18" charset="0"/>
                            <a:ea typeface="Arial" charset="0"/>
                            <a:cs typeface="Arial" charset="0"/>
                          </a:rPr>
                          <m:t> </m:t>
                        </m:r>
                        <m:r>
                          <a:rPr lang="en-US" sz="2400" b="1" i="1">
                            <a:latin typeface="Cambria Math" panose="02040503050406030204" pitchFamily="18" charset="0"/>
                            <a:ea typeface="Arial" charset="0"/>
                            <a:cs typeface="Arial" charset="0"/>
                          </a:rPr>
                          <m:t>𝒕𝒐𝒍𝒅</m:t>
                        </m:r>
                        <m:r>
                          <a:rPr lang="en-US" sz="2400" b="1" i="1">
                            <a:latin typeface="Cambria Math" panose="02040503050406030204" pitchFamily="18" charset="0"/>
                            <a:ea typeface="Arial" charset="0"/>
                            <a:cs typeface="Arial" charset="0"/>
                          </a:rPr>
                          <m:t> </m:t>
                        </m:r>
                        <m:r>
                          <a:rPr lang="en-US" sz="2400" b="1" i="1">
                            <a:latin typeface="Cambria Math" panose="02040503050406030204" pitchFamily="18" charset="0"/>
                            <a:ea typeface="Arial" charset="0"/>
                            <a:cs typeface="Arial" charset="0"/>
                          </a:rPr>
                          <m:t>𝒕𝒉𝒆</m:t>
                        </m:r>
                        <m:r>
                          <a:rPr lang="en-US" sz="2400" b="1" i="1">
                            <a:latin typeface="Cambria Math" panose="02040503050406030204" pitchFamily="18" charset="0"/>
                            <a:ea typeface="Arial" charset="0"/>
                            <a:cs typeface="Arial" charset="0"/>
                          </a:rPr>
                          <m:t> </m:t>
                        </m:r>
                        <m:r>
                          <a:rPr lang="en-US" sz="2400" b="1" i="1">
                            <a:latin typeface="Cambria Math" panose="02040503050406030204" pitchFamily="18" charset="0"/>
                            <a:ea typeface="Arial" charset="0"/>
                            <a:cs typeface="Arial" charset="0"/>
                          </a:rPr>
                          <m:t>𝒕𝒓𝒖𝒕𝒉</m:t>
                        </m:r>
                      </m:den>
                    </m:f>
                  </m:oMath>
                </a14:m>
                <a:r>
                  <a:rPr lang="en-US" sz="2400" dirty="0">
                    <a:latin typeface="Arial" panose="020B0604020202020204" pitchFamily="34" charset="0"/>
                    <a:cs typeface="Arial" panose="020B0604020202020204" pitchFamily="34" charset="0"/>
                  </a:rPr>
                  <a:t> = </a:t>
                </a:r>
                <a14:m>
                  <m:oMath xmlns:m="http://schemas.openxmlformats.org/officeDocument/2006/math">
                    <m:f>
                      <m:fPr>
                        <m:ctrlPr>
                          <a:rPr lang="en-US" sz="2400" i="1">
                            <a:latin typeface="Cambria Math" panose="02040503050406030204" pitchFamily="18" charset="0"/>
                            <a:ea typeface="Arial" charset="0"/>
                            <a:cs typeface="Arial" charset="0"/>
                          </a:rPr>
                        </m:ctrlPr>
                      </m:fPr>
                      <m:num>
                        <m:r>
                          <a:rPr lang="en-US" sz="2400" b="0" i="1" smtClean="0">
                            <a:latin typeface="Cambria Math" panose="02040503050406030204" pitchFamily="18" charset="0"/>
                            <a:ea typeface="Arial" charset="0"/>
                            <a:cs typeface="Arial" charset="0"/>
                          </a:rPr>
                          <m:t>1−</m:t>
                        </m:r>
                        <m:r>
                          <a:rPr lang="en-US" sz="2400" b="1" i="1">
                            <a:latin typeface="Cambria Math" panose="02040503050406030204" pitchFamily="18" charset="0"/>
                            <a:ea typeface="Arial" charset="0"/>
                            <a:cs typeface="Arial" charset="0"/>
                          </a:rPr>
                          <m:t>𝒑</m:t>
                        </m:r>
                      </m:num>
                      <m:den>
                        <m:r>
                          <a:rPr lang="en-US" sz="2400" b="1" i="1">
                            <a:latin typeface="Cambria Math" panose="02040503050406030204" pitchFamily="18" charset="0"/>
                            <a:ea typeface="Arial" charset="0"/>
                            <a:cs typeface="Arial" charset="0"/>
                          </a:rPr>
                          <m:t>𝒑</m:t>
                        </m:r>
                      </m:den>
                    </m:f>
                  </m:oMath>
                </a14:m>
                <a:r>
                  <a:rPr lang="en-US" sz="2400" dirty="0">
                    <a:latin typeface="Arial" panose="020B0604020202020204" pitchFamily="34" charset="0"/>
                    <a:cs typeface="Arial" panose="020B0604020202020204" pitchFamily="34" charset="0"/>
                  </a:rPr>
                  <a:t> &lt;=</a:t>
                </a:r>
                <a:r>
                  <a:rPr lang="en-US" sz="2400" b="1" dirty="0">
                    <a:solidFill>
                      <a:srgbClr val="0000FF"/>
                    </a:solidFill>
                    <a:latin typeface="Arial" panose="020B0604020202020204" pitchFamily="34" charset="0"/>
                    <a:ea typeface="Arial" charset="0"/>
                    <a:cs typeface="Arial" panose="020B0604020202020204" pitchFamily="34" charset="0"/>
                  </a:rPr>
                  <a:t> </a:t>
                </a:r>
                <a14:m>
                  <m:oMath xmlns:m="http://schemas.openxmlformats.org/officeDocument/2006/math">
                    <m:r>
                      <a:rPr lang="en-US" sz="2400" b="1" dirty="0">
                        <a:solidFill>
                          <a:srgbClr val="0000FF"/>
                        </a:solidFill>
                        <a:latin typeface="Cambria Math" panose="02040503050406030204" pitchFamily="18" charset="0"/>
                        <a:ea typeface="Arial" charset="0"/>
                        <a:cs typeface="Arial" charset="0"/>
                      </a:rPr>
                      <m:t>𝐞</m:t>
                    </m:r>
                    <m:r>
                      <a:rPr lang="en-US" sz="2400" b="1" i="1" baseline="30000" dirty="0">
                        <a:solidFill>
                          <a:srgbClr val="0000FF"/>
                        </a:solidFill>
                        <a:latin typeface="Cambria Math" panose="02040503050406030204" pitchFamily="18" charset="0"/>
                        <a:ea typeface="Arial" charset="0"/>
                        <a:cs typeface="Arial" charset="0"/>
                      </a:rPr>
                      <m:t>𝜺</m:t>
                    </m:r>
                  </m:oMath>
                </a14:m>
                <a:endParaRPr lang="en-US" sz="2400" baseline="30000" dirty="0">
                  <a:latin typeface="Arial" panose="020B0604020202020204" pitchFamily="34" charset="0"/>
                  <a:cs typeface="Arial" panose="020B0604020202020204" pitchFamily="34" charset="0"/>
                </a:endParaRPr>
              </a:p>
              <a:p>
                <a:endParaRPr lang="en-US" sz="2400" dirty="0">
                  <a:latin typeface="Arial" panose="020B0604020202020204" pitchFamily="34" charset="0"/>
                  <a:cs typeface="Arial" panose="020B0604020202020204" pitchFamily="34" charset="0"/>
                </a:endParaRPr>
              </a:p>
              <a:p>
                <a:endParaRPr lang="en-US" sz="2400" dirty="0">
                  <a:latin typeface="Arial" panose="020B0604020202020204" pitchFamily="34" charset="0"/>
                  <a:cs typeface="Arial" panose="020B0604020202020204" pitchFamily="34" charset="0"/>
                </a:endParaRPr>
              </a:p>
            </p:txBody>
          </p:sp>
        </mc:Choice>
        <mc:Fallback xmlns="">
          <p:sp>
            <p:nvSpPr>
              <p:cNvPr id="8" name="Rectangle 7">
                <a:extLst>
                  <a:ext uri="{FF2B5EF4-FFF2-40B4-BE49-F238E27FC236}">
                    <a16:creationId xmlns:a16="http://schemas.microsoft.com/office/drawing/2014/main" id="{568BB925-6F8C-FA46-BA29-A92A235F32D8}"/>
                  </a:ext>
                </a:extLst>
              </p:cNvPr>
              <p:cNvSpPr>
                <a:spLocks noRot="1" noChangeAspect="1" noMove="1" noResize="1" noEditPoints="1" noAdjustHandles="1" noChangeArrowheads="1" noChangeShapeType="1" noTextEdit="1"/>
              </p:cNvSpPr>
              <p:nvPr/>
            </p:nvSpPr>
            <p:spPr>
              <a:xfrm>
                <a:off x="5981700" y="2577542"/>
                <a:ext cx="6205018" cy="3487237"/>
              </a:xfrm>
              <a:prstGeom prst="rect">
                <a:avLst/>
              </a:prstGeom>
              <a:blipFill>
                <a:blip r:embed="rId2"/>
                <a:stretch>
                  <a:fillRect l="-1429" t="-1087"/>
                </a:stretch>
              </a:blipFill>
            </p:spPr>
            <p:txBody>
              <a:bodyPr/>
              <a:lstStyle/>
              <a:p>
                <a:r>
                  <a:rPr lang="en-US">
                    <a:noFill/>
                  </a:rPr>
                  <a:t> </a:t>
                </a:r>
              </a:p>
            </p:txBody>
          </p:sp>
        </mc:Fallback>
      </mc:AlternateContent>
      <p:pic>
        <p:nvPicPr>
          <p:cNvPr id="10" name="Picture 9" descr="proof">
            <a:extLst>
              <a:ext uri="{FF2B5EF4-FFF2-40B4-BE49-F238E27FC236}">
                <a16:creationId xmlns:a16="http://schemas.microsoft.com/office/drawing/2014/main" id="{9417749D-8A96-3648-8BEA-23024AC68D46}"/>
              </a:ext>
            </a:extLst>
          </p:cNvPr>
          <p:cNvPicPr>
            <a:picLocks noChangeAspect="1"/>
          </p:cNvPicPr>
          <p:nvPr/>
        </p:nvPicPr>
        <p:blipFill>
          <a:blip r:embed="rId3"/>
          <a:stretch>
            <a:fillRect/>
          </a:stretch>
        </p:blipFill>
        <p:spPr>
          <a:xfrm>
            <a:off x="7289800" y="5713245"/>
            <a:ext cx="2641600" cy="1016000"/>
          </a:xfrm>
          <a:prstGeom prst="rect">
            <a:avLst/>
          </a:prstGeom>
        </p:spPr>
      </p:pic>
      <p:sp>
        <p:nvSpPr>
          <p:cNvPr id="11" name="TextBox 10">
            <a:extLst>
              <a:ext uri="{FF2B5EF4-FFF2-40B4-BE49-F238E27FC236}">
                <a16:creationId xmlns:a16="http://schemas.microsoft.com/office/drawing/2014/main" id="{4F47B8C8-4BC5-E348-97D1-7139C327AE57}"/>
              </a:ext>
            </a:extLst>
          </p:cNvPr>
          <p:cNvSpPr txBox="1"/>
          <p:nvPr/>
        </p:nvSpPr>
        <p:spPr>
          <a:xfrm>
            <a:off x="6803311" y="5403777"/>
            <a:ext cx="4305987" cy="400110"/>
          </a:xfrm>
          <a:prstGeom prst="rect">
            <a:avLst/>
          </a:prstGeom>
          <a:noFill/>
        </p:spPr>
        <p:txBody>
          <a:bodyPr wrap="none" rtlCol="0">
            <a:spAutoFit/>
          </a:bodyPr>
          <a:lstStyle/>
          <a:p>
            <a:r>
              <a:rPr lang="en-US" sz="2000" dirty="0">
                <a:latin typeface="Arial" panose="020B0604020202020204" pitchFamily="34" charset="0"/>
                <a:cs typeface="Arial" panose="020B0604020202020204" pitchFamily="34" charset="0"/>
              </a:rPr>
              <a:t>Simplifying these inequalities gives -</a:t>
            </a:r>
          </a:p>
        </p:txBody>
      </p:sp>
      <mc:AlternateContent xmlns:mc="http://schemas.openxmlformats.org/markup-compatibility/2006" xmlns:a14="http://schemas.microsoft.com/office/drawing/2010/main">
        <mc:Choice Requires="a14">
          <p:sp>
            <p:nvSpPr>
              <p:cNvPr id="12" name="Rectangular Callout 11">
                <a:extLst>
                  <a:ext uri="{FF2B5EF4-FFF2-40B4-BE49-F238E27FC236}">
                    <a16:creationId xmlns:a16="http://schemas.microsoft.com/office/drawing/2014/main" id="{1B52920A-2F16-694C-8148-146670ADA60F}"/>
                  </a:ext>
                </a:extLst>
              </p:cNvPr>
              <p:cNvSpPr/>
              <p:nvPr/>
            </p:nvSpPr>
            <p:spPr>
              <a:xfrm>
                <a:off x="359765" y="5603832"/>
                <a:ext cx="4824334" cy="968430"/>
              </a:xfrm>
              <a:prstGeom prst="wedgeRectCallout">
                <a:avLst>
                  <a:gd name="adj1" fmla="val 92234"/>
                  <a:gd name="adj2" fmla="val 10976"/>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Arial" panose="020B0604020202020204" pitchFamily="34" charset="0"/>
                    <a:cs typeface="Arial" panose="020B0604020202020204" pitchFamily="34" charset="0"/>
                  </a:rPr>
                  <a:t>If p lies within this range we can ensure </a:t>
                </a:r>
                <a14:m>
                  <m:oMath xmlns:m="http://schemas.openxmlformats.org/officeDocument/2006/math">
                    <m:r>
                      <a:rPr lang="en-US" sz="2400" b="1" i="1" dirty="0" smtClean="0">
                        <a:solidFill>
                          <a:srgbClr val="FFFF00"/>
                        </a:solidFill>
                        <a:latin typeface="Cambria Math" panose="02040503050406030204" pitchFamily="18" charset="0"/>
                        <a:ea typeface="Arial" charset="0"/>
                        <a:cs typeface="Arial" charset="0"/>
                      </a:rPr>
                      <m:t>𝜺</m:t>
                    </m:r>
                  </m:oMath>
                </a14:m>
                <a:r>
                  <a:rPr lang="en-US" sz="2400" dirty="0">
                    <a:latin typeface="Arial" panose="020B0604020202020204" pitchFamily="34" charset="0"/>
                    <a:ea typeface="Arial" charset="0"/>
                    <a:cs typeface="Arial" panose="020B0604020202020204" pitchFamily="34" charset="0"/>
                  </a:rPr>
                  <a:t>-differential privacy</a:t>
                </a:r>
                <a:r>
                  <a:rPr lang="en-US" sz="2400" dirty="0">
                    <a:latin typeface="Arial" panose="020B0604020202020204" pitchFamily="34" charset="0"/>
                    <a:cs typeface="Arial" panose="020B0604020202020204" pitchFamily="34" charset="0"/>
                  </a:rPr>
                  <a:t> </a:t>
                </a:r>
              </a:p>
            </p:txBody>
          </p:sp>
        </mc:Choice>
        <mc:Fallback xmlns="">
          <p:sp>
            <p:nvSpPr>
              <p:cNvPr id="12" name="Rectangular Callout 11">
                <a:extLst>
                  <a:ext uri="{FF2B5EF4-FFF2-40B4-BE49-F238E27FC236}">
                    <a16:creationId xmlns:a16="http://schemas.microsoft.com/office/drawing/2014/main" id="{1B52920A-2F16-694C-8148-146670ADA60F}"/>
                  </a:ext>
                </a:extLst>
              </p:cNvPr>
              <p:cNvSpPr>
                <a:spLocks noRot="1" noChangeAspect="1" noMove="1" noResize="1" noEditPoints="1" noAdjustHandles="1" noChangeArrowheads="1" noChangeShapeType="1" noTextEdit="1"/>
              </p:cNvSpPr>
              <p:nvPr/>
            </p:nvSpPr>
            <p:spPr>
              <a:xfrm>
                <a:off x="359765" y="5603832"/>
                <a:ext cx="4824334" cy="968430"/>
              </a:xfrm>
              <a:prstGeom prst="wedgeRectCallout">
                <a:avLst>
                  <a:gd name="adj1" fmla="val 92234"/>
                  <a:gd name="adj2" fmla="val 10976"/>
                </a:avLst>
              </a:prstGeom>
              <a:blipFill>
                <a:blip r:embed="rId4"/>
                <a:stretch>
                  <a:fillRect b="-3797"/>
                </a:stretch>
              </a:blipFill>
            </p:spPr>
            <p:txBody>
              <a:bodyPr/>
              <a:lstStyle/>
              <a:p>
                <a:r>
                  <a:rPr lang="en-US">
                    <a:noFill/>
                  </a:rPr>
                  <a:t> </a:t>
                </a:r>
              </a:p>
            </p:txBody>
          </p:sp>
        </mc:Fallback>
      </mc:AlternateContent>
      <p:sp>
        <p:nvSpPr>
          <p:cNvPr id="2" name="Slide Number Placeholder 1"/>
          <p:cNvSpPr>
            <a:spLocks noGrp="1"/>
          </p:cNvSpPr>
          <p:nvPr>
            <p:ph type="sldNum" sz="quarter" idx="12"/>
          </p:nvPr>
        </p:nvSpPr>
        <p:spPr/>
        <p:txBody>
          <a:bodyPr/>
          <a:lstStyle/>
          <a:p>
            <a:fld id="{3E5BF5F9-4D9A-9543-85E8-59158CD2B6EB}" type="slidenum">
              <a:rPr lang="en-US" smtClean="0"/>
              <a:t>34</a:t>
            </a:fld>
            <a:endParaRPr lang="en-US"/>
          </a:p>
        </p:txBody>
      </p:sp>
      <p:graphicFrame>
        <p:nvGraphicFramePr>
          <p:cNvPr id="9" name="Table 8" descr="disease table">
            <a:extLst>
              <a:ext uri="{FF2B5EF4-FFF2-40B4-BE49-F238E27FC236}">
                <a16:creationId xmlns:a16="http://schemas.microsoft.com/office/drawing/2014/main" id="{0D6DFB12-3D88-8141-8124-C590E9ECDA90}"/>
              </a:ext>
            </a:extLst>
          </p:cNvPr>
          <p:cNvGraphicFramePr>
            <a:graphicFrameLocks noGrp="1"/>
          </p:cNvGraphicFramePr>
          <p:nvPr>
            <p:extLst>
              <p:ext uri="{D42A27DB-BD31-4B8C-83A1-F6EECF244321}">
                <p14:modId xmlns:p14="http://schemas.microsoft.com/office/powerpoint/2010/main" val="976224076"/>
              </p:ext>
            </p:extLst>
          </p:nvPr>
        </p:nvGraphicFramePr>
        <p:xfrm>
          <a:off x="206026" y="1583351"/>
          <a:ext cx="1145915" cy="3606800"/>
        </p:xfrm>
        <a:graphic>
          <a:graphicData uri="http://schemas.openxmlformats.org/drawingml/2006/table">
            <a:tbl>
              <a:tblPr firstRow="1" bandRow="1">
                <a:tableStyleId>{073A0DAA-6AF3-43AB-8588-CEC1D06C72B9}</a:tableStyleId>
              </a:tblPr>
              <a:tblGrid>
                <a:gridCol w="1145915">
                  <a:extLst>
                    <a:ext uri="{9D8B030D-6E8A-4147-A177-3AD203B41FA5}">
                      <a16:colId xmlns:a16="http://schemas.microsoft.com/office/drawing/2014/main" val="3296106333"/>
                    </a:ext>
                  </a:extLst>
                </a:gridCol>
              </a:tblGrid>
              <a:tr h="370840">
                <a:tc>
                  <a:txBody>
                    <a:bodyPr/>
                    <a:lstStyle/>
                    <a:p>
                      <a:r>
                        <a:rPr lang="en-US" dirty="0"/>
                        <a:t>Has Disease  </a:t>
                      </a:r>
                    </a:p>
                  </a:txBody>
                  <a:tcPr/>
                </a:tc>
                <a:extLst>
                  <a:ext uri="{0D108BD9-81ED-4DB2-BD59-A6C34878D82A}">
                    <a16:rowId xmlns:a16="http://schemas.microsoft.com/office/drawing/2014/main" val="4123432226"/>
                  </a:ext>
                </a:extLst>
              </a:tr>
              <a:tr h="370840">
                <a:tc>
                  <a:txBody>
                    <a:bodyPr/>
                    <a:lstStyle/>
                    <a:p>
                      <a:pPr algn="ctr"/>
                      <a:r>
                        <a:rPr lang="en-US" dirty="0"/>
                        <a:t>Y</a:t>
                      </a:r>
                    </a:p>
                  </a:txBody>
                  <a:tcPr/>
                </a:tc>
                <a:extLst>
                  <a:ext uri="{0D108BD9-81ED-4DB2-BD59-A6C34878D82A}">
                    <a16:rowId xmlns:a16="http://schemas.microsoft.com/office/drawing/2014/main" val="3056472133"/>
                  </a:ext>
                </a:extLst>
              </a:tr>
              <a:tr h="370840">
                <a:tc>
                  <a:txBody>
                    <a:bodyPr/>
                    <a:lstStyle/>
                    <a:p>
                      <a:pPr algn="ctr"/>
                      <a:r>
                        <a:rPr lang="en-US" dirty="0"/>
                        <a:t>N</a:t>
                      </a:r>
                    </a:p>
                  </a:txBody>
                  <a:tcPr/>
                </a:tc>
                <a:extLst>
                  <a:ext uri="{0D108BD9-81ED-4DB2-BD59-A6C34878D82A}">
                    <a16:rowId xmlns:a16="http://schemas.microsoft.com/office/drawing/2014/main" val="2756140773"/>
                  </a:ext>
                </a:extLst>
              </a:tr>
              <a:tr h="370840">
                <a:tc>
                  <a:txBody>
                    <a:bodyPr/>
                    <a:lstStyle/>
                    <a:p>
                      <a:pPr algn="ctr"/>
                      <a:r>
                        <a:rPr lang="en-US" dirty="0"/>
                        <a:t>Y</a:t>
                      </a:r>
                    </a:p>
                  </a:txBody>
                  <a:tcPr/>
                </a:tc>
                <a:extLst>
                  <a:ext uri="{0D108BD9-81ED-4DB2-BD59-A6C34878D82A}">
                    <a16:rowId xmlns:a16="http://schemas.microsoft.com/office/drawing/2014/main" val="578404805"/>
                  </a:ext>
                </a:extLst>
              </a:tr>
              <a:tr h="370840">
                <a:tc>
                  <a:txBody>
                    <a:bodyPr/>
                    <a:lstStyle/>
                    <a:p>
                      <a:pPr algn="ctr"/>
                      <a:r>
                        <a:rPr lang="en-US" dirty="0"/>
                        <a:t>N</a:t>
                      </a:r>
                    </a:p>
                  </a:txBody>
                  <a:tcPr/>
                </a:tc>
                <a:extLst>
                  <a:ext uri="{0D108BD9-81ED-4DB2-BD59-A6C34878D82A}">
                    <a16:rowId xmlns:a16="http://schemas.microsoft.com/office/drawing/2014/main" val="1772100925"/>
                  </a:ext>
                </a:extLst>
              </a:tr>
              <a:tr h="370840">
                <a:tc>
                  <a:txBody>
                    <a:bodyPr/>
                    <a:lstStyle/>
                    <a:p>
                      <a:pPr algn="ctr"/>
                      <a:r>
                        <a:rPr lang="en-US" dirty="0"/>
                        <a:t>N</a:t>
                      </a:r>
                    </a:p>
                  </a:txBody>
                  <a:tcPr/>
                </a:tc>
                <a:extLst>
                  <a:ext uri="{0D108BD9-81ED-4DB2-BD59-A6C34878D82A}">
                    <a16:rowId xmlns:a16="http://schemas.microsoft.com/office/drawing/2014/main" val="3025276778"/>
                  </a:ext>
                </a:extLst>
              </a:tr>
              <a:tr h="370840">
                <a:tc>
                  <a:txBody>
                    <a:bodyPr/>
                    <a:lstStyle/>
                    <a:p>
                      <a:pPr algn="ctr"/>
                      <a:r>
                        <a:rPr lang="en-US" dirty="0"/>
                        <a:t>[</a:t>
                      </a:r>
                      <a:r>
                        <a:rPr lang="en-US" dirty="0" err="1"/>
                        <a:t>jth</a:t>
                      </a:r>
                      <a:r>
                        <a:rPr lang="en-US" dirty="0"/>
                        <a:t>]</a:t>
                      </a:r>
                    </a:p>
                  </a:txBody>
                  <a:tcPr/>
                </a:tc>
                <a:extLst>
                  <a:ext uri="{0D108BD9-81ED-4DB2-BD59-A6C34878D82A}">
                    <a16:rowId xmlns:a16="http://schemas.microsoft.com/office/drawing/2014/main" val="3084899969"/>
                  </a:ext>
                </a:extLst>
              </a:tr>
              <a:tr h="370840">
                <a:tc>
                  <a:txBody>
                    <a:bodyPr/>
                    <a:lstStyle/>
                    <a:p>
                      <a:pPr algn="ctr"/>
                      <a:r>
                        <a:rPr lang="en-US" dirty="0"/>
                        <a:t>N</a:t>
                      </a:r>
                    </a:p>
                  </a:txBody>
                  <a:tcPr/>
                </a:tc>
                <a:extLst>
                  <a:ext uri="{0D108BD9-81ED-4DB2-BD59-A6C34878D82A}">
                    <a16:rowId xmlns:a16="http://schemas.microsoft.com/office/drawing/2014/main" val="2357223187"/>
                  </a:ext>
                </a:extLst>
              </a:tr>
              <a:tr h="370840">
                <a:tc>
                  <a:txBody>
                    <a:bodyPr/>
                    <a:lstStyle/>
                    <a:p>
                      <a:pPr algn="ctr"/>
                      <a:r>
                        <a:rPr lang="en-US" dirty="0"/>
                        <a:t>Y</a:t>
                      </a:r>
                    </a:p>
                  </a:txBody>
                  <a:tcPr/>
                </a:tc>
                <a:extLst>
                  <a:ext uri="{0D108BD9-81ED-4DB2-BD59-A6C34878D82A}">
                    <a16:rowId xmlns:a16="http://schemas.microsoft.com/office/drawing/2014/main" val="1448862255"/>
                  </a:ext>
                </a:extLst>
              </a:tr>
            </a:tbl>
          </a:graphicData>
        </a:graphic>
      </p:graphicFrame>
      <p:sp>
        <p:nvSpPr>
          <p:cNvPr id="13" name="TextBox 12">
            <a:extLst>
              <a:ext uri="{FF2B5EF4-FFF2-40B4-BE49-F238E27FC236}">
                <a16:creationId xmlns:a16="http://schemas.microsoft.com/office/drawing/2014/main" id="{F22BEDC6-8C88-6949-BA02-0CDC9DEE5244}"/>
              </a:ext>
            </a:extLst>
          </p:cNvPr>
          <p:cNvSpPr txBox="1"/>
          <p:nvPr/>
        </p:nvSpPr>
        <p:spPr>
          <a:xfrm>
            <a:off x="114102" y="1120175"/>
            <a:ext cx="1237839" cy="369332"/>
          </a:xfrm>
          <a:prstGeom prst="rect">
            <a:avLst/>
          </a:prstGeom>
          <a:noFill/>
        </p:spPr>
        <p:txBody>
          <a:bodyPr wrap="none" rtlCol="0">
            <a:spAutoFit/>
          </a:bodyPr>
          <a:lstStyle/>
          <a:p>
            <a:r>
              <a:rPr lang="en-US" dirty="0"/>
              <a:t>Original DB</a:t>
            </a:r>
          </a:p>
        </p:txBody>
      </p:sp>
      <p:graphicFrame>
        <p:nvGraphicFramePr>
          <p:cNvPr id="14" name="Table 13" descr="disease table">
            <a:extLst>
              <a:ext uri="{FF2B5EF4-FFF2-40B4-BE49-F238E27FC236}">
                <a16:creationId xmlns:a16="http://schemas.microsoft.com/office/drawing/2014/main" id="{0CDBDEC2-4766-8447-BF79-48E382995F39}"/>
              </a:ext>
            </a:extLst>
          </p:cNvPr>
          <p:cNvGraphicFramePr>
            <a:graphicFrameLocks noGrp="1"/>
          </p:cNvGraphicFramePr>
          <p:nvPr>
            <p:extLst>
              <p:ext uri="{D42A27DB-BD31-4B8C-83A1-F6EECF244321}">
                <p14:modId xmlns:p14="http://schemas.microsoft.com/office/powerpoint/2010/main" val="169220370"/>
              </p:ext>
            </p:extLst>
          </p:nvPr>
        </p:nvGraphicFramePr>
        <p:xfrm>
          <a:off x="2695028" y="1511682"/>
          <a:ext cx="1145915" cy="3606800"/>
        </p:xfrm>
        <a:graphic>
          <a:graphicData uri="http://schemas.openxmlformats.org/drawingml/2006/table">
            <a:tbl>
              <a:tblPr firstRow="1" bandRow="1">
                <a:tableStyleId>{073A0DAA-6AF3-43AB-8588-CEC1D06C72B9}</a:tableStyleId>
              </a:tblPr>
              <a:tblGrid>
                <a:gridCol w="1145915">
                  <a:extLst>
                    <a:ext uri="{9D8B030D-6E8A-4147-A177-3AD203B41FA5}">
                      <a16:colId xmlns:a16="http://schemas.microsoft.com/office/drawing/2014/main" val="3296106333"/>
                    </a:ext>
                  </a:extLst>
                </a:gridCol>
              </a:tblGrid>
              <a:tr h="370840">
                <a:tc>
                  <a:txBody>
                    <a:bodyPr/>
                    <a:lstStyle/>
                    <a:p>
                      <a:r>
                        <a:rPr lang="en-US" dirty="0"/>
                        <a:t>Has Disease </a:t>
                      </a:r>
                    </a:p>
                  </a:txBody>
                  <a:tcPr/>
                </a:tc>
                <a:extLst>
                  <a:ext uri="{0D108BD9-81ED-4DB2-BD59-A6C34878D82A}">
                    <a16:rowId xmlns:a16="http://schemas.microsoft.com/office/drawing/2014/main" val="4123432226"/>
                  </a:ext>
                </a:extLst>
              </a:tr>
              <a:tr h="370840">
                <a:tc>
                  <a:txBody>
                    <a:bodyPr/>
                    <a:lstStyle/>
                    <a:p>
                      <a:pPr algn="ctr"/>
                      <a:r>
                        <a:rPr lang="en-US" dirty="0"/>
                        <a:t>Y</a:t>
                      </a:r>
                    </a:p>
                  </a:txBody>
                  <a:tcPr/>
                </a:tc>
                <a:extLst>
                  <a:ext uri="{0D108BD9-81ED-4DB2-BD59-A6C34878D82A}">
                    <a16:rowId xmlns:a16="http://schemas.microsoft.com/office/drawing/2014/main" val="3056472133"/>
                  </a:ext>
                </a:extLst>
              </a:tr>
              <a:tr h="370840">
                <a:tc>
                  <a:txBody>
                    <a:bodyPr/>
                    <a:lstStyle/>
                    <a:p>
                      <a:pPr algn="ctr"/>
                      <a:r>
                        <a:rPr lang="en-US" dirty="0"/>
                        <a:t>N</a:t>
                      </a:r>
                    </a:p>
                  </a:txBody>
                  <a:tcPr/>
                </a:tc>
                <a:extLst>
                  <a:ext uri="{0D108BD9-81ED-4DB2-BD59-A6C34878D82A}">
                    <a16:rowId xmlns:a16="http://schemas.microsoft.com/office/drawing/2014/main" val="2756140773"/>
                  </a:ext>
                </a:extLst>
              </a:tr>
              <a:tr h="370840">
                <a:tc>
                  <a:txBody>
                    <a:bodyPr/>
                    <a:lstStyle/>
                    <a:p>
                      <a:pPr algn="ctr"/>
                      <a:r>
                        <a:rPr lang="en-US" dirty="0"/>
                        <a:t>Y</a:t>
                      </a:r>
                    </a:p>
                  </a:txBody>
                  <a:tcPr/>
                </a:tc>
                <a:extLst>
                  <a:ext uri="{0D108BD9-81ED-4DB2-BD59-A6C34878D82A}">
                    <a16:rowId xmlns:a16="http://schemas.microsoft.com/office/drawing/2014/main" val="578404805"/>
                  </a:ext>
                </a:extLst>
              </a:tr>
              <a:tr h="370840">
                <a:tc>
                  <a:txBody>
                    <a:bodyPr/>
                    <a:lstStyle/>
                    <a:p>
                      <a:pPr algn="ctr"/>
                      <a:r>
                        <a:rPr lang="en-US" dirty="0"/>
                        <a:t>N</a:t>
                      </a:r>
                    </a:p>
                  </a:txBody>
                  <a:tcPr/>
                </a:tc>
                <a:extLst>
                  <a:ext uri="{0D108BD9-81ED-4DB2-BD59-A6C34878D82A}">
                    <a16:rowId xmlns:a16="http://schemas.microsoft.com/office/drawing/2014/main" val="1772100925"/>
                  </a:ext>
                </a:extLst>
              </a:tr>
              <a:tr h="370840">
                <a:tc>
                  <a:txBody>
                    <a:bodyPr/>
                    <a:lstStyle/>
                    <a:p>
                      <a:pPr algn="ctr"/>
                      <a:r>
                        <a:rPr lang="en-US" dirty="0"/>
                        <a:t>N</a:t>
                      </a:r>
                    </a:p>
                  </a:txBody>
                  <a:tcPr/>
                </a:tc>
                <a:extLst>
                  <a:ext uri="{0D108BD9-81ED-4DB2-BD59-A6C34878D82A}">
                    <a16:rowId xmlns:a16="http://schemas.microsoft.com/office/drawing/2014/main" val="3025276778"/>
                  </a:ext>
                </a:extLst>
              </a:tr>
              <a:tr h="370840">
                <a:tc>
                  <a:txBody>
                    <a:bodyPr/>
                    <a:lstStyle/>
                    <a:p>
                      <a:pPr algn="ctr"/>
                      <a:r>
                        <a:rPr lang="en-US" dirty="0"/>
                        <a:t>[Y]</a:t>
                      </a:r>
                    </a:p>
                  </a:txBody>
                  <a:tcPr/>
                </a:tc>
                <a:extLst>
                  <a:ext uri="{0D108BD9-81ED-4DB2-BD59-A6C34878D82A}">
                    <a16:rowId xmlns:a16="http://schemas.microsoft.com/office/drawing/2014/main" val="3084899969"/>
                  </a:ext>
                </a:extLst>
              </a:tr>
              <a:tr h="370840">
                <a:tc>
                  <a:txBody>
                    <a:bodyPr/>
                    <a:lstStyle/>
                    <a:p>
                      <a:pPr algn="ctr"/>
                      <a:r>
                        <a:rPr lang="en-US" dirty="0"/>
                        <a:t>N</a:t>
                      </a:r>
                    </a:p>
                  </a:txBody>
                  <a:tcPr/>
                </a:tc>
                <a:extLst>
                  <a:ext uri="{0D108BD9-81ED-4DB2-BD59-A6C34878D82A}">
                    <a16:rowId xmlns:a16="http://schemas.microsoft.com/office/drawing/2014/main" val="2357223187"/>
                  </a:ext>
                </a:extLst>
              </a:tr>
              <a:tr h="370840">
                <a:tc>
                  <a:txBody>
                    <a:bodyPr/>
                    <a:lstStyle/>
                    <a:p>
                      <a:pPr algn="ctr"/>
                      <a:r>
                        <a:rPr lang="en-US" dirty="0"/>
                        <a:t>Y</a:t>
                      </a:r>
                    </a:p>
                  </a:txBody>
                  <a:tcPr/>
                </a:tc>
                <a:extLst>
                  <a:ext uri="{0D108BD9-81ED-4DB2-BD59-A6C34878D82A}">
                    <a16:rowId xmlns:a16="http://schemas.microsoft.com/office/drawing/2014/main" val="1448862255"/>
                  </a:ext>
                </a:extLst>
              </a:tr>
            </a:tbl>
          </a:graphicData>
        </a:graphic>
      </p:graphicFrame>
      <p:sp>
        <p:nvSpPr>
          <p:cNvPr id="15" name="TextBox 14">
            <a:extLst>
              <a:ext uri="{FF2B5EF4-FFF2-40B4-BE49-F238E27FC236}">
                <a16:creationId xmlns:a16="http://schemas.microsoft.com/office/drawing/2014/main" id="{308BCA7F-EF0F-7349-B73A-A440FB116E79}"/>
              </a:ext>
            </a:extLst>
          </p:cNvPr>
          <p:cNvSpPr txBox="1"/>
          <p:nvPr/>
        </p:nvSpPr>
        <p:spPr>
          <a:xfrm>
            <a:off x="3095608" y="1048506"/>
            <a:ext cx="327334" cy="369332"/>
          </a:xfrm>
          <a:prstGeom prst="rect">
            <a:avLst/>
          </a:prstGeom>
          <a:noFill/>
        </p:spPr>
        <p:txBody>
          <a:bodyPr wrap="none" rtlCol="0">
            <a:spAutoFit/>
          </a:bodyPr>
          <a:lstStyle/>
          <a:p>
            <a:r>
              <a:rPr lang="en-US" dirty="0"/>
              <a:t>D</a:t>
            </a:r>
          </a:p>
        </p:txBody>
      </p:sp>
      <p:graphicFrame>
        <p:nvGraphicFramePr>
          <p:cNvPr id="16" name="Table 15" descr="disease table">
            <a:extLst>
              <a:ext uri="{FF2B5EF4-FFF2-40B4-BE49-F238E27FC236}">
                <a16:creationId xmlns:a16="http://schemas.microsoft.com/office/drawing/2014/main" id="{6310AABB-BCC9-944B-B799-F72DAF716707}"/>
              </a:ext>
            </a:extLst>
          </p:cNvPr>
          <p:cNvGraphicFramePr>
            <a:graphicFrameLocks noGrp="1"/>
          </p:cNvGraphicFramePr>
          <p:nvPr>
            <p:extLst>
              <p:ext uri="{D42A27DB-BD31-4B8C-83A1-F6EECF244321}">
                <p14:modId xmlns:p14="http://schemas.microsoft.com/office/powerpoint/2010/main" val="1486698179"/>
              </p:ext>
            </p:extLst>
          </p:nvPr>
        </p:nvGraphicFramePr>
        <p:xfrm>
          <a:off x="4488928" y="1511682"/>
          <a:ext cx="1145915" cy="3606800"/>
        </p:xfrm>
        <a:graphic>
          <a:graphicData uri="http://schemas.openxmlformats.org/drawingml/2006/table">
            <a:tbl>
              <a:tblPr firstRow="1" bandRow="1">
                <a:tableStyleId>{073A0DAA-6AF3-43AB-8588-CEC1D06C72B9}</a:tableStyleId>
              </a:tblPr>
              <a:tblGrid>
                <a:gridCol w="1145915">
                  <a:extLst>
                    <a:ext uri="{9D8B030D-6E8A-4147-A177-3AD203B41FA5}">
                      <a16:colId xmlns:a16="http://schemas.microsoft.com/office/drawing/2014/main" val="3296106333"/>
                    </a:ext>
                  </a:extLst>
                </a:gridCol>
              </a:tblGrid>
              <a:tr h="370840">
                <a:tc>
                  <a:txBody>
                    <a:bodyPr/>
                    <a:lstStyle/>
                    <a:p>
                      <a:r>
                        <a:rPr lang="en-US" dirty="0"/>
                        <a:t>Has Disease </a:t>
                      </a:r>
                    </a:p>
                  </a:txBody>
                  <a:tcPr/>
                </a:tc>
                <a:extLst>
                  <a:ext uri="{0D108BD9-81ED-4DB2-BD59-A6C34878D82A}">
                    <a16:rowId xmlns:a16="http://schemas.microsoft.com/office/drawing/2014/main" val="4123432226"/>
                  </a:ext>
                </a:extLst>
              </a:tr>
              <a:tr h="370840">
                <a:tc>
                  <a:txBody>
                    <a:bodyPr/>
                    <a:lstStyle/>
                    <a:p>
                      <a:pPr algn="ctr"/>
                      <a:r>
                        <a:rPr lang="en-US" dirty="0"/>
                        <a:t>Y</a:t>
                      </a:r>
                    </a:p>
                  </a:txBody>
                  <a:tcPr/>
                </a:tc>
                <a:extLst>
                  <a:ext uri="{0D108BD9-81ED-4DB2-BD59-A6C34878D82A}">
                    <a16:rowId xmlns:a16="http://schemas.microsoft.com/office/drawing/2014/main" val="3056472133"/>
                  </a:ext>
                </a:extLst>
              </a:tr>
              <a:tr h="370840">
                <a:tc>
                  <a:txBody>
                    <a:bodyPr/>
                    <a:lstStyle/>
                    <a:p>
                      <a:pPr algn="ctr"/>
                      <a:r>
                        <a:rPr lang="en-US" dirty="0"/>
                        <a:t>N</a:t>
                      </a:r>
                    </a:p>
                  </a:txBody>
                  <a:tcPr/>
                </a:tc>
                <a:extLst>
                  <a:ext uri="{0D108BD9-81ED-4DB2-BD59-A6C34878D82A}">
                    <a16:rowId xmlns:a16="http://schemas.microsoft.com/office/drawing/2014/main" val="2756140773"/>
                  </a:ext>
                </a:extLst>
              </a:tr>
              <a:tr h="370840">
                <a:tc>
                  <a:txBody>
                    <a:bodyPr/>
                    <a:lstStyle/>
                    <a:p>
                      <a:pPr algn="ctr"/>
                      <a:r>
                        <a:rPr lang="en-US" dirty="0"/>
                        <a:t>Y</a:t>
                      </a:r>
                    </a:p>
                  </a:txBody>
                  <a:tcPr/>
                </a:tc>
                <a:extLst>
                  <a:ext uri="{0D108BD9-81ED-4DB2-BD59-A6C34878D82A}">
                    <a16:rowId xmlns:a16="http://schemas.microsoft.com/office/drawing/2014/main" val="578404805"/>
                  </a:ext>
                </a:extLst>
              </a:tr>
              <a:tr h="370840">
                <a:tc>
                  <a:txBody>
                    <a:bodyPr/>
                    <a:lstStyle/>
                    <a:p>
                      <a:pPr algn="ctr"/>
                      <a:r>
                        <a:rPr lang="en-US" dirty="0"/>
                        <a:t>N</a:t>
                      </a:r>
                    </a:p>
                  </a:txBody>
                  <a:tcPr/>
                </a:tc>
                <a:extLst>
                  <a:ext uri="{0D108BD9-81ED-4DB2-BD59-A6C34878D82A}">
                    <a16:rowId xmlns:a16="http://schemas.microsoft.com/office/drawing/2014/main" val="1772100925"/>
                  </a:ext>
                </a:extLst>
              </a:tr>
              <a:tr h="370840">
                <a:tc>
                  <a:txBody>
                    <a:bodyPr/>
                    <a:lstStyle/>
                    <a:p>
                      <a:pPr algn="ctr"/>
                      <a:r>
                        <a:rPr lang="en-US" dirty="0"/>
                        <a:t>N</a:t>
                      </a:r>
                    </a:p>
                  </a:txBody>
                  <a:tcPr/>
                </a:tc>
                <a:extLst>
                  <a:ext uri="{0D108BD9-81ED-4DB2-BD59-A6C34878D82A}">
                    <a16:rowId xmlns:a16="http://schemas.microsoft.com/office/drawing/2014/main" val="3025276778"/>
                  </a:ext>
                </a:extLst>
              </a:tr>
              <a:tr h="370840">
                <a:tc>
                  <a:txBody>
                    <a:bodyPr/>
                    <a:lstStyle/>
                    <a:p>
                      <a:pPr algn="ctr"/>
                      <a:r>
                        <a:rPr lang="en-US" dirty="0"/>
                        <a:t>[N]</a:t>
                      </a:r>
                    </a:p>
                  </a:txBody>
                  <a:tcPr/>
                </a:tc>
                <a:extLst>
                  <a:ext uri="{0D108BD9-81ED-4DB2-BD59-A6C34878D82A}">
                    <a16:rowId xmlns:a16="http://schemas.microsoft.com/office/drawing/2014/main" val="3084899969"/>
                  </a:ext>
                </a:extLst>
              </a:tr>
              <a:tr h="370840">
                <a:tc>
                  <a:txBody>
                    <a:bodyPr/>
                    <a:lstStyle/>
                    <a:p>
                      <a:pPr algn="ctr"/>
                      <a:r>
                        <a:rPr lang="en-US" dirty="0"/>
                        <a:t>N</a:t>
                      </a:r>
                    </a:p>
                  </a:txBody>
                  <a:tcPr/>
                </a:tc>
                <a:extLst>
                  <a:ext uri="{0D108BD9-81ED-4DB2-BD59-A6C34878D82A}">
                    <a16:rowId xmlns:a16="http://schemas.microsoft.com/office/drawing/2014/main" val="2357223187"/>
                  </a:ext>
                </a:extLst>
              </a:tr>
              <a:tr h="370840">
                <a:tc>
                  <a:txBody>
                    <a:bodyPr/>
                    <a:lstStyle/>
                    <a:p>
                      <a:pPr algn="ctr"/>
                      <a:r>
                        <a:rPr lang="en-US" dirty="0"/>
                        <a:t>Y</a:t>
                      </a:r>
                    </a:p>
                  </a:txBody>
                  <a:tcPr/>
                </a:tc>
                <a:extLst>
                  <a:ext uri="{0D108BD9-81ED-4DB2-BD59-A6C34878D82A}">
                    <a16:rowId xmlns:a16="http://schemas.microsoft.com/office/drawing/2014/main" val="1448862255"/>
                  </a:ext>
                </a:extLst>
              </a:tr>
            </a:tbl>
          </a:graphicData>
        </a:graphic>
      </p:graphicFrame>
      <p:sp>
        <p:nvSpPr>
          <p:cNvPr id="17" name="TextBox 16">
            <a:extLst>
              <a:ext uri="{FF2B5EF4-FFF2-40B4-BE49-F238E27FC236}">
                <a16:creationId xmlns:a16="http://schemas.microsoft.com/office/drawing/2014/main" id="{9E215228-5685-A240-8329-DCDE286DF5BE}"/>
              </a:ext>
            </a:extLst>
          </p:cNvPr>
          <p:cNvSpPr txBox="1"/>
          <p:nvPr/>
        </p:nvSpPr>
        <p:spPr>
          <a:xfrm>
            <a:off x="4869205" y="1048506"/>
            <a:ext cx="385362" cy="369332"/>
          </a:xfrm>
          <a:prstGeom prst="rect">
            <a:avLst/>
          </a:prstGeom>
          <a:noFill/>
        </p:spPr>
        <p:txBody>
          <a:bodyPr wrap="none" rtlCol="0">
            <a:spAutoFit/>
          </a:bodyPr>
          <a:lstStyle/>
          <a:p>
            <a:r>
              <a:rPr lang="en-US" dirty="0"/>
              <a:t>D’</a:t>
            </a:r>
          </a:p>
        </p:txBody>
      </p:sp>
      <p:sp>
        <p:nvSpPr>
          <p:cNvPr id="18" name="TextBox 17">
            <a:extLst>
              <a:ext uri="{FF2B5EF4-FFF2-40B4-BE49-F238E27FC236}">
                <a16:creationId xmlns:a16="http://schemas.microsoft.com/office/drawing/2014/main" id="{2DD8B9E5-8237-6A41-BF05-995C2BABCF41}"/>
              </a:ext>
            </a:extLst>
          </p:cNvPr>
          <p:cNvSpPr txBox="1"/>
          <p:nvPr/>
        </p:nvSpPr>
        <p:spPr>
          <a:xfrm>
            <a:off x="1414664" y="2443614"/>
            <a:ext cx="1280364" cy="1138773"/>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Flip a coin</a:t>
            </a:r>
          </a:p>
          <a:p>
            <a:r>
              <a:rPr lang="en-US" sz="1600" dirty="0">
                <a:latin typeface="Arial" panose="020B0604020202020204" pitchFamily="34" charset="0"/>
                <a:cs typeface="Arial" panose="020B0604020202020204" pitchFamily="34" charset="0"/>
              </a:rPr>
              <a:t>and answer</a:t>
            </a:r>
          </a:p>
          <a:p>
            <a:r>
              <a:rPr lang="en-US" sz="1600" dirty="0">
                <a:latin typeface="Arial" panose="020B0604020202020204" pitchFamily="34" charset="0"/>
                <a:cs typeface="Arial" panose="020B0604020202020204" pitchFamily="34" charset="0"/>
              </a:rPr>
              <a:t>with ‘Y’ or ‘N</a:t>
            </a:r>
            <a:r>
              <a:rPr lang="en-US" dirty="0">
                <a:latin typeface="Arial" panose="020B0604020202020204" pitchFamily="34" charset="0"/>
                <a:cs typeface="Arial" panose="020B0604020202020204" pitchFamily="34" charset="0"/>
              </a:rPr>
              <a:t>’</a:t>
            </a:r>
          </a:p>
        </p:txBody>
      </p:sp>
      <p:sp>
        <p:nvSpPr>
          <p:cNvPr id="19" name="TextBox 18">
            <a:extLst>
              <a:ext uri="{FF2B5EF4-FFF2-40B4-BE49-F238E27FC236}">
                <a16:creationId xmlns:a16="http://schemas.microsoft.com/office/drawing/2014/main" id="{9BFB71E0-031F-E048-91F9-7BA31900E6A3}"/>
              </a:ext>
            </a:extLst>
          </p:cNvPr>
          <p:cNvSpPr txBox="1"/>
          <p:nvPr/>
        </p:nvSpPr>
        <p:spPr>
          <a:xfrm>
            <a:off x="3002610" y="5118482"/>
            <a:ext cx="2441759"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Two versions possible</a:t>
            </a:r>
          </a:p>
        </p:txBody>
      </p:sp>
    </p:spTree>
    <p:extLst>
      <p:ext uri="{BB962C8B-B14F-4D97-AF65-F5344CB8AC3E}">
        <p14:creationId xmlns:p14="http://schemas.microsoft.com/office/powerpoint/2010/main" val="311820145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D4367A8-4122-2243-81BF-3DA8F1C6CEEA}"/>
              </a:ext>
            </a:extLst>
          </p:cNvPr>
          <p:cNvSpPr>
            <a:spLocks noGrp="1"/>
          </p:cNvSpPr>
          <p:nvPr>
            <p:ph type="title"/>
          </p:nvPr>
        </p:nvSpPr>
        <p:spPr>
          <a:xfrm>
            <a:off x="480571" y="95138"/>
            <a:ext cx="10515600" cy="1325563"/>
          </a:xfrm>
        </p:spPr>
        <p:txBody>
          <a:bodyPr/>
          <a:lstStyle/>
          <a:p>
            <a:r>
              <a:rPr lang="en-US" dirty="0">
                <a:latin typeface="Arial" charset="0"/>
                <a:ea typeface="Arial" charset="0"/>
                <a:cs typeface="Arial" charset="0"/>
              </a:rPr>
              <a:t>Random response: utility  </a:t>
            </a:r>
            <a:endParaRPr lang="en-US" dirty="0"/>
          </a:p>
        </p:txBody>
      </p:sp>
      <p:sp>
        <p:nvSpPr>
          <p:cNvPr id="39" name="TextBox 38">
            <a:extLst>
              <a:ext uri="{FF2B5EF4-FFF2-40B4-BE49-F238E27FC236}">
                <a16:creationId xmlns:a16="http://schemas.microsoft.com/office/drawing/2014/main" id="{7D604827-72DB-3A45-9E3F-CE5DED7300D8}"/>
              </a:ext>
            </a:extLst>
          </p:cNvPr>
          <p:cNvSpPr txBox="1"/>
          <p:nvPr/>
        </p:nvSpPr>
        <p:spPr>
          <a:xfrm>
            <a:off x="332979" y="1266057"/>
            <a:ext cx="3076483" cy="1200329"/>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Flip a coin</a:t>
            </a:r>
          </a:p>
          <a:p>
            <a:pPr marL="742950" lvl="1" indent="-285750">
              <a:buFont typeface="Arial" panose="020B0604020202020204" pitchFamily="34" charset="0"/>
              <a:buChar char="•"/>
            </a:pPr>
            <a:r>
              <a:rPr lang="en-US" dirty="0">
                <a:latin typeface="Arial" panose="020B0604020202020204" pitchFamily="34" charset="0"/>
                <a:cs typeface="Arial" panose="020B0604020202020204" pitchFamily="34" charset="0"/>
              </a:rPr>
              <a:t>If head ans. correctly</a:t>
            </a:r>
          </a:p>
          <a:p>
            <a:pPr marL="742950" lvl="1" indent="-285750">
              <a:buFont typeface="Arial" panose="020B0604020202020204" pitchFamily="34" charset="0"/>
              <a:buChar char="•"/>
            </a:pPr>
            <a:r>
              <a:rPr lang="en-US" dirty="0">
                <a:latin typeface="Arial" panose="020B0604020202020204" pitchFamily="34" charset="0"/>
                <a:cs typeface="Arial" panose="020B0604020202020204" pitchFamily="34" charset="0"/>
              </a:rPr>
              <a:t>If tail lie</a:t>
            </a:r>
          </a:p>
          <a:p>
            <a:pPr marL="342900" indent="-342900">
              <a:buFont typeface="+mj-lt"/>
              <a:buAutoNum type="arabicPeriod"/>
            </a:pPr>
            <a:endParaRPr lang="en-US" dirty="0">
              <a:latin typeface="Arial" panose="020B0604020202020204" pitchFamily="34" charset="0"/>
              <a:cs typeface="Arial" panose="020B0604020202020204" pitchFamily="34" charset="0"/>
            </a:endParaRPr>
          </a:p>
        </p:txBody>
      </p:sp>
      <p:sp>
        <p:nvSpPr>
          <p:cNvPr id="14" name="Oval 13">
            <a:extLst>
              <a:ext uri="{FF2B5EF4-FFF2-40B4-BE49-F238E27FC236}">
                <a16:creationId xmlns:a16="http://schemas.microsoft.com/office/drawing/2014/main" id="{ACF54978-F070-6F4D-9084-CB032C171364}"/>
              </a:ext>
            </a:extLst>
          </p:cNvPr>
          <p:cNvSpPr/>
          <p:nvPr/>
        </p:nvSpPr>
        <p:spPr>
          <a:xfrm>
            <a:off x="503239" y="3643749"/>
            <a:ext cx="914400" cy="9144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Flip  coin</a:t>
            </a:r>
          </a:p>
        </p:txBody>
      </p:sp>
      <p:sp>
        <p:nvSpPr>
          <p:cNvPr id="15" name="Oval 14">
            <a:extLst>
              <a:ext uri="{FF2B5EF4-FFF2-40B4-BE49-F238E27FC236}">
                <a16:creationId xmlns:a16="http://schemas.microsoft.com/office/drawing/2014/main" id="{06526241-D2D2-F748-BBA1-DC760E8FFEFA}"/>
              </a:ext>
            </a:extLst>
          </p:cNvPr>
          <p:cNvSpPr/>
          <p:nvPr/>
        </p:nvSpPr>
        <p:spPr>
          <a:xfrm>
            <a:off x="2287069" y="2241572"/>
            <a:ext cx="1723868" cy="9144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Ans.</a:t>
            </a:r>
          </a:p>
          <a:p>
            <a:pPr algn="ctr"/>
            <a:r>
              <a:rPr lang="en-US" dirty="0"/>
              <a:t>truthfully</a:t>
            </a:r>
          </a:p>
        </p:txBody>
      </p:sp>
      <p:sp>
        <p:nvSpPr>
          <p:cNvPr id="16" name="Oval 15">
            <a:extLst>
              <a:ext uri="{FF2B5EF4-FFF2-40B4-BE49-F238E27FC236}">
                <a16:creationId xmlns:a16="http://schemas.microsoft.com/office/drawing/2014/main" id="{4210837B-0DB1-7144-B98A-EE0C4BED1D7E}"/>
              </a:ext>
            </a:extLst>
          </p:cNvPr>
          <p:cNvSpPr/>
          <p:nvPr/>
        </p:nvSpPr>
        <p:spPr>
          <a:xfrm>
            <a:off x="2160062" y="4811692"/>
            <a:ext cx="1723868" cy="9144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Lie</a:t>
            </a:r>
          </a:p>
        </p:txBody>
      </p:sp>
      <p:cxnSp>
        <p:nvCxnSpPr>
          <p:cNvPr id="18" name="Straight Arrow Connector 17" descr="arrow">
            <a:extLst>
              <a:ext uri="{FF2B5EF4-FFF2-40B4-BE49-F238E27FC236}">
                <a16:creationId xmlns:a16="http://schemas.microsoft.com/office/drawing/2014/main" id="{BB4B0134-A5C3-1648-A778-F91A046B5510}"/>
              </a:ext>
            </a:extLst>
          </p:cNvPr>
          <p:cNvCxnSpPr/>
          <p:nvPr/>
        </p:nvCxnSpPr>
        <p:spPr>
          <a:xfrm flipV="1">
            <a:off x="1417639" y="2866882"/>
            <a:ext cx="884419" cy="8817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descr="arrow">
            <a:extLst>
              <a:ext uri="{FF2B5EF4-FFF2-40B4-BE49-F238E27FC236}">
                <a16:creationId xmlns:a16="http://schemas.microsoft.com/office/drawing/2014/main" id="{F9BBE66A-F0A0-3748-864F-71DD667A57C5}"/>
              </a:ext>
            </a:extLst>
          </p:cNvPr>
          <p:cNvCxnSpPr/>
          <p:nvPr/>
        </p:nvCxnSpPr>
        <p:spPr>
          <a:xfrm>
            <a:off x="1417639" y="4408084"/>
            <a:ext cx="869430" cy="7010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FD419A10-2951-F848-A843-68DC1C52F350}"/>
              </a:ext>
            </a:extLst>
          </p:cNvPr>
          <p:cNvSpPr txBox="1"/>
          <p:nvPr/>
        </p:nvSpPr>
        <p:spPr>
          <a:xfrm>
            <a:off x="1175523" y="2997899"/>
            <a:ext cx="306494" cy="369332"/>
          </a:xfrm>
          <a:prstGeom prst="rect">
            <a:avLst/>
          </a:prstGeom>
          <a:noFill/>
        </p:spPr>
        <p:txBody>
          <a:bodyPr wrap="none" rtlCol="0">
            <a:spAutoFit/>
          </a:bodyPr>
          <a:lstStyle/>
          <a:p>
            <a:r>
              <a:rPr lang="en-US" dirty="0"/>
              <a:t>p</a:t>
            </a:r>
          </a:p>
        </p:txBody>
      </p:sp>
      <p:sp>
        <p:nvSpPr>
          <p:cNvPr id="22" name="TextBox 21">
            <a:extLst>
              <a:ext uri="{FF2B5EF4-FFF2-40B4-BE49-F238E27FC236}">
                <a16:creationId xmlns:a16="http://schemas.microsoft.com/office/drawing/2014/main" id="{0771B40B-D09F-9645-9C95-C81992D62407}"/>
              </a:ext>
            </a:extLst>
          </p:cNvPr>
          <p:cNvSpPr txBox="1"/>
          <p:nvPr/>
        </p:nvSpPr>
        <p:spPr>
          <a:xfrm>
            <a:off x="1175523" y="4905221"/>
            <a:ext cx="494046" cy="369332"/>
          </a:xfrm>
          <a:prstGeom prst="rect">
            <a:avLst/>
          </a:prstGeom>
          <a:noFill/>
        </p:spPr>
        <p:txBody>
          <a:bodyPr wrap="none" rtlCol="0">
            <a:spAutoFit/>
          </a:bodyPr>
          <a:lstStyle/>
          <a:p>
            <a:r>
              <a:rPr lang="en-US" dirty="0"/>
              <a:t>1-p</a:t>
            </a:r>
          </a:p>
        </p:txBody>
      </p:sp>
      <p:sp>
        <p:nvSpPr>
          <p:cNvPr id="23" name="Rectangle 22">
            <a:extLst>
              <a:ext uri="{FF2B5EF4-FFF2-40B4-BE49-F238E27FC236}">
                <a16:creationId xmlns:a16="http://schemas.microsoft.com/office/drawing/2014/main" id="{E4525159-BD7A-1F4E-B28A-AEA60AAE7022}"/>
              </a:ext>
            </a:extLst>
          </p:cNvPr>
          <p:cNvSpPr/>
          <p:nvPr/>
        </p:nvSpPr>
        <p:spPr>
          <a:xfrm>
            <a:off x="4625581" y="1304825"/>
            <a:ext cx="914400" cy="9144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solidFill>
              </a:rPr>
              <a:t>Yes</a:t>
            </a:r>
            <a:endParaRPr lang="en-US" b="1" dirty="0">
              <a:solidFill>
                <a:schemeClr val="bg1"/>
              </a:solidFill>
            </a:endParaRPr>
          </a:p>
        </p:txBody>
      </p:sp>
      <p:sp>
        <p:nvSpPr>
          <p:cNvPr id="24" name="Rectangle 23">
            <a:extLst>
              <a:ext uri="{FF2B5EF4-FFF2-40B4-BE49-F238E27FC236}">
                <a16:creationId xmlns:a16="http://schemas.microsoft.com/office/drawing/2014/main" id="{F9DDEF3C-96F6-8E49-885E-C1DC8AB874DD}"/>
              </a:ext>
            </a:extLst>
          </p:cNvPr>
          <p:cNvSpPr/>
          <p:nvPr/>
        </p:nvSpPr>
        <p:spPr>
          <a:xfrm>
            <a:off x="4596744" y="5580350"/>
            <a:ext cx="914400" cy="9144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solidFill>
              </a:rPr>
              <a:t>No</a:t>
            </a:r>
            <a:endParaRPr lang="en-US" b="1" dirty="0">
              <a:solidFill>
                <a:schemeClr val="bg1"/>
              </a:solidFill>
            </a:endParaRPr>
          </a:p>
        </p:txBody>
      </p:sp>
      <p:sp>
        <p:nvSpPr>
          <p:cNvPr id="25" name="Rectangle 24">
            <a:extLst>
              <a:ext uri="{FF2B5EF4-FFF2-40B4-BE49-F238E27FC236}">
                <a16:creationId xmlns:a16="http://schemas.microsoft.com/office/drawing/2014/main" id="{97B0D4F8-4A77-3D44-B4B0-E64E400E710D}"/>
              </a:ext>
            </a:extLst>
          </p:cNvPr>
          <p:cNvSpPr/>
          <p:nvPr/>
        </p:nvSpPr>
        <p:spPr>
          <a:xfrm>
            <a:off x="4596744" y="2608330"/>
            <a:ext cx="914400" cy="9144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solidFill>
              </a:rPr>
              <a:t>No</a:t>
            </a:r>
          </a:p>
        </p:txBody>
      </p:sp>
      <p:sp>
        <p:nvSpPr>
          <p:cNvPr id="26" name="Rectangle 25">
            <a:extLst>
              <a:ext uri="{FF2B5EF4-FFF2-40B4-BE49-F238E27FC236}">
                <a16:creationId xmlns:a16="http://schemas.microsoft.com/office/drawing/2014/main" id="{34357E5E-7F3A-044E-80F0-D012781B6681}"/>
              </a:ext>
            </a:extLst>
          </p:cNvPr>
          <p:cNvSpPr/>
          <p:nvPr/>
        </p:nvSpPr>
        <p:spPr>
          <a:xfrm>
            <a:off x="4596744" y="4100949"/>
            <a:ext cx="914400" cy="9144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solidFill>
              </a:rPr>
              <a:t>Yes</a:t>
            </a:r>
            <a:endParaRPr lang="en-US" b="1" dirty="0">
              <a:solidFill>
                <a:schemeClr val="bg1"/>
              </a:solidFill>
            </a:endParaRPr>
          </a:p>
        </p:txBody>
      </p:sp>
      <p:cxnSp>
        <p:nvCxnSpPr>
          <p:cNvPr id="28" name="Straight Arrow Connector 27" descr="arrow">
            <a:extLst>
              <a:ext uri="{FF2B5EF4-FFF2-40B4-BE49-F238E27FC236}">
                <a16:creationId xmlns:a16="http://schemas.microsoft.com/office/drawing/2014/main" id="{6B10E50D-78FA-CF4B-9D9B-5797D3CA9D8F}"/>
              </a:ext>
            </a:extLst>
          </p:cNvPr>
          <p:cNvCxnSpPr/>
          <p:nvPr/>
        </p:nvCxnSpPr>
        <p:spPr>
          <a:xfrm flipV="1">
            <a:off x="3478314" y="1886404"/>
            <a:ext cx="1118430" cy="4430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descr="arrow">
            <a:extLst>
              <a:ext uri="{FF2B5EF4-FFF2-40B4-BE49-F238E27FC236}">
                <a16:creationId xmlns:a16="http://schemas.microsoft.com/office/drawing/2014/main" id="{5C791E54-5784-2B4A-9CC3-05F87C546E1A}"/>
              </a:ext>
            </a:extLst>
          </p:cNvPr>
          <p:cNvCxnSpPr>
            <a:stCxn id="15" idx="5"/>
          </p:cNvCxnSpPr>
          <p:nvPr/>
        </p:nvCxnSpPr>
        <p:spPr>
          <a:xfrm>
            <a:off x="3758482" y="3022061"/>
            <a:ext cx="759738" cy="1339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descr="arrow">
            <a:extLst>
              <a:ext uri="{FF2B5EF4-FFF2-40B4-BE49-F238E27FC236}">
                <a16:creationId xmlns:a16="http://schemas.microsoft.com/office/drawing/2014/main" id="{6E6663CA-54E7-3E40-96F0-FD0D0D38FD78}"/>
              </a:ext>
            </a:extLst>
          </p:cNvPr>
          <p:cNvCxnSpPr/>
          <p:nvPr/>
        </p:nvCxnSpPr>
        <p:spPr>
          <a:xfrm flipV="1">
            <a:off x="3478314" y="4513181"/>
            <a:ext cx="989823" cy="3920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descr="arrow">
            <a:extLst>
              <a:ext uri="{FF2B5EF4-FFF2-40B4-BE49-F238E27FC236}">
                <a16:creationId xmlns:a16="http://schemas.microsoft.com/office/drawing/2014/main" id="{9622482B-B168-704C-9959-72AC303DD89B}"/>
              </a:ext>
            </a:extLst>
          </p:cNvPr>
          <p:cNvCxnSpPr/>
          <p:nvPr/>
        </p:nvCxnSpPr>
        <p:spPr>
          <a:xfrm>
            <a:off x="3758482" y="5656550"/>
            <a:ext cx="759738" cy="381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05DBC12A-0F0D-AF48-BA91-28A6C007F090}"/>
                  </a:ext>
                </a:extLst>
              </p:cNvPr>
              <p:cNvSpPr txBox="1"/>
              <p:nvPr/>
            </p:nvSpPr>
            <p:spPr>
              <a:xfrm>
                <a:off x="3819978" y="1636346"/>
                <a:ext cx="37875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ea typeface="Cambria Math" panose="02040503050406030204" pitchFamily="18" charset="0"/>
                        </a:rPr>
                        <m:t>𝜋</m:t>
                      </m:r>
                    </m:oMath>
                  </m:oMathPara>
                </a14:m>
                <a:endParaRPr lang="en-US" dirty="0"/>
              </a:p>
            </p:txBody>
          </p:sp>
        </mc:Choice>
        <mc:Fallback xmlns="">
          <p:sp>
            <p:nvSpPr>
              <p:cNvPr id="35" name="TextBox 34">
                <a:extLst>
                  <a:ext uri="{FF2B5EF4-FFF2-40B4-BE49-F238E27FC236}">
                    <a16:creationId xmlns:a16="http://schemas.microsoft.com/office/drawing/2014/main" id="{05DBC12A-0F0D-AF48-BA91-28A6C007F090}"/>
                  </a:ext>
                </a:extLst>
              </p:cNvPr>
              <p:cNvSpPr txBox="1">
                <a:spLocks noRot="1" noChangeAspect="1" noMove="1" noResize="1" noEditPoints="1" noAdjustHandles="1" noChangeArrowheads="1" noChangeShapeType="1" noTextEdit="1"/>
              </p:cNvSpPr>
              <p:nvPr/>
            </p:nvSpPr>
            <p:spPr>
              <a:xfrm>
                <a:off x="3819978" y="1636346"/>
                <a:ext cx="378758"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CF654C34-70C1-4C4F-8645-7C84CA02F047}"/>
                  </a:ext>
                </a:extLst>
              </p:cNvPr>
              <p:cNvSpPr txBox="1"/>
              <p:nvPr/>
            </p:nvSpPr>
            <p:spPr>
              <a:xfrm>
                <a:off x="4001563" y="5471884"/>
                <a:ext cx="37875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ea typeface="Cambria Math" panose="02040503050406030204" pitchFamily="18" charset="0"/>
                        </a:rPr>
                        <m:t>𝜋</m:t>
                      </m:r>
                    </m:oMath>
                  </m:oMathPara>
                </a14:m>
                <a:endParaRPr lang="en-US" dirty="0"/>
              </a:p>
            </p:txBody>
          </p:sp>
        </mc:Choice>
        <mc:Fallback xmlns="">
          <p:sp>
            <p:nvSpPr>
              <p:cNvPr id="36" name="TextBox 35">
                <a:extLst>
                  <a:ext uri="{FF2B5EF4-FFF2-40B4-BE49-F238E27FC236}">
                    <a16:creationId xmlns:a16="http://schemas.microsoft.com/office/drawing/2014/main" id="{CF654C34-70C1-4C4F-8645-7C84CA02F047}"/>
                  </a:ext>
                </a:extLst>
              </p:cNvPr>
              <p:cNvSpPr txBox="1">
                <a:spLocks noRot="1" noChangeAspect="1" noMove="1" noResize="1" noEditPoints="1" noAdjustHandles="1" noChangeArrowheads="1" noChangeShapeType="1" noTextEdit="1"/>
              </p:cNvSpPr>
              <p:nvPr/>
            </p:nvSpPr>
            <p:spPr>
              <a:xfrm>
                <a:off x="4001563" y="5471884"/>
                <a:ext cx="378758"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2B661EBD-CC3A-6740-BB35-8B68438C2A6F}"/>
                  </a:ext>
                </a:extLst>
              </p:cNvPr>
              <p:cNvSpPr txBox="1"/>
              <p:nvPr/>
            </p:nvSpPr>
            <p:spPr>
              <a:xfrm>
                <a:off x="3682234" y="3182565"/>
                <a:ext cx="78271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1−</m:t>
                      </m:r>
                      <m:r>
                        <a:rPr lang="en-US" i="1">
                          <a:latin typeface="Cambria Math" panose="02040503050406030204" pitchFamily="18" charset="0"/>
                          <a:ea typeface="Cambria Math" panose="02040503050406030204" pitchFamily="18" charset="0"/>
                        </a:rPr>
                        <m:t>𝜋</m:t>
                      </m:r>
                    </m:oMath>
                  </m:oMathPara>
                </a14:m>
                <a:endParaRPr lang="en-US" dirty="0"/>
              </a:p>
            </p:txBody>
          </p:sp>
        </mc:Choice>
        <mc:Fallback xmlns="">
          <p:sp>
            <p:nvSpPr>
              <p:cNvPr id="37" name="TextBox 36">
                <a:extLst>
                  <a:ext uri="{FF2B5EF4-FFF2-40B4-BE49-F238E27FC236}">
                    <a16:creationId xmlns:a16="http://schemas.microsoft.com/office/drawing/2014/main" id="{2B661EBD-CC3A-6740-BB35-8B68438C2A6F}"/>
                  </a:ext>
                </a:extLst>
              </p:cNvPr>
              <p:cNvSpPr txBox="1">
                <a:spLocks noRot="1" noChangeAspect="1" noMove="1" noResize="1" noEditPoints="1" noAdjustHandles="1" noChangeArrowheads="1" noChangeShapeType="1" noTextEdit="1"/>
              </p:cNvSpPr>
              <p:nvPr/>
            </p:nvSpPr>
            <p:spPr>
              <a:xfrm>
                <a:off x="3682234" y="3182565"/>
                <a:ext cx="782715"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2ECD86A2-749D-DB46-A623-633D89D160A6}"/>
                  </a:ext>
                </a:extLst>
              </p:cNvPr>
              <p:cNvSpPr txBox="1"/>
              <p:nvPr/>
            </p:nvSpPr>
            <p:spPr>
              <a:xfrm>
                <a:off x="3505380" y="4305178"/>
                <a:ext cx="78271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1−</m:t>
                      </m:r>
                      <m:r>
                        <a:rPr lang="en-US" i="1">
                          <a:latin typeface="Cambria Math" panose="02040503050406030204" pitchFamily="18" charset="0"/>
                          <a:ea typeface="Cambria Math" panose="02040503050406030204" pitchFamily="18" charset="0"/>
                        </a:rPr>
                        <m:t>𝜋</m:t>
                      </m:r>
                    </m:oMath>
                  </m:oMathPara>
                </a14:m>
                <a:endParaRPr lang="en-US" dirty="0"/>
              </a:p>
            </p:txBody>
          </p:sp>
        </mc:Choice>
        <mc:Fallback xmlns="">
          <p:sp>
            <p:nvSpPr>
              <p:cNvPr id="38" name="TextBox 37">
                <a:extLst>
                  <a:ext uri="{FF2B5EF4-FFF2-40B4-BE49-F238E27FC236}">
                    <a16:creationId xmlns:a16="http://schemas.microsoft.com/office/drawing/2014/main" id="{2ECD86A2-749D-DB46-A623-633D89D160A6}"/>
                  </a:ext>
                </a:extLst>
              </p:cNvPr>
              <p:cNvSpPr txBox="1">
                <a:spLocks noRot="1" noChangeAspect="1" noMove="1" noResize="1" noEditPoints="1" noAdjustHandles="1" noChangeArrowheads="1" noChangeShapeType="1" noTextEdit="1"/>
              </p:cNvSpPr>
              <p:nvPr/>
            </p:nvSpPr>
            <p:spPr>
              <a:xfrm>
                <a:off x="3505380" y="4305178"/>
                <a:ext cx="782715"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4B504A85-0219-E546-828D-A4CFE6209335}"/>
                  </a:ext>
                </a:extLst>
              </p:cNvPr>
              <p:cNvSpPr txBox="1"/>
              <p:nvPr/>
            </p:nvSpPr>
            <p:spPr>
              <a:xfrm>
                <a:off x="6305623" y="2254206"/>
                <a:ext cx="5290259"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sz="2400" b="0" i="1" smtClean="0">
                              <a:latin typeface="Cambria Math" panose="02040503050406030204" pitchFamily="18" charset="0"/>
                            </a:rPr>
                          </m:ctrlPr>
                        </m:funcPr>
                        <m:fName>
                          <m:r>
                            <m:rPr>
                              <m:sty m:val="p"/>
                            </m:rPr>
                            <a:rPr lang="en-US" sz="2400" b="0" i="0" smtClean="0">
                              <a:latin typeface="Cambria Math" panose="02040503050406030204" pitchFamily="18" charset="0"/>
                            </a:rPr>
                            <m:t>Pr</m:t>
                          </m:r>
                        </m:fName>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𝑇𝑟𝑢𝑒</m:t>
                              </m:r>
                              <m:r>
                                <a:rPr lang="en-US" sz="2400" b="0" i="1" smtClean="0">
                                  <a:latin typeface="Cambria Math" panose="02040503050406030204" pitchFamily="18" charset="0"/>
                                </a:rPr>
                                <m:t> </m:t>
                              </m:r>
                              <m:r>
                                <a:rPr lang="en-US" sz="2400" b="0" i="1" smtClean="0">
                                  <a:latin typeface="Cambria Math" panose="02040503050406030204" pitchFamily="18" charset="0"/>
                                </a:rPr>
                                <m:t>𝑌𝑒𝑠</m:t>
                              </m:r>
                              <m:r>
                                <a:rPr lang="en-US" sz="2400" b="0" i="1" smtClean="0">
                                  <a:latin typeface="Cambria Math" panose="02040503050406030204" pitchFamily="18" charset="0"/>
                                </a:rPr>
                                <m:t> </m:t>
                              </m:r>
                              <m:r>
                                <a:rPr lang="en-US" sz="2400" b="0" i="1" smtClean="0">
                                  <a:latin typeface="Cambria Math" panose="02040503050406030204" pitchFamily="18" charset="0"/>
                                </a:rPr>
                                <m:t>𝑎𝑛𝑠𝑤𝑒𝑟𝑠</m:t>
                              </m:r>
                            </m:e>
                          </m:d>
                        </m:e>
                      </m:func>
                      <m:r>
                        <a:rPr lang="en-US" sz="2400" b="0" i="1" smtClean="0">
                          <a:latin typeface="Cambria Math" panose="02040503050406030204" pitchFamily="18" charset="0"/>
                        </a:rPr>
                        <m:t>= </m:t>
                      </m:r>
                      <m:r>
                        <a:rPr lang="en-US" sz="2400" i="1" smtClean="0">
                          <a:latin typeface="Cambria Math" panose="02040503050406030204" pitchFamily="18" charset="0"/>
                          <a:ea typeface="Cambria Math" panose="02040503050406030204" pitchFamily="18" charset="0"/>
                        </a:rPr>
                        <m:t>𝜋</m:t>
                      </m:r>
                    </m:oMath>
                  </m:oMathPara>
                </a14:m>
                <a:endParaRPr lang="en-US" sz="2400" dirty="0"/>
              </a:p>
            </p:txBody>
          </p:sp>
        </mc:Choice>
        <mc:Fallback xmlns="">
          <p:sp>
            <p:nvSpPr>
              <p:cNvPr id="9" name="TextBox 8">
                <a:extLst>
                  <a:ext uri="{FF2B5EF4-FFF2-40B4-BE49-F238E27FC236}">
                    <a16:creationId xmlns:a16="http://schemas.microsoft.com/office/drawing/2014/main" id="{4B504A85-0219-E546-828D-A4CFE6209335}"/>
                  </a:ext>
                </a:extLst>
              </p:cNvPr>
              <p:cNvSpPr txBox="1">
                <a:spLocks noRot="1" noChangeAspect="1" noMove="1" noResize="1" noEditPoints="1" noAdjustHandles="1" noChangeArrowheads="1" noChangeShapeType="1" noTextEdit="1"/>
              </p:cNvSpPr>
              <p:nvPr/>
            </p:nvSpPr>
            <p:spPr>
              <a:xfrm>
                <a:off x="6305623" y="2254206"/>
                <a:ext cx="5290259" cy="369332"/>
              </a:xfrm>
              <a:prstGeom prst="rect">
                <a:avLst/>
              </a:prstGeom>
              <a:blipFill>
                <a:blip r:embed="rId8"/>
                <a:stretch>
                  <a:fillRect t="-3226" b="-322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F5B0C7C5-DEFE-E74F-8FD7-AB3E82701DED}"/>
                  </a:ext>
                </a:extLst>
              </p:cNvPr>
              <p:cNvSpPr txBox="1"/>
              <p:nvPr/>
            </p:nvSpPr>
            <p:spPr>
              <a:xfrm>
                <a:off x="5981700" y="1493663"/>
                <a:ext cx="6070701" cy="572657"/>
              </a:xfrm>
              <a:prstGeom prst="rect">
                <a:avLst/>
              </a:prstGeom>
              <a:noFill/>
            </p:spPr>
            <p:txBody>
              <a:bodyPr wrap="none" lIns="0" tIns="0" rIns="0" bIns="0" rtlCol="0">
                <a:spAutoFit/>
              </a:bodyPr>
              <a:lstStyle/>
              <a:p>
                <a14:m>
                  <m:oMath xmlns:m="http://schemas.openxmlformats.org/officeDocument/2006/math">
                    <m:func>
                      <m:funcPr>
                        <m:ctrlPr>
                          <a:rPr lang="en-US" sz="2400" b="0" i="1" smtClean="0">
                            <a:latin typeface="Cambria Math" panose="02040503050406030204" pitchFamily="18" charset="0"/>
                          </a:rPr>
                        </m:ctrlPr>
                      </m:funcPr>
                      <m:fName>
                        <m:r>
                          <m:rPr>
                            <m:sty m:val="p"/>
                          </m:rPr>
                          <a:rPr lang="en-US" sz="2400" b="0" i="0" smtClean="0">
                            <a:latin typeface="Cambria Math" panose="02040503050406030204" pitchFamily="18" charset="0"/>
                          </a:rPr>
                          <m:t>Pr</m:t>
                        </m:r>
                      </m:fName>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𝑂𝑏𝑠𝑒𝑟𝑣𝑒𝑑</m:t>
                            </m:r>
                            <m:r>
                              <a:rPr lang="en-US" sz="2400" b="0" i="1" smtClean="0">
                                <a:latin typeface="Cambria Math" panose="02040503050406030204" pitchFamily="18" charset="0"/>
                              </a:rPr>
                              <m:t> </m:t>
                            </m:r>
                            <m:r>
                              <a:rPr lang="en-US" sz="2400" b="0" i="1" smtClean="0">
                                <a:latin typeface="Cambria Math" panose="02040503050406030204" pitchFamily="18" charset="0"/>
                              </a:rPr>
                              <m:t>𝑌𝑒𝑠</m:t>
                            </m:r>
                            <m:r>
                              <a:rPr lang="en-US" sz="2400" b="0" i="1" smtClean="0">
                                <a:latin typeface="Cambria Math" panose="02040503050406030204" pitchFamily="18" charset="0"/>
                              </a:rPr>
                              <m:t> </m:t>
                            </m:r>
                            <m:r>
                              <a:rPr lang="en-US" sz="2400" b="0" i="1" smtClean="0">
                                <a:latin typeface="Cambria Math" panose="02040503050406030204" pitchFamily="18" charset="0"/>
                              </a:rPr>
                              <m:t>𝑎𝑛𝑠𝑤𝑒𝑟𝑠</m:t>
                            </m:r>
                          </m:e>
                        </m:d>
                      </m:e>
                    </m:func>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i="1">
                            <a:latin typeface="Cambria Math" panose="02040503050406030204" pitchFamily="18" charset="0"/>
                          </a:rPr>
                          <m:t>#</m:t>
                        </m:r>
                        <m:r>
                          <a:rPr lang="en-US" sz="2400" b="0" i="1" smtClean="0">
                            <a:latin typeface="Cambria Math" panose="02040503050406030204" pitchFamily="18" charset="0"/>
                          </a:rPr>
                          <m:t>𝑦𝑒𝑠</m:t>
                        </m:r>
                      </m:num>
                      <m:den>
                        <m:r>
                          <a:rPr lang="en-US" sz="2400" i="1">
                            <a:latin typeface="Cambria Math" panose="02040503050406030204" pitchFamily="18" charset="0"/>
                          </a:rPr>
                          <m:t>#</m:t>
                        </m:r>
                        <m:r>
                          <a:rPr lang="en-US" sz="2400" b="0" i="1" smtClean="0">
                            <a:latin typeface="Cambria Math" panose="02040503050406030204" pitchFamily="18" charset="0"/>
                          </a:rPr>
                          <m:t>𝑝𝑎𝑟𝑡𝑖𝑐𝑖𝑝𝑎𝑛𝑡𝑠</m:t>
                        </m:r>
                      </m:den>
                    </m:f>
                    <m:r>
                      <a:rPr lang="en-US" sz="2400" b="0" i="1" smtClean="0">
                        <a:latin typeface="Cambria Math" panose="02040503050406030204" pitchFamily="18" charset="0"/>
                      </a:rPr>
                      <m:t> </m:t>
                    </m:r>
                  </m:oMath>
                </a14:m>
                <a:r>
                  <a:rPr lang="en-US" sz="2400" dirty="0"/>
                  <a:t>= </a:t>
                </a:r>
                <a14:m>
                  <m:oMath xmlns:m="http://schemas.openxmlformats.org/officeDocument/2006/math">
                    <m:r>
                      <a:rPr lang="en-US" sz="2400" i="1" smtClean="0">
                        <a:latin typeface="Cambria Math" panose="02040503050406030204" pitchFamily="18" charset="0"/>
                        <a:ea typeface="Cambria Math" panose="02040503050406030204" pitchFamily="18" charset="0"/>
                      </a:rPr>
                      <m:t>𝜆</m:t>
                    </m:r>
                  </m:oMath>
                </a14:m>
                <a:endParaRPr lang="en-US" sz="2400" dirty="0"/>
              </a:p>
            </p:txBody>
          </p:sp>
        </mc:Choice>
        <mc:Fallback xmlns="">
          <p:sp>
            <p:nvSpPr>
              <p:cNvPr id="8" name="TextBox 7">
                <a:extLst>
                  <a:ext uri="{FF2B5EF4-FFF2-40B4-BE49-F238E27FC236}">
                    <a16:creationId xmlns:a16="http://schemas.microsoft.com/office/drawing/2014/main" id="{F5B0C7C5-DEFE-E74F-8FD7-AB3E82701DED}"/>
                  </a:ext>
                </a:extLst>
              </p:cNvPr>
              <p:cNvSpPr txBox="1">
                <a:spLocks noRot="1" noChangeAspect="1" noMove="1" noResize="1" noEditPoints="1" noAdjustHandles="1" noChangeArrowheads="1" noChangeShapeType="1" noTextEdit="1"/>
              </p:cNvSpPr>
              <p:nvPr/>
            </p:nvSpPr>
            <p:spPr>
              <a:xfrm>
                <a:off x="5981700" y="1493663"/>
                <a:ext cx="6070701" cy="572657"/>
              </a:xfrm>
              <a:prstGeom prst="rect">
                <a:avLst/>
              </a:prstGeom>
              <a:blipFill>
                <a:blip r:embed="rId9"/>
                <a:stretch>
                  <a:fillRect l="-1670" r="-626"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C4ECA154-7671-A84A-999D-47422D199D3B}"/>
                  </a:ext>
                </a:extLst>
              </p:cNvPr>
              <p:cNvSpPr txBox="1"/>
              <p:nvPr/>
            </p:nvSpPr>
            <p:spPr>
              <a:xfrm>
                <a:off x="6555878" y="3522730"/>
                <a:ext cx="5044314" cy="2154436"/>
              </a:xfrm>
              <a:prstGeom prst="rect">
                <a:avLst/>
              </a:prstGeom>
              <a:noFill/>
            </p:spPr>
            <p:txBody>
              <a:bodyPr wrap="square" lIns="0" tIns="0" rIns="0" bIns="0" rtlCol="0">
                <a:spAutoFit/>
              </a:bodyPr>
              <a:lstStyle/>
              <a:p>
                <a:r>
                  <a:rPr lang="en-US" sz="2800" dirty="0">
                    <a:latin typeface="Arial" panose="020B0604020202020204" pitchFamily="34" charset="0"/>
                    <a:cs typeface="Arial" panose="020B0604020202020204" pitchFamily="34" charset="0"/>
                  </a:rPr>
                  <a:t>Utility Analysis:</a:t>
                </a:r>
                <a:endParaRPr lang="en-US" sz="2800" b="0" i="1" dirty="0">
                  <a:latin typeface="Arial" panose="020B0604020202020204" pitchFamily="34" charset="0"/>
                  <a:ea typeface="Cambria Math" panose="02040503050406030204" pitchFamily="18" charset="0"/>
                  <a:cs typeface="Arial" panose="020B0604020202020204" pitchFamily="34" charset="0"/>
                </a:endParaRPr>
              </a:p>
              <a:p>
                <a:pPr/>
                <a14:m>
                  <m:oMathPara xmlns:m="http://schemas.openxmlformats.org/officeDocument/2006/math">
                    <m:oMathParaPr>
                      <m:jc m:val="centerGroup"/>
                    </m:oMathParaPr>
                    <m:oMath xmlns:m="http://schemas.openxmlformats.org/officeDocument/2006/math">
                      <m:r>
                        <m:rPr>
                          <m:sty m:val="p"/>
                        </m:rPr>
                        <a:rPr lang="el-GR" sz="2800" b="0" i="1" smtClean="0">
                          <a:latin typeface="Cambria Math" panose="02040503050406030204" pitchFamily="18" charset="0"/>
                          <a:ea typeface="Cambria Math" panose="02040503050406030204" pitchFamily="18" charset="0"/>
                        </a:rPr>
                        <m:t>λ</m:t>
                      </m:r>
                      <m:r>
                        <a:rPr lang="en-US" sz="2800" b="0" i="1" smtClean="0">
                          <a:latin typeface="Cambria Math" panose="02040503050406030204" pitchFamily="18" charset="0"/>
                        </a:rPr>
                        <m:t>=</m:t>
                      </m:r>
                      <m:r>
                        <a:rPr lang="en-US" sz="2800" b="0" i="1" smtClean="0">
                          <a:latin typeface="Cambria Math" panose="02040503050406030204" pitchFamily="18" charset="0"/>
                        </a:rPr>
                        <m:t>𝑝</m:t>
                      </m:r>
                      <m:r>
                        <a:rPr lang="en-US" sz="2800" i="1" smtClean="0">
                          <a:latin typeface="Cambria Math" panose="02040503050406030204" pitchFamily="18" charset="0"/>
                          <a:ea typeface="Cambria Math" panose="02040503050406030204" pitchFamily="18" charset="0"/>
                        </a:rPr>
                        <m:t>𝜋</m:t>
                      </m:r>
                      <m:r>
                        <a:rPr lang="en-US" sz="2800" b="0" i="1" smtClean="0">
                          <a:latin typeface="Cambria Math" panose="02040503050406030204" pitchFamily="18" charset="0"/>
                          <a:ea typeface="Cambria Math" panose="02040503050406030204" pitchFamily="18" charset="0"/>
                        </a:rPr>
                        <m:t>+</m:t>
                      </m:r>
                      <m:d>
                        <m:dPr>
                          <m:ctrlPr>
                            <a:rPr lang="en-US" sz="2800" b="0" i="1" smtClean="0">
                              <a:latin typeface="Cambria Math" panose="02040503050406030204" pitchFamily="18" charset="0"/>
                              <a:ea typeface="Cambria Math" panose="02040503050406030204" pitchFamily="18" charset="0"/>
                            </a:rPr>
                          </m:ctrlPr>
                        </m:dPr>
                        <m:e>
                          <m:r>
                            <a:rPr lang="en-US" sz="2800" b="0" i="1" smtClean="0">
                              <a:latin typeface="Cambria Math" panose="02040503050406030204" pitchFamily="18" charset="0"/>
                              <a:ea typeface="Cambria Math" panose="02040503050406030204" pitchFamily="18" charset="0"/>
                            </a:rPr>
                            <m:t>1−</m:t>
                          </m:r>
                          <m:r>
                            <a:rPr lang="en-US" sz="2800" b="0" i="1" smtClean="0">
                              <a:latin typeface="Cambria Math" panose="02040503050406030204" pitchFamily="18" charset="0"/>
                              <a:ea typeface="Cambria Math" panose="02040503050406030204" pitchFamily="18" charset="0"/>
                            </a:rPr>
                            <m:t>𝑝</m:t>
                          </m:r>
                        </m:e>
                      </m:d>
                      <m:d>
                        <m:dPr>
                          <m:ctrlPr>
                            <a:rPr lang="en-US" sz="2800" b="0" i="1" smtClean="0">
                              <a:latin typeface="Cambria Math" panose="02040503050406030204" pitchFamily="18" charset="0"/>
                              <a:ea typeface="Cambria Math" panose="02040503050406030204" pitchFamily="18" charset="0"/>
                            </a:rPr>
                          </m:ctrlPr>
                        </m:dPr>
                        <m:e>
                          <m:r>
                            <a:rPr lang="en-US" sz="2800" b="0" i="1" smtClean="0">
                              <a:latin typeface="Cambria Math" panose="02040503050406030204" pitchFamily="18" charset="0"/>
                              <a:ea typeface="Cambria Math" panose="02040503050406030204" pitchFamily="18" charset="0"/>
                            </a:rPr>
                            <m:t>1−</m:t>
                          </m:r>
                          <m:r>
                            <a:rPr lang="en-US" sz="2800" b="0" i="1" smtClean="0">
                              <a:latin typeface="Cambria Math" panose="02040503050406030204" pitchFamily="18" charset="0"/>
                              <a:ea typeface="Cambria Math" panose="02040503050406030204" pitchFamily="18" charset="0"/>
                            </a:rPr>
                            <m:t>𝜋</m:t>
                          </m:r>
                        </m:e>
                      </m:d>
                    </m:oMath>
                  </m:oMathPara>
                </a14:m>
                <a:endParaRPr lang="en-US" sz="2800" b="0" dirty="0">
                  <a:latin typeface="Arial" panose="020B0604020202020204" pitchFamily="34" charset="0"/>
                  <a:ea typeface="Cambria Math" panose="02040503050406030204" pitchFamily="18" charset="0"/>
                  <a:cs typeface="Arial" panose="020B0604020202020204" pitchFamily="34" charset="0"/>
                </a:endParaRPr>
              </a:p>
              <a:p>
                <a14:m>
                  <m:oMath xmlns:m="http://schemas.openxmlformats.org/officeDocument/2006/math">
                    <m:r>
                      <a:rPr lang="en-US" sz="2800" b="0" i="1" smtClean="0">
                        <a:latin typeface="Cambria Math" panose="02040503050406030204" pitchFamily="18" charset="0"/>
                        <a:ea typeface="Cambria Math" panose="02040503050406030204" pitchFamily="18" charset="0"/>
                      </a:rPr>
                      <m:t>         </m:t>
                    </m:r>
                    <m:r>
                      <a:rPr lang="en-US" sz="2800" i="1">
                        <a:latin typeface="Cambria Math" panose="02040503050406030204" pitchFamily="18" charset="0"/>
                        <a:ea typeface="Cambria Math" panose="02040503050406030204" pitchFamily="18" charset="0"/>
                      </a:rPr>
                      <m:t>𝜋</m:t>
                    </m:r>
                  </m:oMath>
                </a14:m>
                <a:r>
                  <a:rPr lang="en-US" sz="2800" b="0" dirty="0">
                    <a:latin typeface="Arial" panose="020B0604020202020204" pitchFamily="34" charset="0"/>
                    <a:ea typeface="Cambria Math" panose="02040503050406030204" pitchFamily="18" charset="0"/>
                    <a:cs typeface="Arial" panose="020B0604020202020204" pitchFamily="34" charset="0"/>
                  </a:rPr>
                  <a:t>= (</a:t>
                </a:r>
                <a14:m>
                  <m:oMath xmlns:m="http://schemas.openxmlformats.org/officeDocument/2006/math">
                    <m:r>
                      <m:rPr>
                        <m:sty m:val="p"/>
                      </m:rPr>
                      <a:rPr lang="el-GR" sz="2800" i="1">
                        <a:latin typeface="Cambria Math" panose="02040503050406030204" pitchFamily="18" charset="0"/>
                        <a:ea typeface="Cambria Math" panose="02040503050406030204" pitchFamily="18" charset="0"/>
                      </a:rPr>
                      <m:t>λ</m:t>
                    </m:r>
                    <m:r>
                      <a:rPr lang="en-US" sz="2800" b="0" i="0" smtClean="0">
                        <a:latin typeface="Cambria Math" panose="02040503050406030204" pitchFamily="18" charset="0"/>
                        <a:ea typeface="Cambria Math" panose="02040503050406030204" pitchFamily="18" charset="0"/>
                      </a:rPr>
                      <m:t>+</m:t>
                    </m:r>
                    <m:r>
                      <m:rPr>
                        <m:sty m:val="p"/>
                      </m:rPr>
                      <a:rPr lang="en-US" sz="2800" b="0" i="0" smtClean="0">
                        <a:latin typeface="Cambria Math" panose="02040503050406030204" pitchFamily="18" charset="0"/>
                        <a:ea typeface="Cambria Math" panose="02040503050406030204" pitchFamily="18" charset="0"/>
                      </a:rPr>
                      <m:t>p</m:t>
                    </m:r>
                    <m:r>
                      <a:rPr lang="en-US" sz="2800" b="0" i="0" smtClean="0">
                        <a:latin typeface="Cambria Math" panose="02040503050406030204" pitchFamily="18" charset="0"/>
                        <a:ea typeface="Cambria Math" panose="02040503050406030204" pitchFamily="18" charset="0"/>
                      </a:rPr>
                      <m:t>−1)/(2</m:t>
                    </m:r>
                    <m:r>
                      <m:rPr>
                        <m:sty m:val="p"/>
                      </m:rPr>
                      <a:rPr lang="en-US" sz="2800" b="0" i="0" smtClean="0">
                        <a:latin typeface="Cambria Math" panose="02040503050406030204" pitchFamily="18" charset="0"/>
                        <a:ea typeface="Cambria Math" panose="02040503050406030204" pitchFamily="18" charset="0"/>
                      </a:rPr>
                      <m:t>p</m:t>
                    </m:r>
                    <m:r>
                      <a:rPr lang="en-US" sz="2800" b="0" i="0" smtClean="0">
                        <a:latin typeface="Cambria Math" panose="02040503050406030204" pitchFamily="18" charset="0"/>
                        <a:ea typeface="Cambria Math" panose="02040503050406030204" pitchFamily="18" charset="0"/>
                      </a:rPr>
                      <m:t>−1)</m:t>
                    </m:r>
                  </m:oMath>
                </a14:m>
                <a:endParaRPr lang="en-US" sz="2800" b="0" dirty="0">
                  <a:latin typeface="Arial" panose="020B0604020202020204" pitchFamily="34" charset="0"/>
                  <a:ea typeface="Cambria Math" panose="02040503050406030204" pitchFamily="18" charset="0"/>
                  <a:cs typeface="Arial" panose="020B0604020202020204" pitchFamily="34" charset="0"/>
                </a:endParaRPr>
              </a:p>
              <a:p>
                <a:endParaRPr lang="en-US" sz="2800" b="0" dirty="0">
                  <a:latin typeface="Arial" panose="020B0604020202020204" pitchFamily="34" charset="0"/>
                  <a:ea typeface="Cambria Math" panose="02040503050406030204" pitchFamily="18" charset="0"/>
                  <a:cs typeface="Arial" panose="020B0604020202020204" pitchFamily="34" charset="0"/>
                </a:endParaRPr>
              </a:p>
              <a:p>
                <a:r>
                  <a:rPr lang="en-US" sz="2800" dirty="0">
                    <a:latin typeface="Arial" panose="020B0604020202020204" pitchFamily="34" charset="0"/>
                    <a:ea typeface="Cambria Math" panose="02040503050406030204" pitchFamily="18" charset="0"/>
                    <a:cs typeface="Arial" panose="020B0604020202020204" pitchFamily="34" charset="0"/>
                  </a:rPr>
                  <a:t>Compute </a:t>
                </a:r>
                <a14:m>
                  <m:oMath xmlns:m="http://schemas.openxmlformats.org/officeDocument/2006/math">
                    <m:r>
                      <a:rPr lang="en-US" sz="2800" i="1">
                        <a:latin typeface="Cambria Math" panose="02040503050406030204" pitchFamily="18" charset="0"/>
                        <a:ea typeface="Cambria Math" panose="02040503050406030204" pitchFamily="18" charset="0"/>
                      </a:rPr>
                      <m:t>𝜋</m:t>
                    </m:r>
                  </m:oMath>
                </a14:m>
                <a:r>
                  <a:rPr lang="en-US" sz="2800" b="0" dirty="0">
                    <a:latin typeface="Arial" panose="020B0604020202020204" pitchFamily="34" charset="0"/>
                    <a:ea typeface="Cambria Math" panose="02040503050406030204" pitchFamily="18" charset="0"/>
                    <a:cs typeface="Arial" panose="020B0604020202020204" pitchFamily="34" charset="0"/>
                  </a:rPr>
                  <a:t> from </a:t>
                </a:r>
                <a14:m>
                  <m:oMath xmlns:m="http://schemas.openxmlformats.org/officeDocument/2006/math">
                    <m:r>
                      <m:rPr>
                        <m:sty m:val="p"/>
                      </m:rPr>
                      <a:rPr lang="el-GR" sz="2800" i="1">
                        <a:latin typeface="Cambria Math" panose="02040503050406030204" pitchFamily="18" charset="0"/>
                        <a:ea typeface="Cambria Math" panose="02040503050406030204" pitchFamily="18" charset="0"/>
                      </a:rPr>
                      <m:t>λ</m:t>
                    </m:r>
                  </m:oMath>
                </a14:m>
                <a:r>
                  <a:rPr lang="en-US" sz="2800" b="0" dirty="0">
                    <a:latin typeface="Arial" panose="020B0604020202020204" pitchFamily="34" charset="0"/>
                    <a:ea typeface="Cambria Math" panose="02040503050406030204" pitchFamily="18" charset="0"/>
                    <a:cs typeface="Arial" panose="020B0604020202020204" pitchFamily="34" charset="0"/>
                  </a:rPr>
                  <a:t> obversation</a:t>
                </a:r>
              </a:p>
            </p:txBody>
          </p:sp>
        </mc:Choice>
        <mc:Fallback xmlns="">
          <p:sp>
            <p:nvSpPr>
              <p:cNvPr id="6" name="TextBox 5">
                <a:extLst>
                  <a:ext uri="{FF2B5EF4-FFF2-40B4-BE49-F238E27FC236}">
                    <a16:creationId xmlns:a16="http://schemas.microsoft.com/office/drawing/2014/main" id="{C4ECA154-7671-A84A-999D-47422D199D3B}"/>
                  </a:ext>
                </a:extLst>
              </p:cNvPr>
              <p:cNvSpPr txBox="1">
                <a:spLocks noRot="1" noChangeAspect="1" noMove="1" noResize="1" noEditPoints="1" noAdjustHandles="1" noChangeArrowheads="1" noChangeShapeType="1" noTextEdit="1"/>
              </p:cNvSpPr>
              <p:nvPr/>
            </p:nvSpPr>
            <p:spPr>
              <a:xfrm>
                <a:off x="6555878" y="3522730"/>
                <a:ext cx="5044314" cy="2154436"/>
              </a:xfrm>
              <a:prstGeom prst="rect">
                <a:avLst/>
              </a:prstGeom>
              <a:blipFill>
                <a:blip r:embed="rId10"/>
                <a:stretch>
                  <a:fillRect l="-4282" t="-4678" b="-8772"/>
                </a:stretch>
              </a:blipFill>
            </p:spPr>
            <p:txBody>
              <a:bodyPr/>
              <a:lstStyle/>
              <a:p>
                <a:r>
                  <a:rPr lang="en-US">
                    <a:noFill/>
                  </a:rPr>
                  <a:t> </a:t>
                </a:r>
              </a:p>
            </p:txBody>
          </p:sp>
        </mc:Fallback>
      </mc:AlternateContent>
      <p:sp>
        <p:nvSpPr>
          <p:cNvPr id="2" name="Slide Number Placeholder 1"/>
          <p:cNvSpPr>
            <a:spLocks noGrp="1"/>
          </p:cNvSpPr>
          <p:nvPr>
            <p:ph type="sldNum" sz="quarter" idx="12"/>
          </p:nvPr>
        </p:nvSpPr>
        <p:spPr/>
        <p:txBody>
          <a:bodyPr/>
          <a:lstStyle/>
          <a:p>
            <a:fld id="{3E5BF5F9-4D9A-9543-85E8-59158CD2B6EB}" type="slidenum">
              <a:rPr lang="en-US" smtClean="0"/>
              <a:t>35</a:t>
            </a:fld>
            <a:endParaRPr lang="en-US"/>
          </a:p>
        </p:txBody>
      </p:sp>
    </p:spTree>
    <p:extLst>
      <p:ext uri="{BB962C8B-B14F-4D97-AF65-F5344CB8AC3E}">
        <p14:creationId xmlns:p14="http://schemas.microsoft.com/office/powerpoint/2010/main" val="83925497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22C8735-BB2D-CB46-A53D-D218FC22E7E8}"/>
              </a:ext>
            </a:extLst>
          </p:cNvPr>
          <p:cNvSpPr>
            <a:spLocks noGrp="1"/>
          </p:cNvSpPr>
          <p:nvPr>
            <p:ph type="title"/>
          </p:nvPr>
        </p:nvSpPr>
        <p:spPr>
          <a:xfrm>
            <a:off x="677018" y="65126"/>
            <a:ext cx="10515600" cy="1325563"/>
          </a:xfrm>
        </p:spPr>
        <p:txBody>
          <a:bodyPr/>
          <a:lstStyle/>
          <a:p>
            <a:r>
              <a:rPr lang="en-US" dirty="0">
                <a:latin typeface="Arial" charset="0"/>
                <a:ea typeface="Arial" charset="0"/>
                <a:cs typeface="Arial" charset="0"/>
              </a:rPr>
              <a:t>Example: Random response </a:t>
            </a:r>
            <a:endParaRPr lang="en-US" dirty="0"/>
          </a:p>
        </p:txBody>
      </p:sp>
      <p:sp>
        <p:nvSpPr>
          <p:cNvPr id="24" name="Rectangle 23">
            <a:extLst>
              <a:ext uri="{FF2B5EF4-FFF2-40B4-BE49-F238E27FC236}">
                <a16:creationId xmlns:a16="http://schemas.microsoft.com/office/drawing/2014/main" id="{708E3D42-DD02-8D47-8296-C5F5D9456C40}"/>
              </a:ext>
            </a:extLst>
          </p:cNvPr>
          <p:cNvSpPr/>
          <p:nvPr/>
        </p:nvSpPr>
        <p:spPr>
          <a:xfrm>
            <a:off x="481783" y="1236391"/>
            <a:ext cx="9462847" cy="523220"/>
          </a:xfrm>
          <a:prstGeom prst="rect">
            <a:avLst/>
          </a:prstGeom>
        </p:spPr>
        <p:txBody>
          <a:bodyPr wrap="none">
            <a:spAutoFit/>
          </a:bodyPr>
          <a:lstStyle/>
          <a:p>
            <a:r>
              <a:rPr lang="en-US" sz="2800" dirty="0">
                <a:latin typeface="Arial" panose="020B0604020202020204" pitchFamily="34" charset="0"/>
                <a:cs typeface="Arial" panose="020B0604020202020204" pitchFamily="34" charset="0"/>
              </a:rPr>
              <a:t>Question: “Have you engaged in drugs in the past week?” </a:t>
            </a:r>
          </a:p>
        </p:txBody>
      </p:sp>
      <p:sp>
        <p:nvSpPr>
          <p:cNvPr id="4" name="Rectangle 3">
            <a:extLst>
              <a:ext uri="{FF2B5EF4-FFF2-40B4-BE49-F238E27FC236}">
                <a16:creationId xmlns:a16="http://schemas.microsoft.com/office/drawing/2014/main" id="{116B4271-A721-DD48-BA28-FB5B42D61F3E}"/>
              </a:ext>
            </a:extLst>
          </p:cNvPr>
          <p:cNvSpPr/>
          <p:nvPr/>
        </p:nvSpPr>
        <p:spPr>
          <a:xfrm>
            <a:off x="585715" y="1768108"/>
            <a:ext cx="5588872" cy="1569660"/>
          </a:xfrm>
          <a:prstGeom prst="rect">
            <a:avLst/>
          </a:prstGeom>
        </p:spPr>
        <p:txBody>
          <a:bodyPr wrap="square">
            <a:spAutoFit/>
          </a:bodyPr>
          <a:lstStyle/>
          <a:p>
            <a:r>
              <a:rPr lang="en-US" sz="2400" dirty="0">
                <a:latin typeface="Arial" panose="020B0604020202020204" pitchFamily="34" charset="0"/>
                <a:cs typeface="Arial" panose="020B0604020202020204" pitchFamily="34" charset="0"/>
              </a:rPr>
              <a:t>1. Flip a coin.</a:t>
            </a:r>
            <a:br>
              <a:rPr lang="en-US" sz="2400" dirty="0">
                <a:latin typeface="Arial" panose="020B0604020202020204" pitchFamily="34" charset="0"/>
                <a:cs typeface="Arial" panose="020B0604020202020204" pitchFamily="34" charset="0"/>
              </a:rPr>
            </a:br>
            <a:r>
              <a:rPr lang="en-US" sz="2400" dirty="0">
                <a:latin typeface="Arial" panose="020B0604020202020204" pitchFamily="34" charset="0"/>
                <a:cs typeface="Arial" panose="020B0604020202020204" pitchFamily="34" charset="0"/>
              </a:rPr>
              <a:t>2. If </a:t>
            </a:r>
            <a:r>
              <a:rPr lang="en-US" sz="2400" b="1" dirty="0">
                <a:latin typeface="Arial" panose="020B0604020202020204" pitchFamily="34" charset="0"/>
                <a:cs typeface="Arial" panose="020B0604020202020204" pitchFamily="34" charset="0"/>
              </a:rPr>
              <a:t>tails</a:t>
            </a:r>
            <a:r>
              <a:rPr lang="en-US" sz="2400" dirty="0">
                <a:latin typeface="Arial" panose="020B0604020202020204" pitchFamily="34" charset="0"/>
                <a:cs typeface="Arial" panose="020B0604020202020204" pitchFamily="34" charset="0"/>
              </a:rPr>
              <a:t>, then respond truthfully.</a:t>
            </a:r>
            <a:br>
              <a:rPr lang="en-US" sz="2400" dirty="0">
                <a:latin typeface="Arial" panose="020B0604020202020204" pitchFamily="34" charset="0"/>
                <a:cs typeface="Arial" panose="020B0604020202020204" pitchFamily="34" charset="0"/>
              </a:rPr>
            </a:br>
            <a:r>
              <a:rPr lang="en-US" sz="2400" dirty="0">
                <a:latin typeface="Arial" panose="020B0604020202020204" pitchFamily="34" charset="0"/>
                <a:cs typeface="Arial" panose="020B0604020202020204" pitchFamily="34" charset="0"/>
              </a:rPr>
              <a:t>3. If </a:t>
            </a:r>
            <a:r>
              <a:rPr lang="en-US" sz="2400" b="1" dirty="0">
                <a:latin typeface="Arial" panose="020B0604020202020204" pitchFamily="34" charset="0"/>
                <a:cs typeface="Arial" panose="020B0604020202020204" pitchFamily="34" charset="0"/>
              </a:rPr>
              <a:t>heads</a:t>
            </a:r>
            <a:r>
              <a:rPr lang="en-US" sz="2400" dirty="0">
                <a:latin typeface="Arial" panose="020B0604020202020204" pitchFamily="34" charset="0"/>
                <a:cs typeface="Arial" panose="020B0604020202020204" pitchFamily="34" charset="0"/>
              </a:rPr>
              <a:t>, then flip a second coin and respond “Yes” if heads and “No” if tails. </a:t>
            </a:r>
          </a:p>
        </p:txBody>
      </p:sp>
      <p:sp>
        <p:nvSpPr>
          <p:cNvPr id="12" name="Oval 11" descr="coins">
            <a:extLst>
              <a:ext uri="{FF2B5EF4-FFF2-40B4-BE49-F238E27FC236}">
                <a16:creationId xmlns:a16="http://schemas.microsoft.com/office/drawing/2014/main" id="{006EE7EC-C9C4-FE40-9E63-C324F87A4F9B}"/>
              </a:ext>
            </a:extLst>
          </p:cNvPr>
          <p:cNvSpPr/>
          <p:nvPr/>
        </p:nvSpPr>
        <p:spPr>
          <a:xfrm>
            <a:off x="560811" y="3997893"/>
            <a:ext cx="674557" cy="67455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descr="coins">
            <a:extLst>
              <a:ext uri="{FF2B5EF4-FFF2-40B4-BE49-F238E27FC236}">
                <a16:creationId xmlns:a16="http://schemas.microsoft.com/office/drawing/2014/main" id="{72D2A555-55E0-5A41-8123-AEA80FC6EC1D}"/>
              </a:ext>
            </a:extLst>
          </p:cNvPr>
          <p:cNvSpPr/>
          <p:nvPr/>
        </p:nvSpPr>
        <p:spPr>
          <a:xfrm>
            <a:off x="1667939" y="4730173"/>
            <a:ext cx="629587" cy="6197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Arrow Connector 14" descr="arrow">
            <a:extLst>
              <a:ext uri="{FF2B5EF4-FFF2-40B4-BE49-F238E27FC236}">
                <a16:creationId xmlns:a16="http://schemas.microsoft.com/office/drawing/2014/main" id="{A8721343-AC00-ED40-A538-BE5DE5EBD94B}"/>
              </a:ext>
            </a:extLst>
          </p:cNvPr>
          <p:cNvCxnSpPr>
            <a:endCxn id="13" idx="1"/>
          </p:cNvCxnSpPr>
          <p:nvPr/>
        </p:nvCxnSpPr>
        <p:spPr>
          <a:xfrm>
            <a:off x="1235368" y="4474031"/>
            <a:ext cx="524772" cy="3469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descr="arrow">
            <a:extLst>
              <a:ext uri="{FF2B5EF4-FFF2-40B4-BE49-F238E27FC236}">
                <a16:creationId xmlns:a16="http://schemas.microsoft.com/office/drawing/2014/main" id="{69C59409-120A-344B-B948-E160B04EE3FA}"/>
              </a:ext>
            </a:extLst>
          </p:cNvPr>
          <p:cNvCxnSpPr>
            <a:cxnSpLocks/>
          </p:cNvCxnSpPr>
          <p:nvPr/>
        </p:nvCxnSpPr>
        <p:spPr>
          <a:xfrm flipV="1">
            <a:off x="1225671" y="3606518"/>
            <a:ext cx="524772" cy="4857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360EE9CB-71E1-9944-B2B8-2BA29D95BDB6}"/>
                  </a:ext>
                </a:extLst>
              </p:cNvPr>
              <p:cNvSpPr txBox="1"/>
              <p:nvPr/>
            </p:nvSpPr>
            <p:spPr>
              <a:xfrm>
                <a:off x="1750443" y="3319570"/>
                <a:ext cx="4272965" cy="369332"/>
              </a:xfrm>
              <a:prstGeom prst="rect">
                <a:avLst/>
              </a:prstGeom>
              <a:noFill/>
            </p:spPr>
            <p:txBody>
              <a:bodyPr wrap="none" rtlCol="0">
                <a:spAutoFit/>
              </a:bodyPr>
              <a:lstStyle/>
              <a:p>
                <a:r>
                  <a:rPr lang="en-US" dirty="0"/>
                  <a:t>Say the truth (only </a:t>
                </a:r>
                <a14:m>
                  <m:oMath xmlns:m="http://schemas.openxmlformats.org/officeDocument/2006/math">
                    <m:r>
                      <a:rPr lang="en-US" i="1">
                        <a:latin typeface="Cambria Math" panose="02040503050406030204" pitchFamily="18" charset="0"/>
                        <a:ea typeface="Cambria Math" panose="02040503050406030204" pitchFamily="18" charset="0"/>
                      </a:rPr>
                      <m:t>𝜋</m:t>
                    </m:r>
                  </m:oMath>
                </a14:m>
                <a:r>
                  <a:rPr lang="en-US" dirty="0"/>
                  <a:t> portion actually used) </a:t>
                </a:r>
              </a:p>
            </p:txBody>
          </p:sp>
        </mc:Choice>
        <mc:Fallback xmlns="">
          <p:sp>
            <p:nvSpPr>
              <p:cNvPr id="18" name="TextBox 17">
                <a:extLst>
                  <a:ext uri="{FF2B5EF4-FFF2-40B4-BE49-F238E27FC236}">
                    <a16:creationId xmlns:a16="http://schemas.microsoft.com/office/drawing/2014/main" id="{360EE9CB-71E1-9944-B2B8-2BA29D95BDB6}"/>
                  </a:ext>
                </a:extLst>
              </p:cNvPr>
              <p:cNvSpPr txBox="1">
                <a:spLocks noRot="1" noChangeAspect="1" noMove="1" noResize="1" noEditPoints="1" noAdjustHandles="1" noChangeArrowheads="1" noChangeShapeType="1" noTextEdit="1"/>
              </p:cNvSpPr>
              <p:nvPr/>
            </p:nvSpPr>
            <p:spPr>
              <a:xfrm>
                <a:off x="1750443" y="3319570"/>
                <a:ext cx="4272965" cy="369332"/>
              </a:xfrm>
              <a:prstGeom prst="rect">
                <a:avLst/>
              </a:prstGeom>
              <a:blipFill>
                <a:blip r:embed="rId2"/>
                <a:stretch>
                  <a:fillRect l="-1187" t="-3333" r="-297" b="-26667"/>
                </a:stretch>
              </a:blipFill>
            </p:spPr>
            <p:txBody>
              <a:bodyPr/>
              <a:lstStyle/>
              <a:p>
                <a:r>
                  <a:rPr lang="en-US">
                    <a:noFill/>
                  </a:rPr>
                  <a:t> </a:t>
                </a:r>
              </a:p>
            </p:txBody>
          </p:sp>
        </mc:Fallback>
      </mc:AlternateContent>
      <p:cxnSp>
        <p:nvCxnSpPr>
          <p:cNvPr id="19" name="Straight Arrow Connector 18" descr="arrow">
            <a:extLst>
              <a:ext uri="{FF2B5EF4-FFF2-40B4-BE49-F238E27FC236}">
                <a16:creationId xmlns:a16="http://schemas.microsoft.com/office/drawing/2014/main" id="{03D6DA3A-4013-094C-BF2C-32D73594772C}"/>
              </a:ext>
            </a:extLst>
          </p:cNvPr>
          <p:cNvCxnSpPr>
            <a:cxnSpLocks/>
          </p:cNvCxnSpPr>
          <p:nvPr/>
        </p:nvCxnSpPr>
        <p:spPr>
          <a:xfrm flipV="1">
            <a:off x="2187457" y="4325139"/>
            <a:ext cx="524772" cy="4857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CD006C5B-E153-7F4D-AF67-C9FE04F53061}"/>
                  </a:ext>
                </a:extLst>
              </p:cNvPr>
              <p:cNvSpPr txBox="1"/>
              <p:nvPr/>
            </p:nvSpPr>
            <p:spPr>
              <a:xfrm>
                <a:off x="2712229" y="4150505"/>
                <a:ext cx="3281283" cy="369332"/>
              </a:xfrm>
              <a:prstGeom prst="rect">
                <a:avLst/>
              </a:prstGeom>
              <a:noFill/>
            </p:spPr>
            <p:txBody>
              <a:bodyPr wrap="none" rtlCol="0">
                <a:spAutoFit/>
              </a:bodyPr>
              <a:lstStyle/>
              <a:p>
                <a:r>
                  <a:rPr lang="en-US" dirty="0"/>
                  <a:t>Yes (</a:t>
                </a:r>
                <a14:m>
                  <m:oMath xmlns:m="http://schemas.openxmlformats.org/officeDocument/2006/math">
                    <m:r>
                      <a:rPr lang="en-US" i="1">
                        <a:latin typeface="Cambria Math" panose="02040503050406030204" pitchFamily="18" charset="0"/>
                        <a:ea typeface="Cambria Math" panose="02040503050406030204" pitchFamily="18" charset="0"/>
                      </a:rPr>
                      <m:t>𝜋</m:t>
                    </m:r>
                  </m:oMath>
                </a14:m>
                <a:r>
                  <a:rPr lang="en-US" dirty="0"/>
                  <a:t> portion actually has used) </a:t>
                </a:r>
              </a:p>
            </p:txBody>
          </p:sp>
        </mc:Choice>
        <mc:Fallback xmlns="">
          <p:sp>
            <p:nvSpPr>
              <p:cNvPr id="20" name="TextBox 19">
                <a:extLst>
                  <a:ext uri="{FF2B5EF4-FFF2-40B4-BE49-F238E27FC236}">
                    <a16:creationId xmlns:a16="http://schemas.microsoft.com/office/drawing/2014/main" id="{CD006C5B-E153-7F4D-AF67-C9FE04F53061}"/>
                  </a:ext>
                </a:extLst>
              </p:cNvPr>
              <p:cNvSpPr txBox="1">
                <a:spLocks noRot="1" noChangeAspect="1" noMove="1" noResize="1" noEditPoints="1" noAdjustHandles="1" noChangeArrowheads="1" noChangeShapeType="1" noTextEdit="1"/>
              </p:cNvSpPr>
              <p:nvPr/>
            </p:nvSpPr>
            <p:spPr>
              <a:xfrm>
                <a:off x="2712229" y="4150505"/>
                <a:ext cx="3281283" cy="369332"/>
              </a:xfrm>
              <a:prstGeom prst="rect">
                <a:avLst/>
              </a:prstGeom>
              <a:blipFill>
                <a:blip r:embed="rId3"/>
                <a:stretch>
                  <a:fillRect l="-1544" t="-6667" r="-386" b="-23333"/>
                </a:stretch>
              </a:blipFill>
            </p:spPr>
            <p:txBody>
              <a:bodyPr/>
              <a:lstStyle/>
              <a:p>
                <a:r>
                  <a:rPr lang="en-US">
                    <a:noFill/>
                  </a:rPr>
                  <a:t> </a:t>
                </a:r>
              </a:p>
            </p:txBody>
          </p:sp>
        </mc:Fallback>
      </mc:AlternateContent>
      <p:cxnSp>
        <p:nvCxnSpPr>
          <p:cNvPr id="21" name="Straight Arrow Connector 20" descr="arrow">
            <a:extLst>
              <a:ext uri="{FF2B5EF4-FFF2-40B4-BE49-F238E27FC236}">
                <a16:creationId xmlns:a16="http://schemas.microsoft.com/office/drawing/2014/main" id="{C252FDEA-3920-564E-9A3D-43594EB8E47C}"/>
              </a:ext>
            </a:extLst>
          </p:cNvPr>
          <p:cNvCxnSpPr/>
          <p:nvPr/>
        </p:nvCxnSpPr>
        <p:spPr>
          <a:xfrm>
            <a:off x="2307507" y="5176511"/>
            <a:ext cx="524772" cy="3469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6C396DDD-5343-AE43-8347-9E9DDA16B18D}"/>
                  </a:ext>
                </a:extLst>
              </p:cNvPr>
              <p:cNvSpPr txBox="1"/>
              <p:nvPr/>
            </p:nvSpPr>
            <p:spPr>
              <a:xfrm>
                <a:off x="2842260" y="5315827"/>
                <a:ext cx="3911776" cy="369332"/>
              </a:xfrm>
              <a:prstGeom prst="rect">
                <a:avLst/>
              </a:prstGeom>
              <a:noFill/>
            </p:spPr>
            <p:txBody>
              <a:bodyPr wrap="none" rtlCol="0">
                <a:spAutoFit/>
              </a:bodyPr>
              <a:lstStyle/>
              <a:p>
                <a:r>
                  <a:rPr lang="en-US" dirty="0"/>
                  <a:t>No (</a:t>
                </a:r>
                <a14:m>
                  <m:oMath xmlns:m="http://schemas.openxmlformats.org/officeDocument/2006/math">
                    <m:r>
                      <a:rPr lang="en-US">
                        <a:latin typeface="Cambria Math" panose="02040503050406030204" pitchFamily="18" charset="0"/>
                        <a:ea typeface="Cambria Math" panose="02040503050406030204" pitchFamily="18" charset="0"/>
                      </a:rPr>
                      <m:t>1</m:t>
                    </m:r>
                    <m:r>
                      <a:rPr lang="en-US" b="0" i="0"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𝜋</m:t>
                    </m:r>
                  </m:oMath>
                </a14:m>
                <a:r>
                  <a:rPr lang="en-US" dirty="0"/>
                  <a:t> portion actually hasn’t used) </a:t>
                </a:r>
              </a:p>
            </p:txBody>
          </p:sp>
        </mc:Choice>
        <mc:Fallback xmlns="">
          <p:sp>
            <p:nvSpPr>
              <p:cNvPr id="22" name="TextBox 21">
                <a:extLst>
                  <a:ext uri="{FF2B5EF4-FFF2-40B4-BE49-F238E27FC236}">
                    <a16:creationId xmlns:a16="http://schemas.microsoft.com/office/drawing/2014/main" id="{6C396DDD-5343-AE43-8347-9E9DDA16B18D}"/>
                  </a:ext>
                </a:extLst>
              </p:cNvPr>
              <p:cNvSpPr txBox="1">
                <a:spLocks noRot="1" noChangeAspect="1" noMove="1" noResize="1" noEditPoints="1" noAdjustHandles="1" noChangeArrowheads="1" noChangeShapeType="1" noTextEdit="1"/>
              </p:cNvSpPr>
              <p:nvPr/>
            </p:nvSpPr>
            <p:spPr>
              <a:xfrm>
                <a:off x="2842260" y="5315827"/>
                <a:ext cx="3911776" cy="369332"/>
              </a:xfrm>
              <a:prstGeom prst="rect">
                <a:avLst/>
              </a:prstGeom>
              <a:blipFill>
                <a:blip r:embed="rId4"/>
                <a:stretch>
                  <a:fillRect l="-1294" t="-6667" b="-23333"/>
                </a:stretch>
              </a:blipFill>
            </p:spPr>
            <p:txBody>
              <a:bodyPr/>
              <a:lstStyle/>
              <a:p>
                <a:r>
                  <a:rPr lang="en-US">
                    <a:noFill/>
                  </a:rPr>
                  <a:t> </a:t>
                </a:r>
              </a:p>
            </p:txBody>
          </p:sp>
        </mc:Fallback>
      </mc:AlternateContent>
      <p:sp>
        <p:nvSpPr>
          <p:cNvPr id="25" name="TextBox 24">
            <a:extLst>
              <a:ext uri="{FF2B5EF4-FFF2-40B4-BE49-F238E27FC236}">
                <a16:creationId xmlns:a16="http://schemas.microsoft.com/office/drawing/2014/main" id="{61AB8BC0-4EAE-2946-A51E-9EF2A7D24794}"/>
              </a:ext>
            </a:extLst>
          </p:cNvPr>
          <p:cNvSpPr txBox="1"/>
          <p:nvPr/>
        </p:nvSpPr>
        <p:spPr>
          <a:xfrm>
            <a:off x="932791" y="3518293"/>
            <a:ext cx="564963" cy="369332"/>
          </a:xfrm>
          <a:prstGeom prst="rect">
            <a:avLst/>
          </a:prstGeom>
          <a:noFill/>
        </p:spPr>
        <p:txBody>
          <a:bodyPr wrap="none" rtlCol="0">
            <a:spAutoFit/>
          </a:bodyPr>
          <a:lstStyle/>
          <a:p>
            <a:r>
              <a:rPr lang="en-US" dirty="0"/>
              <a:t>tails</a:t>
            </a:r>
          </a:p>
        </p:txBody>
      </p:sp>
      <p:sp>
        <p:nvSpPr>
          <p:cNvPr id="26" name="TextBox 25">
            <a:extLst>
              <a:ext uri="{FF2B5EF4-FFF2-40B4-BE49-F238E27FC236}">
                <a16:creationId xmlns:a16="http://schemas.microsoft.com/office/drawing/2014/main" id="{10E85A41-2427-E143-B606-15D7BFD89E85}"/>
              </a:ext>
            </a:extLst>
          </p:cNvPr>
          <p:cNvSpPr txBox="1"/>
          <p:nvPr/>
        </p:nvSpPr>
        <p:spPr>
          <a:xfrm>
            <a:off x="2429747" y="4988970"/>
            <a:ext cx="564963" cy="369332"/>
          </a:xfrm>
          <a:prstGeom prst="rect">
            <a:avLst/>
          </a:prstGeom>
          <a:noFill/>
        </p:spPr>
        <p:txBody>
          <a:bodyPr wrap="none" rtlCol="0">
            <a:spAutoFit/>
          </a:bodyPr>
          <a:lstStyle/>
          <a:p>
            <a:r>
              <a:rPr lang="en-US" dirty="0"/>
              <a:t>tails</a:t>
            </a:r>
          </a:p>
        </p:txBody>
      </p:sp>
      <p:sp>
        <p:nvSpPr>
          <p:cNvPr id="27" name="TextBox 26">
            <a:extLst>
              <a:ext uri="{FF2B5EF4-FFF2-40B4-BE49-F238E27FC236}">
                <a16:creationId xmlns:a16="http://schemas.microsoft.com/office/drawing/2014/main" id="{0424FE5E-170C-9642-A08C-F03A5A24F15F}"/>
              </a:ext>
            </a:extLst>
          </p:cNvPr>
          <p:cNvSpPr txBox="1"/>
          <p:nvPr/>
        </p:nvSpPr>
        <p:spPr>
          <a:xfrm>
            <a:off x="984386" y="4708321"/>
            <a:ext cx="654346" cy="369332"/>
          </a:xfrm>
          <a:prstGeom prst="rect">
            <a:avLst/>
          </a:prstGeom>
          <a:noFill/>
        </p:spPr>
        <p:txBody>
          <a:bodyPr wrap="none" rtlCol="0">
            <a:spAutoFit/>
          </a:bodyPr>
          <a:lstStyle/>
          <a:p>
            <a:r>
              <a:rPr lang="en-US" dirty="0"/>
              <a:t>head</a:t>
            </a:r>
          </a:p>
        </p:txBody>
      </p:sp>
      <p:sp>
        <p:nvSpPr>
          <p:cNvPr id="28" name="TextBox 27">
            <a:extLst>
              <a:ext uri="{FF2B5EF4-FFF2-40B4-BE49-F238E27FC236}">
                <a16:creationId xmlns:a16="http://schemas.microsoft.com/office/drawing/2014/main" id="{CE2FA499-7735-E24C-B207-BD92EE58B4B7}"/>
              </a:ext>
            </a:extLst>
          </p:cNvPr>
          <p:cNvSpPr txBox="1"/>
          <p:nvPr/>
        </p:nvSpPr>
        <p:spPr>
          <a:xfrm>
            <a:off x="1909925" y="4292781"/>
            <a:ext cx="654346" cy="369332"/>
          </a:xfrm>
          <a:prstGeom prst="rect">
            <a:avLst/>
          </a:prstGeom>
          <a:noFill/>
        </p:spPr>
        <p:txBody>
          <a:bodyPr wrap="none" rtlCol="0">
            <a:spAutoFit/>
          </a:bodyPr>
          <a:lstStyle/>
          <a:p>
            <a:r>
              <a:rPr lang="en-US" dirty="0"/>
              <a:t>head</a:t>
            </a:r>
          </a:p>
        </p:txBody>
      </p:sp>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147942A9-1129-7E46-8757-43FDC43899F8}"/>
                  </a:ext>
                </a:extLst>
              </p:cNvPr>
              <p:cNvSpPr/>
              <p:nvPr/>
            </p:nvSpPr>
            <p:spPr>
              <a:xfrm>
                <a:off x="6276097" y="1868452"/>
                <a:ext cx="5583644" cy="255467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i="1" dirty="0" smtClean="0">
                              <a:latin typeface="Cambria Math" panose="02040503050406030204" pitchFamily="18" charset="0"/>
                            </a:rPr>
                          </m:ctrlPr>
                        </m:funcPr>
                        <m:fName>
                          <m:r>
                            <m:rPr>
                              <m:sty m:val="p"/>
                            </m:rPr>
                            <a:rPr lang="en-US" i="0" dirty="0" smtClean="0">
                              <a:latin typeface="Cambria Math" panose="02040503050406030204" pitchFamily="18" charset="0"/>
                            </a:rPr>
                            <m:t>Pr</m:t>
                          </m:r>
                        </m:fName>
                        <m:e>
                          <m:d>
                            <m:dPr>
                              <m:begChr m:val="["/>
                              <m:endChr m:val="]"/>
                              <m:ctrlPr>
                                <a:rPr lang="en-US" i="1" dirty="0" smtClean="0">
                                  <a:latin typeface="Cambria Math" panose="02040503050406030204" pitchFamily="18" charset="0"/>
                                </a:rPr>
                              </m:ctrlPr>
                            </m:dPr>
                            <m:e>
                              <m:r>
                                <a:rPr lang="en-US" i="1" dirty="0">
                                  <a:latin typeface="Cambria Math" panose="02040503050406030204" pitchFamily="18" charset="0"/>
                                </a:rPr>
                                <m:t>𝑅𝑒𝑠𝑝𝑜𝑛𝑠𝑒</m:t>
                              </m:r>
                              <m:r>
                                <a:rPr lang="en-US" i="1" dirty="0">
                                  <a:latin typeface="Cambria Math" panose="02040503050406030204" pitchFamily="18" charset="0"/>
                                </a:rPr>
                                <m:t> = </m:t>
                              </m:r>
                              <m:r>
                                <a:rPr lang="en-US" i="1" dirty="0" err="1">
                                  <a:latin typeface="Cambria Math" panose="02040503050406030204" pitchFamily="18" charset="0"/>
                                </a:rPr>
                                <m:t>𝑌𝑒𝑠</m:t>
                              </m:r>
                            </m:e>
                            <m:e>
                              <m:r>
                                <a:rPr lang="en-US" i="1" dirty="0" err="1">
                                  <a:latin typeface="Cambria Math" panose="02040503050406030204" pitchFamily="18" charset="0"/>
                                </a:rPr>
                                <m:t>𝑇𝑟𝑢𝑡h</m:t>
                              </m:r>
                              <m:r>
                                <a:rPr lang="en-US" i="1" dirty="0">
                                  <a:latin typeface="Cambria Math" panose="02040503050406030204" pitchFamily="18" charset="0"/>
                                </a:rPr>
                                <m:t> = </m:t>
                              </m:r>
                              <m:r>
                                <a:rPr lang="en-US" i="1" dirty="0">
                                  <a:latin typeface="Cambria Math" panose="02040503050406030204" pitchFamily="18" charset="0"/>
                                </a:rPr>
                                <m:t>𝑌𝑒𝑠</m:t>
                              </m:r>
                            </m:e>
                          </m:d>
                        </m:e>
                      </m:func>
                    </m:oMath>
                  </m:oMathPara>
                </a14:m>
                <a:endParaRPr lang="en-US" i="1" dirty="0">
                  <a:latin typeface="Cambria Math" panose="02040503050406030204" pitchFamily="18" charset="0"/>
                </a:endParaRPr>
              </a:p>
              <a:p>
                <a:endParaRPr lang="en-US"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m:t>
                      </m:r>
                      <m:f>
                        <m:fPr>
                          <m:ctrlPr>
                            <a:rPr lang="en-US" b="0" i="1" dirty="0" smtClean="0">
                              <a:latin typeface="Cambria Math" panose="02040503050406030204" pitchFamily="18" charset="0"/>
                            </a:rPr>
                          </m:ctrlPr>
                        </m:fPr>
                        <m:num>
                          <m:func>
                            <m:funcPr>
                              <m:ctrlPr>
                                <a:rPr lang="en-US" i="1" dirty="0" smtClean="0">
                                  <a:latin typeface="Cambria Math" panose="02040503050406030204" pitchFamily="18" charset="0"/>
                                </a:rPr>
                              </m:ctrlPr>
                            </m:funcPr>
                            <m:fName>
                              <m:r>
                                <m:rPr>
                                  <m:sty m:val="p"/>
                                </m:rPr>
                                <a:rPr lang="en-US" i="0" dirty="0" smtClean="0">
                                  <a:latin typeface="Cambria Math" panose="02040503050406030204" pitchFamily="18" charset="0"/>
                                </a:rPr>
                                <m:t>Pr</m:t>
                              </m:r>
                            </m:fName>
                            <m:e>
                              <m:d>
                                <m:dPr>
                                  <m:begChr m:val="["/>
                                  <m:endChr m:val="]"/>
                                  <m:ctrlPr>
                                    <a:rPr lang="en-US" i="1" dirty="0" smtClean="0">
                                      <a:latin typeface="Cambria Math" panose="02040503050406030204" pitchFamily="18" charset="0"/>
                                    </a:rPr>
                                  </m:ctrlPr>
                                </m:dPr>
                                <m:e>
                                  <m:r>
                                    <a:rPr lang="en-US" i="1" dirty="0">
                                      <a:latin typeface="Cambria Math" panose="02040503050406030204" pitchFamily="18" charset="0"/>
                                    </a:rPr>
                                    <m:t>𝑅𝑒𝑠𝑝𝑜𝑛𝑠𝑒</m:t>
                                  </m:r>
                                  <m:r>
                                    <a:rPr lang="en-US" i="1" dirty="0">
                                      <a:latin typeface="Cambria Math" panose="02040503050406030204" pitchFamily="18" charset="0"/>
                                    </a:rPr>
                                    <m:t> = </m:t>
                                  </m:r>
                                  <m:r>
                                    <a:rPr lang="en-US" i="1" dirty="0" smtClean="0">
                                      <a:latin typeface="Cambria Math" panose="02040503050406030204" pitchFamily="18" charset="0"/>
                                    </a:rPr>
                                    <m:t>𝑌𝑒𝑠</m:t>
                                  </m:r>
                                  <m:r>
                                    <a:rPr lang="en-US" i="1" dirty="0" smtClean="0">
                                      <a:latin typeface="Cambria Math" panose="02040503050406030204" pitchFamily="18" charset="0"/>
                                    </a:rPr>
                                    <m:t> </m:t>
                                  </m:r>
                                  <m:r>
                                    <a:rPr lang="en-US" i="1" dirty="0" smtClean="0">
                                      <a:latin typeface="Cambria Math" panose="02040503050406030204" pitchFamily="18" charset="0"/>
                                    </a:rPr>
                                    <m:t>𝑎𝑛𝑑</m:t>
                                  </m:r>
                                  <m:r>
                                    <a:rPr lang="en-US" i="1" dirty="0" smtClean="0">
                                      <a:latin typeface="Cambria Math" panose="02040503050406030204" pitchFamily="18" charset="0"/>
                                    </a:rPr>
                                    <m:t> </m:t>
                                  </m:r>
                                  <m:r>
                                    <a:rPr lang="en-US" i="1" dirty="0" smtClean="0">
                                      <a:latin typeface="Cambria Math" panose="02040503050406030204" pitchFamily="18" charset="0"/>
                                    </a:rPr>
                                    <m:t>𝑇𝑟𝑢𝑡h</m:t>
                                  </m:r>
                                  <m:r>
                                    <a:rPr lang="en-US" i="1" dirty="0" smtClean="0">
                                      <a:latin typeface="Cambria Math" panose="02040503050406030204" pitchFamily="18" charset="0"/>
                                    </a:rPr>
                                    <m:t> = </m:t>
                                  </m:r>
                                  <m:r>
                                    <a:rPr lang="en-US" i="1" dirty="0">
                                      <a:latin typeface="Cambria Math" panose="02040503050406030204" pitchFamily="18" charset="0"/>
                                    </a:rPr>
                                    <m:t>𝑌𝑒𝑠</m:t>
                                  </m:r>
                                </m:e>
                              </m:d>
                            </m:e>
                          </m:func>
                        </m:num>
                        <m:den>
                          <m:func>
                            <m:funcPr>
                              <m:ctrlPr>
                                <a:rPr lang="en-US" i="1" dirty="0" smtClean="0">
                                  <a:latin typeface="Cambria Math" panose="02040503050406030204" pitchFamily="18" charset="0"/>
                                </a:rPr>
                              </m:ctrlPr>
                            </m:funcPr>
                            <m:fName>
                              <m:r>
                                <m:rPr>
                                  <m:sty m:val="p"/>
                                </m:rPr>
                                <a:rPr lang="en-US" dirty="0">
                                  <a:latin typeface="Cambria Math" panose="02040503050406030204" pitchFamily="18" charset="0"/>
                                </a:rPr>
                                <m:t>Pr</m:t>
                              </m:r>
                            </m:fName>
                            <m:e>
                              <m:r>
                                <a:rPr lang="en-US" b="0" i="1" dirty="0" smtClean="0">
                                  <a:latin typeface="Cambria Math" panose="02040503050406030204" pitchFamily="18" charset="0"/>
                                </a:rPr>
                                <m:t>[</m:t>
                              </m:r>
                              <m:r>
                                <a:rPr lang="en-US" i="1" dirty="0">
                                  <a:latin typeface="Cambria Math" panose="02040503050406030204" pitchFamily="18" charset="0"/>
                                </a:rPr>
                                <m:t>𝑇𝑟𝑢𝑡h</m:t>
                              </m:r>
                              <m:r>
                                <a:rPr lang="en-US" i="1" dirty="0">
                                  <a:latin typeface="Cambria Math" panose="02040503050406030204" pitchFamily="18" charset="0"/>
                                </a:rPr>
                                <m:t> = </m:t>
                              </m:r>
                              <m:r>
                                <a:rPr lang="en-US" i="1" dirty="0">
                                  <a:latin typeface="Cambria Math" panose="02040503050406030204" pitchFamily="18" charset="0"/>
                                </a:rPr>
                                <m:t>𝑌𝑒𝑠</m:t>
                              </m:r>
                              <m:r>
                                <a:rPr lang="en-US" b="0" i="1" dirty="0" smtClean="0">
                                  <a:latin typeface="Cambria Math" panose="02040503050406030204" pitchFamily="18" charset="0"/>
                                </a:rPr>
                                <m:t>]</m:t>
                              </m:r>
                            </m:e>
                          </m:func>
                        </m:den>
                      </m:f>
                    </m:oMath>
                  </m:oMathPara>
                </a14:m>
                <a:endParaRPr lang="en-US" b="0" i="1" dirty="0">
                  <a:latin typeface="Cambria Math" panose="02040503050406030204" pitchFamily="18" charset="0"/>
                </a:endParaRPr>
              </a:p>
              <a:p>
                <a:r>
                  <a:rPr lang="en-US" i="1" dirty="0">
                    <a:latin typeface="Cambria Math" panose="02040503050406030204" pitchFamily="18" charset="0"/>
                  </a:rPr>
                  <a:t>= </a:t>
                </a:r>
                <a14:m>
                  <m:oMath xmlns:m="http://schemas.openxmlformats.org/officeDocument/2006/math">
                    <m:f>
                      <m:fPr>
                        <m:ctrlPr>
                          <a:rPr lang="en-US" i="1" dirty="0">
                            <a:latin typeface="Cambria Math" panose="02040503050406030204" pitchFamily="18" charset="0"/>
                          </a:rPr>
                        </m:ctrlPr>
                      </m:fPr>
                      <m:num>
                        <m:r>
                          <a:rPr lang="en-US" b="0" i="1" dirty="0" smtClean="0">
                            <a:latin typeface="Cambria Math" panose="02040503050406030204" pitchFamily="18" charset="0"/>
                          </a:rPr>
                          <m:t># </m:t>
                        </m:r>
                        <m:r>
                          <a:rPr lang="en-US" b="0" i="1" dirty="0" smtClean="0">
                            <a:latin typeface="Cambria Math" panose="02040503050406030204" pitchFamily="18" charset="0"/>
                          </a:rPr>
                          <m:t>𝑜𝑓</m:t>
                        </m:r>
                        <m:r>
                          <a:rPr lang="en-US" b="0" i="1" dirty="0" smtClean="0">
                            <a:latin typeface="Cambria Math" panose="02040503050406030204" pitchFamily="18" charset="0"/>
                          </a:rPr>
                          <m:t> </m:t>
                        </m:r>
                        <m:r>
                          <a:rPr lang="en-US" b="0" i="1" dirty="0" smtClean="0">
                            <a:latin typeface="Cambria Math" panose="02040503050406030204" pitchFamily="18" charset="0"/>
                          </a:rPr>
                          <m:t>𝑝𝑒𝑜𝑝𝑙𝑒</m:t>
                        </m:r>
                        <m:r>
                          <a:rPr lang="en-US" b="0" i="1" dirty="0" smtClean="0">
                            <a:latin typeface="Cambria Math" panose="02040503050406030204" pitchFamily="18" charset="0"/>
                          </a:rPr>
                          <m:t> </m:t>
                        </m:r>
                        <m:r>
                          <a:rPr lang="en-US" b="0" i="1" dirty="0" smtClean="0">
                            <a:latin typeface="Cambria Math" panose="02040503050406030204" pitchFamily="18" charset="0"/>
                          </a:rPr>
                          <m:t>𝑤h𝑜</m:t>
                        </m:r>
                        <m:r>
                          <a:rPr lang="en-US" b="0" i="1" dirty="0" smtClean="0">
                            <a:latin typeface="Cambria Math" panose="02040503050406030204" pitchFamily="18" charset="0"/>
                          </a:rPr>
                          <m:t> </m:t>
                        </m:r>
                        <m:r>
                          <a:rPr lang="en-US" b="0" i="1" dirty="0" smtClean="0">
                            <a:latin typeface="Cambria Math" panose="02040503050406030204" pitchFamily="18" charset="0"/>
                          </a:rPr>
                          <m:t>𝑟𝑒𝑠𝑝𝑜𝑛𝑠𝑒𝑑</m:t>
                        </m:r>
                        <m:r>
                          <a:rPr lang="en-US" b="0" i="1" dirty="0" smtClean="0">
                            <a:latin typeface="Cambria Math" panose="02040503050406030204" pitchFamily="18" charset="0"/>
                          </a:rPr>
                          <m:t> </m:t>
                        </m:r>
                        <m:r>
                          <a:rPr lang="en-US" b="0" i="1" dirty="0" smtClean="0">
                            <a:latin typeface="Cambria Math" panose="02040503050406030204" pitchFamily="18" charset="0"/>
                          </a:rPr>
                          <m:t>𝑤𝑖𝑡h</m:t>
                        </m:r>
                        <m:sPre>
                          <m:sPrePr>
                            <m:ctrlPr>
                              <a:rPr lang="en-US" b="0" i="1" dirty="0" smtClean="0">
                                <a:latin typeface="Cambria Math" panose="02040503050406030204" pitchFamily="18" charset="0"/>
                              </a:rPr>
                            </m:ctrlPr>
                          </m:sPrePr>
                          <m:sub/>
                          <m:sup>
                            <m:r>
                              <a:rPr lang="en-US" b="0" i="1" dirty="0" smtClean="0">
                                <a:latin typeface="Cambria Math" panose="02040503050406030204" pitchFamily="18" charset="0"/>
                              </a:rPr>
                              <m:t>′</m:t>
                            </m:r>
                          </m:sup>
                          <m:e>
                            <m:r>
                              <a:rPr lang="en-US" b="0" i="1" dirty="0" smtClean="0">
                                <a:latin typeface="Cambria Math" panose="02040503050406030204" pitchFamily="18" charset="0"/>
                              </a:rPr>
                              <m:t>𝑦</m:t>
                            </m:r>
                          </m:e>
                        </m:sPre>
                        <m:r>
                          <a:rPr lang="en-US" b="0" i="1" dirty="0" smtClean="0">
                            <a:latin typeface="Cambria Math" panose="02040503050406030204" pitchFamily="18" charset="0"/>
                          </a:rPr>
                          <m:t>𝑒</m:t>
                        </m:r>
                        <m:sSup>
                          <m:sSupPr>
                            <m:ctrlPr>
                              <a:rPr lang="en-US" b="0" i="1" dirty="0" smtClean="0">
                                <a:latin typeface="Cambria Math" panose="02040503050406030204" pitchFamily="18" charset="0"/>
                              </a:rPr>
                            </m:ctrlPr>
                          </m:sSupPr>
                          <m:e>
                            <m:r>
                              <a:rPr lang="en-US" b="0" i="1" dirty="0" smtClean="0">
                                <a:latin typeface="Cambria Math" panose="02040503050406030204" pitchFamily="18" charset="0"/>
                              </a:rPr>
                              <m:t>𝑠</m:t>
                            </m:r>
                          </m:e>
                          <m:sup>
                            <m:r>
                              <a:rPr lang="en-US" b="0" i="1" dirty="0" smtClean="0">
                                <a:latin typeface="Cambria Math" panose="02040503050406030204" pitchFamily="18" charset="0"/>
                              </a:rPr>
                              <m:t>′</m:t>
                            </m:r>
                          </m:sup>
                        </m:sSup>
                        <m:r>
                          <a:rPr lang="en-US" b="0" i="1" dirty="0" smtClean="0">
                            <a:latin typeface="Cambria Math" panose="02040503050406030204" pitchFamily="18" charset="0"/>
                          </a:rPr>
                          <m:t>𝑎𝑛𝑑</m:t>
                        </m:r>
                        <m:r>
                          <a:rPr lang="en-US" b="0" i="1" dirty="0" smtClean="0">
                            <a:latin typeface="Cambria Math" panose="02040503050406030204" pitchFamily="18" charset="0"/>
                          </a:rPr>
                          <m:t> </m:t>
                        </m:r>
                        <m:r>
                          <a:rPr lang="en-US" b="0" i="1" dirty="0" smtClean="0">
                            <a:latin typeface="Cambria Math" panose="02040503050406030204" pitchFamily="18" charset="0"/>
                          </a:rPr>
                          <m:t>𝑎𝑙𝑠𝑜</m:t>
                        </m:r>
                        <m:r>
                          <a:rPr lang="en-US" b="0" i="1" dirty="0" smtClean="0">
                            <a:latin typeface="Cambria Math" panose="02040503050406030204" pitchFamily="18" charset="0"/>
                          </a:rPr>
                          <m:t> </m:t>
                        </m:r>
                        <m:r>
                          <a:rPr lang="en-US" b="0" i="1" dirty="0" smtClean="0">
                            <a:latin typeface="Cambria Math" panose="02040503050406030204" pitchFamily="18" charset="0"/>
                          </a:rPr>
                          <m:t>𝑠𝑝𝑜𝑘𝑒</m:t>
                        </m:r>
                        <m:r>
                          <a:rPr lang="en-US" b="0" i="1" dirty="0" smtClean="0">
                            <a:latin typeface="Cambria Math" panose="02040503050406030204" pitchFamily="18" charset="0"/>
                          </a:rPr>
                          <m:t> </m:t>
                        </m:r>
                        <m:r>
                          <a:rPr lang="en-US" b="0" i="1" dirty="0" smtClean="0">
                            <a:latin typeface="Cambria Math" panose="02040503050406030204" pitchFamily="18" charset="0"/>
                          </a:rPr>
                          <m:t>𝑡h𝑒</m:t>
                        </m:r>
                        <m:r>
                          <a:rPr lang="en-US" b="0" i="1" dirty="0" smtClean="0">
                            <a:latin typeface="Cambria Math" panose="02040503050406030204" pitchFamily="18" charset="0"/>
                          </a:rPr>
                          <m:t> </m:t>
                        </m:r>
                        <m:r>
                          <a:rPr lang="en-US" b="0" i="1" dirty="0" smtClean="0">
                            <a:latin typeface="Cambria Math" panose="02040503050406030204" pitchFamily="18" charset="0"/>
                          </a:rPr>
                          <m:t>𝑡𝑟𝑢𝑡h</m:t>
                        </m:r>
                      </m:num>
                      <m:den>
                        <m:func>
                          <m:funcPr>
                            <m:ctrlPr>
                              <a:rPr lang="en-US" i="1" dirty="0">
                                <a:latin typeface="Cambria Math" panose="02040503050406030204" pitchFamily="18" charset="0"/>
                              </a:rPr>
                            </m:ctrlPr>
                          </m:funcPr>
                          <m:fName>
                            <m:r>
                              <a:rPr lang="en-US" b="0" i="0" dirty="0" smtClean="0">
                                <a:latin typeface="Cambria Math" panose="02040503050406030204" pitchFamily="18" charset="0"/>
                              </a:rPr>
                              <m:t>#</m:t>
                            </m:r>
                            <m:r>
                              <a:rPr lang="en-US" dirty="0">
                                <a:latin typeface="Cambria Math" panose="02040503050406030204" pitchFamily="18" charset="0"/>
                              </a:rPr>
                              <m:t> </m:t>
                            </m:r>
                            <m:r>
                              <m:rPr>
                                <m:sty m:val="p"/>
                              </m:rPr>
                              <a:rPr lang="en-US" dirty="0">
                                <a:latin typeface="Cambria Math" panose="02040503050406030204" pitchFamily="18" charset="0"/>
                              </a:rPr>
                              <m:t>of</m:t>
                            </m:r>
                            <m:r>
                              <a:rPr lang="en-US" dirty="0">
                                <a:latin typeface="Cambria Math" panose="02040503050406030204" pitchFamily="18" charset="0"/>
                              </a:rPr>
                              <m:t> </m:t>
                            </m:r>
                            <m:r>
                              <m:rPr>
                                <m:sty m:val="p"/>
                              </m:rPr>
                              <a:rPr lang="en-US" dirty="0">
                                <a:latin typeface="Cambria Math" panose="02040503050406030204" pitchFamily="18" charset="0"/>
                              </a:rPr>
                              <m:t>people</m:t>
                            </m:r>
                            <m:r>
                              <a:rPr lang="en-US" dirty="0">
                                <a:latin typeface="Cambria Math" panose="02040503050406030204" pitchFamily="18" charset="0"/>
                              </a:rPr>
                              <m:t> </m:t>
                            </m:r>
                            <m:r>
                              <m:rPr>
                                <m:sty m:val="p"/>
                              </m:rPr>
                              <a:rPr lang="en-US" dirty="0">
                                <a:latin typeface="Cambria Math" panose="02040503050406030204" pitchFamily="18" charset="0"/>
                              </a:rPr>
                              <m:t>who</m:t>
                            </m:r>
                            <m:r>
                              <a:rPr lang="en-US" dirty="0">
                                <a:latin typeface="Cambria Math" panose="02040503050406030204" pitchFamily="18" charset="0"/>
                              </a:rPr>
                              <m:t> </m:t>
                            </m:r>
                            <m:r>
                              <m:rPr>
                                <m:sty m:val="p"/>
                              </m:rPr>
                              <a:rPr lang="en-US" b="0" i="0" dirty="0" smtClean="0">
                                <a:latin typeface="Cambria Math" panose="02040503050406030204" pitchFamily="18" charset="0"/>
                              </a:rPr>
                              <m:t>spoke</m:t>
                            </m:r>
                            <m:r>
                              <a:rPr lang="en-US" dirty="0">
                                <a:latin typeface="Cambria Math" panose="02040503050406030204" pitchFamily="18" charset="0"/>
                              </a:rPr>
                              <m:t> </m:t>
                            </m:r>
                            <m:r>
                              <m:rPr>
                                <m:sty m:val="p"/>
                              </m:rPr>
                              <a:rPr lang="en-US" dirty="0">
                                <a:latin typeface="Cambria Math" panose="02040503050406030204" pitchFamily="18" charset="0"/>
                              </a:rPr>
                              <m:t>the</m:t>
                            </m:r>
                            <m:r>
                              <a:rPr lang="en-US" dirty="0">
                                <a:latin typeface="Cambria Math" panose="02040503050406030204" pitchFamily="18" charset="0"/>
                              </a:rPr>
                              <m:t> </m:t>
                            </m:r>
                          </m:fName>
                          <m:e>
                            <m:r>
                              <a:rPr lang="en-US" i="1" dirty="0">
                                <a:latin typeface="Cambria Math" panose="02040503050406030204" pitchFamily="18" charset="0"/>
                              </a:rPr>
                              <m:t>𝑡𝑟𝑢𝑡h</m:t>
                            </m:r>
                          </m:e>
                        </m:func>
                      </m:den>
                    </m:f>
                  </m:oMath>
                </a14:m>
                <a:endParaRPr lang="en-US" b="0" i="1" dirty="0">
                  <a:latin typeface="Cambria Math" panose="02040503050406030204" pitchFamily="18" charset="0"/>
                </a:endParaRPr>
              </a:p>
              <a:p>
                <a:endParaRPr lang="en-US" b="0" i="1" dirty="0">
                  <a:latin typeface="Cambria Math" panose="02040503050406030204" pitchFamily="18" charset="0"/>
                </a:endParaRPr>
              </a:p>
              <a:p>
                <a:r>
                  <a:rPr lang="en-US" i="1" dirty="0">
                    <a:latin typeface="Cambria Math" panose="02040503050406030204" pitchFamily="18" charset="0"/>
                  </a:rPr>
                  <a:t>= (0.5*</a:t>
                </a:r>
                <a:r>
                  <a:rPr lang="en-US" dirty="0">
                    <a:ea typeface="Cambria Math" panose="02040503050406030204" pitchFamily="18" charset="0"/>
                  </a:rPr>
                  <a:t> </a:t>
                </a:r>
                <a14:m>
                  <m:oMath xmlns:m="http://schemas.openxmlformats.org/officeDocument/2006/math">
                    <m:r>
                      <a:rPr lang="en-US" i="1">
                        <a:latin typeface="Cambria Math" panose="02040503050406030204" pitchFamily="18" charset="0"/>
                        <a:ea typeface="Cambria Math" panose="02040503050406030204" pitchFamily="18" charset="0"/>
                      </a:rPr>
                      <m:t>𝜋</m:t>
                    </m:r>
                  </m:oMath>
                </a14:m>
                <a:r>
                  <a:rPr lang="en-US" b="0" i="1" dirty="0">
                    <a:latin typeface="Cambria Math" panose="02040503050406030204" pitchFamily="18" charset="0"/>
                  </a:rPr>
                  <a:t> + 0.5*0.5*</a:t>
                </a:r>
                <a:r>
                  <a:rPr lang="en-US" dirty="0">
                    <a:ea typeface="Cambria Math" panose="02040503050406030204" pitchFamily="18" charset="0"/>
                  </a:rPr>
                  <a:t> </a:t>
                </a:r>
                <a14:m>
                  <m:oMath xmlns:m="http://schemas.openxmlformats.org/officeDocument/2006/math">
                    <m:r>
                      <a:rPr lang="en-US" i="1">
                        <a:latin typeface="Cambria Math" panose="02040503050406030204" pitchFamily="18" charset="0"/>
                        <a:ea typeface="Cambria Math" panose="02040503050406030204" pitchFamily="18" charset="0"/>
                      </a:rPr>
                      <m:t>𝜋</m:t>
                    </m:r>
                    <m:r>
                      <a:rPr lang="en-US" b="0" i="1" smtClean="0">
                        <a:latin typeface="Cambria Math" panose="02040503050406030204" pitchFamily="18" charset="0"/>
                        <a:ea typeface="Cambria Math" panose="02040503050406030204" pitchFamily="18" charset="0"/>
                      </a:rPr>
                      <m:t>)</m:t>
                    </m:r>
                  </m:oMath>
                </a14:m>
                <a:r>
                  <a:rPr lang="en-US" i="1" dirty="0">
                    <a:latin typeface="Cambria Math" panose="02040503050406030204" pitchFamily="18" charset="0"/>
                  </a:rPr>
                  <a:t>/</a:t>
                </a:r>
                <a:r>
                  <a:rPr lang="en-US" dirty="0">
                    <a:ea typeface="Cambria Math" panose="02040503050406030204" pitchFamily="18" charset="0"/>
                  </a:rPr>
                  <a:t> </a:t>
                </a:r>
                <a14:m>
                  <m:oMath xmlns:m="http://schemas.openxmlformats.org/officeDocument/2006/math">
                    <m:r>
                      <a:rPr lang="en-US" i="1">
                        <a:latin typeface="Cambria Math" panose="02040503050406030204" pitchFamily="18" charset="0"/>
                        <a:ea typeface="Cambria Math" panose="02040503050406030204" pitchFamily="18" charset="0"/>
                      </a:rPr>
                      <m:t>𝜋</m:t>
                    </m:r>
                  </m:oMath>
                </a14:m>
                <a:r>
                  <a:rPr lang="en-US" b="0" i="1" dirty="0">
                    <a:latin typeface="Cambria Math" panose="02040503050406030204" pitchFamily="18" charset="0"/>
                  </a:rPr>
                  <a:t> = 3/4</a:t>
                </a:r>
              </a:p>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  </m:t>
                      </m:r>
                    </m:oMath>
                  </m:oMathPara>
                </a14:m>
                <a:endParaRPr lang="en-US" dirty="0"/>
              </a:p>
            </p:txBody>
          </p:sp>
        </mc:Choice>
        <mc:Fallback xmlns="">
          <p:sp>
            <p:nvSpPr>
              <p:cNvPr id="9" name="Rectangle 8">
                <a:extLst>
                  <a:ext uri="{FF2B5EF4-FFF2-40B4-BE49-F238E27FC236}">
                    <a16:creationId xmlns:a16="http://schemas.microsoft.com/office/drawing/2014/main" id="{147942A9-1129-7E46-8757-43FDC43899F8}"/>
                  </a:ext>
                </a:extLst>
              </p:cNvPr>
              <p:cNvSpPr>
                <a:spLocks noRot="1" noChangeAspect="1" noMove="1" noResize="1" noEditPoints="1" noAdjustHandles="1" noChangeArrowheads="1" noChangeShapeType="1" noTextEdit="1"/>
              </p:cNvSpPr>
              <p:nvPr/>
            </p:nvSpPr>
            <p:spPr>
              <a:xfrm>
                <a:off x="6276097" y="1868452"/>
                <a:ext cx="5583644" cy="2554674"/>
              </a:xfrm>
              <a:prstGeom prst="rect">
                <a:avLst/>
              </a:prstGeom>
              <a:blipFill>
                <a:blip r:embed="rId5"/>
                <a:stretch>
                  <a:fillRect l="-680" b="-9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Rectangle 29">
                <a:extLst>
                  <a:ext uri="{FF2B5EF4-FFF2-40B4-BE49-F238E27FC236}">
                    <a16:creationId xmlns:a16="http://schemas.microsoft.com/office/drawing/2014/main" id="{EC9C297F-3A6C-764E-9EF1-BD3F7C53064A}"/>
                  </a:ext>
                </a:extLst>
              </p:cNvPr>
              <p:cNvSpPr/>
              <p:nvPr/>
            </p:nvSpPr>
            <p:spPr>
              <a:xfrm>
                <a:off x="6096000" y="4124184"/>
                <a:ext cx="6096000" cy="584775"/>
              </a:xfrm>
              <a:prstGeom prst="rect">
                <a:avLst/>
              </a:prstGeom>
            </p:spPr>
            <p:txBody>
              <a:bodyPr>
                <a:spAutoFit/>
              </a:bodyPr>
              <a:lstStyle/>
              <a:p>
                <a:r>
                  <a:rPr lang="en-US" sz="1600" b="1" dirty="0">
                    <a:latin typeface="LMRoman10"/>
                  </a:rPr>
                  <a:t>Hint</a:t>
                </a:r>
                <a:r>
                  <a:rPr lang="en-US" sz="1600" dirty="0">
                    <a:latin typeface="LMRoman10"/>
                  </a:rPr>
                  <a:t>: When the coin lands tail </a:t>
                </a:r>
                <a14:m>
                  <m:oMath xmlns:m="http://schemas.openxmlformats.org/officeDocument/2006/math">
                    <m:r>
                      <a:rPr lang="en-US" sz="1600" i="1">
                        <a:latin typeface="Cambria Math" panose="02040503050406030204" pitchFamily="18" charset="0"/>
                        <a:ea typeface="Cambria Math" panose="02040503050406030204" pitchFamily="18" charset="0"/>
                      </a:rPr>
                      <m:t>𝜋</m:t>
                    </m:r>
                    <m:r>
                      <a:rPr lang="en-US" sz="1600" i="1">
                        <a:latin typeface="Cambria Math" panose="02040503050406030204" pitchFamily="18" charset="0"/>
                        <a:ea typeface="Cambria Math" panose="02040503050406030204" pitchFamily="18" charset="0"/>
                      </a:rPr>
                      <m:t> </m:t>
                    </m:r>
                  </m:oMath>
                </a14:m>
                <a:r>
                  <a:rPr lang="en-US" sz="1600" dirty="0">
                    <a:latin typeface="LMRoman10"/>
                  </a:rPr>
                  <a:t>portion of the people say ‘Yes’ or when the first and second come up heads, </a:t>
                </a:r>
                <a14:m>
                  <m:oMath xmlns:m="http://schemas.openxmlformats.org/officeDocument/2006/math">
                    <m:r>
                      <a:rPr lang="en-US" sz="1600" i="1">
                        <a:latin typeface="Cambria Math" panose="02040503050406030204" pitchFamily="18" charset="0"/>
                        <a:ea typeface="Cambria Math" panose="02040503050406030204" pitchFamily="18" charset="0"/>
                      </a:rPr>
                      <m:t>𝜋</m:t>
                    </m:r>
                  </m:oMath>
                </a14:m>
                <a:r>
                  <a:rPr lang="en-US" sz="1600" dirty="0"/>
                  <a:t> </a:t>
                </a:r>
                <a:r>
                  <a:rPr lang="en-US" sz="1600" dirty="0">
                    <a:latin typeface="LMRoman10"/>
                  </a:rPr>
                  <a:t>portion of the people say ‘Yes’</a:t>
                </a:r>
                <a:endParaRPr lang="en-US" sz="1600" dirty="0"/>
              </a:p>
            </p:txBody>
          </p:sp>
        </mc:Choice>
        <mc:Fallback xmlns="">
          <p:sp>
            <p:nvSpPr>
              <p:cNvPr id="30" name="Rectangle 29">
                <a:extLst>
                  <a:ext uri="{FF2B5EF4-FFF2-40B4-BE49-F238E27FC236}">
                    <a16:creationId xmlns:a16="http://schemas.microsoft.com/office/drawing/2014/main" id="{EC9C297F-3A6C-764E-9EF1-BD3F7C53064A}"/>
                  </a:ext>
                </a:extLst>
              </p:cNvPr>
              <p:cNvSpPr>
                <a:spLocks noRot="1" noChangeAspect="1" noMove="1" noResize="1" noEditPoints="1" noAdjustHandles="1" noChangeArrowheads="1" noChangeShapeType="1" noTextEdit="1"/>
              </p:cNvSpPr>
              <p:nvPr/>
            </p:nvSpPr>
            <p:spPr>
              <a:xfrm>
                <a:off x="6096000" y="4124184"/>
                <a:ext cx="6096000" cy="584775"/>
              </a:xfrm>
              <a:prstGeom prst="rect">
                <a:avLst/>
              </a:prstGeom>
              <a:blipFill>
                <a:blip r:embed="rId6"/>
                <a:stretch>
                  <a:fillRect l="-625" t="-2128" r="-833" b="-85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Rectangle 28">
                <a:extLst>
                  <a:ext uri="{FF2B5EF4-FFF2-40B4-BE49-F238E27FC236}">
                    <a16:creationId xmlns:a16="http://schemas.microsoft.com/office/drawing/2014/main" id="{730A06EE-9D2C-CE41-AC9F-2B9AE2F197DA}"/>
                  </a:ext>
                </a:extLst>
              </p:cNvPr>
              <p:cNvSpPr/>
              <p:nvPr/>
            </p:nvSpPr>
            <p:spPr>
              <a:xfrm>
                <a:off x="7029329" y="4840525"/>
                <a:ext cx="4077179" cy="646331"/>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unc>
                        <m:funcPr>
                          <m:ctrlPr>
                            <a:rPr lang="en-US" i="1" dirty="0" smtClean="0">
                              <a:latin typeface="Cambria Math" panose="02040503050406030204" pitchFamily="18" charset="0"/>
                            </a:rPr>
                          </m:ctrlPr>
                        </m:funcPr>
                        <m:fName>
                          <m:r>
                            <m:rPr>
                              <m:sty m:val="p"/>
                            </m:rPr>
                            <a:rPr lang="en-US" dirty="0">
                              <a:latin typeface="Cambria Math" panose="02040503050406030204" pitchFamily="18" charset="0"/>
                            </a:rPr>
                            <m:t>Pr</m:t>
                          </m:r>
                        </m:fName>
                        <m:e>
                          <m:d>
                            <m:dPr>
                              <m:begChr m:val="["/>
                              <m:endChr m:val="]"/>
                              <m:ctrlPr>
                                <a:rPr lang="en-US" i="1" dirty="0">
                                  <a:latin typeface="Cambria Math" panose="02040503050406030204" pitchFamily="18" charset="0"/>
                                </a:rPr>
                              </m:ctrlPr>
                            </m:dPr>
                            <m:e>
                              <m:r>
                                <a:rPr lang="en-US" i="1" dirty="0">
                                  <a:latin typeface="Cambria Math" panose="02040503050406030204" pitchFamily="18" charset="0"/>
                                </a:rPr>
                                <m:t>𝑅𝑒𝑠𝑝𝑜𝑛𝑠𝑒</m:t>
                              </m:r>
                              <m:r>
                                <a:rPr lang="en-US" i="1" dirty="0">
                                  <a:latin typeface="Cambria Math" panose="02040503050406030204" pitchFamily="18" charset="0"/>
                                </a:rPr>
                                <m:t> = </m:t>
                              </m:r>
                              <m:r>
                                <a:rPr lang="en-US" i="1" dirty="0" err="1">
                                  <a:latin typeface="Cambria Math" panose="02040503050406030204" pitchFamily="18" charset="0"/>
                                </a:rPr>
                                <m:t>𝑌𝑒𝑠</m:t>
                              </m:r>
                            </m:e>
                            <m:e>
                              <m:r>
                                <a:rPr lang="en-US" i="1" dirty="0" err="1">
                                  <a:latin typeface="Cambria Math" panose="02040503050406030204" pitchFamily="18" charset="0"/>
                                </a:rPr>
                                <m:t>𝑇𝑟𝑢𝑡h</m:t>
                              </m:r>
                              <m:r>
                                <a:rPr lang="en-US" i="1" dirty="0">
                                  <a:latin typeface="Cambria Math" panose="02040503050406030204" pitchFamily="18" charset="0"/>
                                </a:rPr>
                                <m:t> =</m:t>
                              </m:r>
                              <m:r>
                                <a:rPr lang="en-US" b="0" i="1" dirty="0" smtClean="0">
                                  <a:latin typeface="Cambria Math" panose="02040503050406030204" pitchFamily="18" charset="0"/>
                                </a:rPr>
                                <m:t>𝑁𝑜</m:t>
                              </m:r>
                            </m:e>
                          </m:d>
                          <m:r>
                            <a:rPr lang="en-US" b="0" i="1" dirty="0" smtClean="0">
                              <a:latin typeface="Cambria Math" panose="02040503050406030204" pitchFamily="18" charset="0"/>
                            </a:rPr>
                            <m:t>.  </m:t>
                          </m:r>
                        </m:e>
                      </m:func>
                    </m:oMath>
                  </m:oMathPara>
                </a14:m>
                <a:endParaRPr lang="en-US" dirty="0"/>
              </a:p>
              <a:p>
                <a:r>
                  <a:rPr lang="en-US" i="1" dirty="0">
                    <a:latin typeface="Cambria Math" panose="02040503050406030204" pitchFamily="18" charset="0"/>
                  </a:rPr>
                  <a:t>= 0.5*</a:t>
                </a:r>
                <a:r>
                  <a:rPr lang="en-US" dirty="0">
                    <a:ea typeface="Cambria Math" panose="02040503050406030204" pitchFamily="18" charset="0"/>
                  </a:rPr>
                  <a:t> </a:t>
                </a:r>
                <a14:m>
                  <m:oMath xmlns:m="http://schemas.openxmlformats.org/officeDocument/2006/math">
                    <m:r>
                      <a:rPr lang="en-US" b="0" i="0" smtClean="0">
                        <a:latin typeface="Cambria Math" panose="02040503050406030204" pitchFamily="18" charset="0"/>
                        <a:ea typeface="Cambria Math" panose="02040503050406030204" pitchFamily="18" charset="0"/>
                      </a:rPr>
                      <m:t>0.5∗(1−</m:t>
                    </m:r>
                    <m:r>
                      <a:rPr lang="en-US" i="1">
                        <a:latin typeface="Cambria Math" panose="02040503050406030204" pitchFamily="18" charset="0"/>
                        <a:ea typeface="Cambria Math" panose="02040503050406030204" pitchFamily="18" charset="0"/>
                      </a:rPr>
                      <m:t>𝜋</m:t>
                    </m:r>
                    <m:r>
                      <a:rPr lang="en-US" i="1">
                        <a:latin typeface="Cambria Math" panose="02040503050406030204" pitchFamily="18" charset="0"/>
                        <a:ea typeface="Cambria Math" panose="02040503050406030204" pitchFamily="18" charset="0"/>
                      </a:rPr>
                      <m:t>)</m:t>
                    </m:r>
                  </m:oMath>
                </a14:m>
                <a:r>
                  <a:rPr lang="en-US" i="1" dirty="0">
                    <a:latin typeface="Cambria Math" panose="02040503050406030204" pitchFamily="18" charset="0"/>
                  </a:rPr>
                  <a:t>/</a:t>
                </a:r>
                <a:r>
                  <a:rPr lang="en-US" dirty="0">
                    <a:ea typeface="Cambria Math" panose="02040503050406030204" pitchFamily="18" charset="0"/>
                  </a:rPr>
                  <a:t> </a:t>
                </a:r>
                <a14:m>
                  <m:oMath xmlns:m="http://schemas.openxmlformats.org/officeDocument/2006/math">
                    <m:r>
                      <a:rPr lang="en-US" b="0" i="0" smtClean="0">
                        <a:latin typeface="Cambria Math" panose="02040503050406030204" pitchFamily="18" charset="0"/>
                        <a:ea typeface="Cambria Math" panose="02040503050406030204" pitchFamily="18" charset="0"/>
                      </a:rPr>
                      <m:t>(1−</m:t>
                    </m:r>
                    <m:r>
                      <a:rPr lang="en-US" i="1">
                        <a:latin typeface="Cambria Math" panose="02040503050406030204" pitchFamily="18" charset="0"/>
                        <a:ea typeface="Cambria Math" panose="02040503050406030204" pitchFamily="18" charset="0"/>
                      </a:rPr>
                      <m:t>𝜋</m:t>
                    </m:r>
                    <m:r>
                      <a:rPr lang="en-US" b="0" i="1" smtClean="0">
                        <a:latin typeface="Cambria Math" panose="02040503050406030204" pitchFamily="18" charset="0"/>
                        <a:ea typeface="Cambria Math" panose="02040503050406030204" pitchFamily="18" charset="0"/>
                      </a:rPr>
                      <m:t>)</m:t>
                    </m:r>
                  </m:oMath>
                </a14:m>
                <a:r>
                  <a:rPr lang="en-US" i="1" dirty="0">
                    <a:latin typeface="Cambria Math" panose="02040503050406030204" pitchFamily="18" charset="0"/>
                  </a:rPr>
                  <a:t> = 1/4</a:t>
                </a:r>
                <a:endParaRPr lang="en-US" dirty="0"/>
              </a:p>
            </p:txBody>
          </p:sp>
        </mc:Choice>
        <mc:Fallback xmlns="">
          <p:sp>
            <p:nvSpPr>
              <p:cNvPr id="29" name="Rectangle 28">
                <a:extLst>
                  <a:ext uri="{FF2B5EF4-FFF2-40B4-BE49-F238E27FC236}">
                    <a16:creationId xmlns:a16="http://schemas.microsoft.com/office/drawing/2014/main" id="{730A06EE-9D2C-CE41-AC9F-2B9AE2F197DA}"/>
                  </a:ext>
                </a:extLst>
              </p:cNvPr>
              <p:cNvSpPr>
                <a:spLocks noRot="1" noChangeAspect="1" noMove="1" noResize="1" noEditPoints="1" noAdjustHandles="1" noChangeArrowheads="1" noChangeShapeType="1" noTextEdit="1"/>
              </p:cNvSpPr>
              <p:nvPr/>
            </p:nvSpPr>
            <p:spPr>
              <a:xfrm>
                <a:off x="7029329" y="4840525"/>
                <a:ext cx="4077179" cy="646331"/>
              </a:xfrm>
              <a:prstGeom prst="rect">
                <a:avLst/>
              </a:prstGeom>
              <a:blipFill>
                <a:blip r:embed="rId7"/>
                <a:stretch>
                  <a:fillRect l="-929" b="-13462"/>
                </a:stretch>
              </a:blipFill>
            </p:spPr>
            <p:txBody>
              <a:bodyPr/>
              <a:lstStyle/>
              <a:p>
                <a:r>
                  <a:rPr lang="en-US">
                    <a:noFill/>
                  </a:rPr>
                  <a:t> </a:t>
                </a:r>
              </a:p>
            </p:txBody>
          </p:sp>
        </mc:Fallback>
      </mc:AlternateContent>
      <p:grpSp>
        <p:nvGrpSpPr>
          <p:cNvPr id="11" name="Group 10" descr="&quot;&quot;">
            <a:extLst>
              <a:ext uri="{FF2B5EF4-FFF2-40B4-BE49-F238E27FC236}">
                <a16:creationId xmlns:a16="http://schemas.microsoft.com/office/drawing/2014/main" id="{F501C83D-9E84-0943-982E-C246B6B7F951}"/>
              </a:ext>
            </a:extLst>
          </p:cNvPr>
          <p:cNvGrpSpPr/>
          <p:nvPr/>
        </p:nvGrpSpPr>
        <p:grpSpPr>
          <a:xfrm>
            <a:off x="677018" y="5801369"/>
            <a:ext cx="4427924" cy="685800"/>
            <a:chOff x="933388" y="4071782"/>
            <a:chExt cx="4427924" cy="685800"/>
          </a:xfrm>
        </p:grpSpPr>
        <p:pic>
          <p:nvPicPr>
            <p:cNvPr id="6" name="Picture 5" descr="&quot;&quot;">
              <a:extLst>
                <a:ext uri="{FF2B5EF4-FFF2-40B4-BE49-F238E27FC236}">
                  <a16:creationId xmlns:a16="http://schemas.microsoft.com/office/drawing/2014/main" id="{32DF6C76-C133-2D4D-9250-5FCBDDF88285}"/>
                </a:ext>
              </a:extLst>
            </p:cNvPr>
            <p:cNvPicPr>
              <a:picLocks noChangeAspect="1"/>
            </p:cNvPicPr>
            <p:nvPr/>
          </p:nvPicPr>
          <p:blipFill>
            <a:blip r:embed="rId8"/>
            <a:stretch>
              <a:fillRect/>
            </a:stretch>
          </p:blipFill>
          <p:spPr>
            <a:xfrm>
              <a:off x="933388" y="4071782"/>
              <a:ext cx="3975100" cy="685800"/>
            </a:xfrm>
            <a:prstGeom prst="rect">
              <a:avLst/>
            </a:prstGeom>
          </p:spPr>
        </p:pic>
        <p:sp>
          <p:nvSpPr>
            <p:cNvPr id="10" name="TextBox 9">
              <a:extLst>
                <a:ext uri="{FF2B5EF4-FFF2-40B4-BE49-F238E27FC236}">
                  <a16:creationId xmlns:a16="http://schemas.microsoft.com/office/drawing/2014/main" id="{C1F41B4B-1DC7-5A4F-85C8-AFC4CC43B11D}"/>
                </a:ext>
              </a:extLst>
            </p:cNvPr>
            <p:cNvSpPr txBox="1"/>
            <p:nvPr/>
          </p:nvSpPr>
          <p:spPr>
            <a:xfrm>
              <a:off x="4780704" y="4071782"/>
              <a:ext cx="580608" cy="584775"/>
            </a:xfrm>
            <a:prstGeom prst="rect">
              <a:avLst/>
            </a:prstGeom>
            <a:noFill/>
          </p:spPr>
          <p:txBody>
            <a:bodyPr wrap="none" rtlCol="0">
              <a:spAutoFit/>
            </a:bodyPr>
            <a:lstStyle/>
            <a:p>
              <a:r>
                <a:rPr lang="en-US" sz="3200" dirty="0"/>
                <a:t>=?</a:t>
              </a:r>
            </a:p>
          </p:txBody>
        </p:sp>
      </p:grpSp>
      <p:pic>
        <p:nvPicPr>
          <p:cNvPr id="7" name="Picture 6" descr="&quot;&quot;">
            <a:extLst>
              <a:ext uri="{FF2B5EF4-FFF2-40B4-BE49-F238E27FC236}">
                <a16:creationId xmlns:a16="http://schemas.microsoft.com/office/drawing/2014/main" id="{EBCD5412-509B-6D41-A677-DA68C14CACF0}"/>
              </a:ext>
            </a:extLst>
          </p:cNvPr>
          <p:cNvPicPr>
            <a:picLocks noChangeAspect="1"/>
          </p:cNvPicPr>
          <p:nvPr/>
        </p:nvPicPr>
        <p:blipFill>
          <a:blip r:embed="rId9"/>
          <a:stretch>
            <a:fillRect/>
          </a:stretch>
        </p:blipFill>
        <p:spPr>
          <a:xfrm>
            <a:off x="5176756" y="5772689"/>
            <a:ext cx="5334000" cy="838200"/>
          </a:xfrm>
          <a:prstGeom prst="rect">
            <a:avLst/>
          </a:prstGeom>
        </p:spPr>
      </p:pic>
      <p:sp>
        <p:nvSpPr>
          <p:cNvPr id="31" name="Rectangle 30">
            <a:extLst>
              <a:ext uri="{FF2B5EF4-FFF2-40B4-BE49-F238E27FC236}">
                <a16:creationId xmlns:a16="http://schemas.microsoft.com/office/drawing/2014/main" id="{C4DDFB6A-070D-4248-855A-615D467E3BC2}"/>
              </a:ext>
            </a:extLst>
          </p:cNvPr>
          <p:cNvSpPr/>
          <p:nvPr/>
        </p:nvSpPr>
        <p:spPr>
          <a:xfrm>
            <a:off x="4723932" y="6439376"/>
            <a:ext cx="5125121" cy="369332"/>
          </a:xfrm>
          <a:prstGeom prst="rect">
            <a:avLst/>
          </a:prstGeom>
        </p:spPr>
        <p:txBody>
          <a:bodyPr wrap="none">
            <a:spAutoFit/>
          </a:bodyPr>
          <a:lstStyle/>
          <a:p>
            <a:r>
              <a:rPr lang="en-US" b="1" dirty="0">
                <a:solidFill>
                  <a:srgbClr val="FF0000"/>
                </a:solidFill>
                <a:latin typeface="Arial" panose="020B0604020202020204" pitchFamily="34" charset="0"/>
                <a:cs typeface="Arial" panose="020B0604020202020204" pitchFamily="34" charset="0"/>
              </a:rPr>
              <a:t>(ln 3)-differentially private because [</a:t>
            </a:r>
            <a:r>
              <a:rPr lang="en-US" b="1" dirty="0" err="1">
                <a:solidFill>
                  <a:srgbClr val="FF0000"/>
                </a:solidFill>
                <a:latin typeface="Arial" panose="020B0604020202020204" pitchFamily="34" charset="0"/>
                <a:cs typeface="Arial" panose="020B0604020202020204" pitchFamily="34" charset="0"/>
              </a:rPr>
              <a:t>e</a:t>
            </a:r>
            <a:r>
              <a:rPr lang="en-US" b="1" baseline="30000" dirty="0" err="1">
                <a:solidFill>
                  <a:srgbClr val="FF0000"/>
                </a:solidFill>
                <a:latin typeface="Arial" panose="020B0604020202020204" pitchFamily="34" charset="0"/>
                <a:cs typeface="Arial" panose="020B0604020202020204" pitchFamily="34" charset="0"/>
              </a:rPr>
              <a:t>ln</a:t>
            </a:r>
            <a:r>
              <a:rPr lang="en-US" b="1" baseline="30000" dirty="0">
                <a:solidFill>
                  <a:srgbClr val="FF0000"/>
                </a:solidFill>
                <a:latin typeface="Arial" panose="020B0604020202020204" pitchFamily="34" charset="0"/>
                <a:cs typeface="Arial" panose="020B0604020202020204" pitchFamily="34" charset="0"/>
              </a:rPr>
              <a:t> 3</a:t>
            </a:r>
            <a:r>
              <a:rPr lang="en-US" b="1" dirty="0">
                <a:solidFill>
                  <a:srgbClr val="FF0000"/>
                </a:solidFill>
                <a:latin typeface="Arial" panose="020B0604020202020204" pitchFamily="34" charset="0"/>
                <a:cs typeface="Arial" panose="020B0604020202020204" pitchFamily="34" charset="0"/>
              </a:rPr>
              <a:t> = 3] </a:t>
            </a:r>
          </a:p>
        </p:txBody>
      </p:sp>
      <p:sp>
        <p:nvSpPr>
          <p:cNvPr id="2" name="Slide Number Placeholder 1"/>
          <p:cNvSpPr>
            <a:spLocks noGrp="1"/>
          </p:cNvSpPr>
          <p:nvPr>
            <p:ph type="sldNum" sz="quarter" idx="12"/>
          </p:nvPr>
        </p:nvSpPr>
        <p:spPr/>
        <p:txBody>
          <a:bodyPr/>
          <a:lstStyle/>
          <a:p>
            <a:fld id="{3E5BF5F9-4D9A-9543-85E8-59158CD2B6EB}" type="slidenum">
              <a:rPr lang="en-US" smtClean="0"/>
              <a:t>36</a:t>
            </a:fld>
            <a:endParaRPr lang="en-US"/>
          </a:p>
        </p:txBody>
      </p:sp>
    </p:spTree>
    <p:extLst>
      <p:ext uri="{BB962C8B-B14F-4D97-AF65-F5344CB8AC3E}">
        <p14:creationId xmlns:p14="http://schemas.microsoft.com/office/powerpoint/2010/main" val="13810201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92B646-B3D8-6E4F-B95A-212D053B9A50}"/>
              </a:ext>
            </a:extLst>
          </p:cNvPr>
          <p:cNvSpPr>
            <a:spLocks noGrp="1"/>
          </p:cNvSpPr>
          <p:nvPr>
            <p:ph type="title"/>
          </p:nvPr>
        </p:nvSpPr>
        <p:spPr>
          <a:xfrm>
            <a:off x="723900" y="311459"/>
            <a:ext cx="10515600" cy="1325563"/>
          </a:xfrm>
        </p:spPr>
        <p:txBody>
          <a:bodyPr>
            <a:normAutofit/>
          </a:bodyPr>
          <a:lstStyle/>
          <a:p>
            <a:r>
              <a:rPr lang="en-US" dirty="0"/>
              <a:t>Laplace Mechanism vs Randomized Response</a:t>
            </a:r>
          </a:p>
        </p:txBody>
      </p:sp>
      <p:sp>
        <p:nvSpPr>
          <p:cNvPr id="3" name="Rectangle 2">
            <a:extLst>
              <a:ext uri="{FF2B5EF4-FFF2-40B4-BE49-F238E27FC236}">
                <a16:creationId xmlns:a16="http://schemas.microsoft.com/office/drawing/2014/main" id="{2DC5005D-8572-B442-8EBB-16026B9CC98C}"/>
              </a:ext>
            </a:extLst>
          </p:cNvPr>
          <p:cNvSpPr/>
          <p:nvPr/>
        </p:nvSpPr>
        <p:spPr>
          <a:xfrm>
            <a:off x="474376" y="1637022"/>
            <a:ext cx="11442804" cy="5262979"/>
          </a:xfrm>
          <a:prstGeom prst="rect">
            <a:avLst/>
          </a:prstGeom>
        </p:spPr>
        <p:txBody>
          <a:bodyPr wrap="square">
            <a:spAutoFit/>
          </a:bodyPr>
          <a:lstStyle/>
          <a:p>
            <a:r>
              <a:rPr lang="en-US" sz="2800" dirty="0">
                <a:latin typeface="Arial" panose="020B0604020202020204" pitchFamily="34" charset="0"/>
                <a:cs typeface="Arial" panose="020B0604020202020204" pitchFamily="34" charset="0"/>
              </a:rPr>
              <a:t>Privacy:</a:t>
            </a:r>
          </a:p>
          <a:p>
            <a:pPr marL="457200" indent="-457200">
              <a:buFont typeface="Arial" panose="020B0604020202020204" pitchFamily="34" charset="0"/>
              <a:buChar char="•"/>
            </a:pPr>
            <a:r>
              <a:rPr lang="en-US" sz="2800" dirty="0">
                <a:latin typeface="Arial" panose="020B0604020202020204" pitchFamily="34" charset="0"/>
                <a:cs typeface="Arial" panose="020B0604020202020204" pitchFamily="34" charset="0"/>
              </a:rPr>
              <a:t>Provides the same </a:t>
            </a:r>
            <a:r>
              <a:rPr lang="el-GR" sz="2800" dirty="0">
                <a:latin typeface="Arial" panose="020B0604020202020204" pitchFamily="34" charset="0"/>
                <a:cs typeface="Arial" panose="020B0604020202020204" pitchFamily="34" charset="0"/>
              </a:rPr>
              <a:t>ε-</a:t>
            </a:r>
            <a:r>
              <a:rPr lang="en-US" sz="2800" dirty="0">
                <a:latin typeface="Arial" panose="020B0604020202020204" pitchFamily="34" charset="0"/>
                <a:cs typeface="Arial" panose="020B0604020202020204" pitchFamily="34" charset="0"/>
              </a:rPr>
              <a:t>differential privacy guarantee</a:t>
            </a:r>
          </a:p>
          <a:p>
            <a:pPr marL="457200" indent="-457200">
              <a:buFont typeface="Arial" panose="020B0604020202020204" pitchFamily="34" charset="0"/>
              <a:buChar char="•"/>
            </a:pPr>
            <a:r>
              <a:rPr lang="en-US" sz="2800" dirty="0">
                <a:latin typeface="Arial" panose="020B0604020202020204" pitchFamily="34" charset="0"/>
                <a:cs typeface="Arial" panose="020B0604020202020204" pitchFamily="34" charset="0"/>
              </a:rPr>
              <a:t>Laplace mechanism assumes data collector is trusted</a:t>
            </a:r>
          </a:p>
          <a:p>
            <a:pPr marL="457200" indent="-457200">
              <a:buFont typeface="Arial" panose="020B0604020202020204" pitchFamily="34" charset="0"/>
              <a:buChar char="•"/>
            </a:pPr>
            <a:r>
              <a:rPr lang="en-US" sz="2800" dirty="0">
                <a:latin typeface="Arial" panose="020B0604020202020204" pitchFamily="34" charset="0"/>
                <a:cs typeface="Arial" panose="020B0604020202020204" pitchFamily="34" charset="0"/>
              </a:rPr>
              <a:t>Randomized Response does not require data collector to be trusted </a:t>
            </a:r>
          </a:p>
          <a:p>
            <a:pPr marL="914400" lvl="1" indent="-457200">
              <a:buFont typeface="Arial" panose="020B0604020202020204" pitchFamily="34" charset="0"/>
              <a:buChar char="•"/>
            </a:pPr>
            <a:r>
              <a:rPr lang="en-US" sz="2800" dirty="0">
                <a:latin typeface="Arial" panose="020B0604020202020204" pitchFamily="34" charset="0"/>
                <a:cs typeface="Arial" panose="020B0604020202020204" pitchFamily="34" charset="0"/>
              </a:rPr>
              <a:t> Also called a Local Algorithm, since each record is perturbed</a:t>
            </a:r>
          </a:p>
          <a:p>
            <a:pPr marL="914400" lvl="1" indent="-4572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r>
              <a:rPr lang="en-US" sz="2800" dirty="0">
                <a:latin typeface="Arial" panose="020B0604020202020204" pitchFamily="34" charset="0"/>
                <a:cs typeface="Arial" panose="020B0604020202020204" pitchFamily="34" charset="0"/>
              </a:rPr>
              <a:t>Utility:</a:t>
            </a:r>
          </a:p>
          <a:p>
            <a:pPr marL="457200" indent="-457200">
              <a:buFont typeface="Arial" panose="020B0604020202020204" pitchFamily="34" charset="0"/>
              <a:buChar char="•"/>
            </a:pPr>
            <a:r>
              <a:rPr lang="en-US" sz="2800" dirty="0">
                <a:latin typeface="Arial" panose="020B0604020202020204" pitchFamily="34" charset="0"/>
                <a:cs typeface="Arial" panose="020B0604020202020204" pitchFamily="34" charset="0"/>
              </a:rPr>
              <a:t>Suppose a database with N records where </a:t>
            </a:r>
            <a:r>
              <a:rPr lang="el-GR" sz="2800" dirty="0">
                <a:latin typeface="Arial" panose="020B0604020202020204" pitchFamily="34" charset="0"/>
                <a:cs typeface="Arial" panose="020B0604020202020204" pitchFamily="34" charset="0"/>
              </a:rPr>
              <a:t>μ</a:t>
            </a:r>
            <a:r>
              <a:rPr lang="en-US" sz="2800" dirty="0">
                <a:latin typeface="Arial" panose="020B0604020202020204" pitchFamily="34" charset="0"/>
                <a:cs typeface="Arial" panose="020B0604020202020204" pitchFamily="34" charset="0"/>
              </a:rPr>
              <a:t>N records have       disease = Y. </a:t>
            </a:r>
          </a:p>
          <a:p>
            <a:pPr marL="457200" indent="-457200">
              <a:buFont typeface="Arial" panose="020B0604020202020204" pitchFamily="34" charset="0"/>
              <a:buChar char="•"/>
            </a:pPr>
            <a:r>
              <a:rPr lang="en-US" sz="2800" dirty="0">
                <a:latin typeface="Arial" panose="020B0604020202020204" pitchFamily="34" charset="0"/>
                <a:cs typeface="Arial" panose="020B0604020202020204" pitchFamily="34" charset="0"/>
              </a:rPr>
              <a:t>Query: # rows with Disease=Y </a:t>
            </a:r>
          </a:p>
          <a:p>
            <a:pPr marL="457200" indent="-457200">
              <a:buFont typeface="Arial" panose="020B0604020202020204" pitchFamily="34" charset="0"/>
              <a:buChar char="•"/>
            </a:pPr>
            <a:r>
              <a:rPr lang="en-US" sz="2800" dirty="0" err="1">
                <a:latin typeface="Arial" panose="020B0604020202020204" pitchFamily="34" charset="0"/>
                <a:cs typeface="Arial" panose="020B0604020202020204" pitchFamily="34" charset="0"/>
              </a:rPr>
              <a:t>Std</a:t>
            </a:r>
            <a:r>
              <a:rPr lang="en-US" sz="2800" dirty="0">
                <a:latin typeface="Arial" panose="020B0604020202020204" pitchFamily="34" charset="0"/>
                <a:cs typeface="Arial" panose="020B0604020202020204" pitchFamily="34" charset="0"/>
              </a:rPr>
              <a:t> dev of Laplace mechanism answer: O(1/</a:t>
            </a:r>
            <a:r>
              <a:rPr lang="el-GR" sz="2800" dirty="0">
                <a:latin typeface="Arial" panose="020B0604020202020204" pitchFamily="34" charset="0"/>
                <a:cs typeface="Arial" panose="020B0604020202020204" pitchFamily="34" charset="0"/>
              </a:rPr>
              <a:t>ε) </a:t>
            </a:r>
            <a:endParaRPr lang="en-US" sz="2800" dirty="0">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US" sz="2800" dirty="0" err="1">
                <a:latin typeface="Arial" panose="020B0604020202020204" pitchFamily="34" charset="0"/>
                <a:cs typeface="Arial" panose="020B0604020202020204" pitchFamily="34" charset="0"/>
              </a:rPr>
              <a:t>Std</a:t>
            </a:r>
            <a:r>
              <a:rPr lang="en-US" sz="2800" dirty="0">
                <a:latin typeface="Arial" panose="020B0604020202020204" pitchFamily="34" charset="0"/>
                <a:cs typeface="Arial" panose="020B0604020202020204" pitchFamily="34" charset="0"/>
              </a:rPr>
              <a:t> dev of Randomized Response answer: O(√N)</a:t>
            </a:r>
          </a:p>
        </p:txBody>
      </p:sp>
      <p:sp>
        <p:nvSpPr>
          <p:cNvPr id="2" name="Slide Number Placeholder 1"/>
          <p:cNvSpPr>
            <a:spLocks noGrp="1"/>
          </p:cNvSpPr>
          <p:nvPr>
            <p:ph type="sldNum" sz="quarter" idx="12"/>
          </p:nvPr>
        </p:nvSpPr>
        <p:spPr/>
        <p:txBody>
          <a:bodyPr/>
          <a:lstStyle/>
          <a:p>
            <a:fld id="{3E5BF5F9-4D9A-9543-85E8-59158CD2B6EB}" type="slidenum">
              <a:rPr lang="en-US" smtClean="0"/>
              <a:t>37</a:t>
            </a:fld>
            <a:endParaRPr lang="en-US"/>
          </a:p>
        </p:txBody>
      </p:sp>
    </p:spTree>
    <p:extLst>
      <p:ext uri="{BB962C8B-B14F-4D97-AF65-F5344CB8AC3E}">
        <p14:creationId xmlns:p14="http://schemas.microsoft.com/office/powerpoint/2010/main" val="5589791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D417D25-40EE-B449-91F3-0E072D959097}"/>
              </a:ext>
            </a:extLst>
          </p:cNvPr>
          <p:cNvSpPr>
            <a:spLocks noGrp="1"/>
          </p:cNvSpPr>
          <p:nvPr>
            <p:ph type="title"/>
          </p:nvPr>
        </p:nvSpPr>
        <p:spPr/>
        <p:txBody>
          <a:bodyPr/>
          <a:lstStyle/>
          <a:p>
            <a:r>
              <a:rPr lang="en-US" dirty="0">
                <a:latin typeface="Arial" charset="0"/>
                <a:ea typeface="Arial" charset="0"/>
                <a:cs typeface="Arial" charset="0"/>
              </a:rPr>
              <a:t>Pros and Cons</a:t>
            </a:r>
            <a:endParaRPr lang="en-US" dirty="0"/>
          </a:p>
        </p:txBody>
      </p:sp>
      <p:sp>
        <p:nvSpPr>
          <p:cNvPr id="3" name="Rectangle 2"/>
          <p:cNvSpPr/>
          <p:nvPr/>
        </p:nvSpPr>
        <p:spPr>
          <a:xfrm>
            <a:off x="838200" y="1576696"/>
            <a:ext cx="10916135" cy="4893647"/>
          </a:xfrm>
          <a:prstGeom prst="rect">
            <a:avLst/>
          </a:prstGeom>
        </p:spPr>
        <p:txBody>
          <a:bodyPr wrap="square">
            <a:spAutoFit/>
          </a:bodyPr>
          <a:lstStyle/>
          <a:p>
            <a:r>
              <a:rPr lang="en-US" sz="2400" b="1" dirty="0">
                <a:latin typeface="Arial" charset="0"/>
                <a:ea typeface="Arial" charset="0"/>
                <a:cs typeface="Arial" charset="0"/>
              </a:rPr>
              <a:t>Pros</a:t>
            </a:r>
          </a:p>
          <a:p>
            <a:pPr marL="342900" indent="-342900">
              <a:buFont typeface="Arial" charset="0"/>
              <a:buChar char="•"/>
            </a:pPr>
            <a:r>
              <a:rPr lang="en-US" sz="2400" dirty="0">
                <a:latin typeface="Arial" charset="0"/>
                <a:ea typeface="Arial" charset="0"/>
                <a:cs typeface="Arial" charset="0"/>
              </a:rPr>
              <a:t>First formalization of privacy that is independent of background knowledge</a:t>
            </a:r>
          </a:p>
          <a:p>
            <a:pPr marL="342900" indent="-342900">
              <a:buFont typeface="Arial" charset="0"/>
              <a:buChar char="•"/>
            </a:pPr>
            <a:r>
              <a:rPr lang="en-US" sz="2400" dirty="0">
                <a:latin typeface="Arial" charset="0"/>
                <a:ea typeface="Arial" charset="0"/>
                <a:cs typeface="Arial" charset="0"/>
              </a:rPr>
              <a:t>Constructions are generally straightforward</a:t>
            </a:r>
          </a:p>
          <a:p>
            <a:endParaRPr lang="en-US" sz="2400" dirty="0">
              <a:latin typeface="Arial" charset="0"/>
              <a:ea typeface="Arial" charset="0"/>
              <a:cs typeface="Arial" charset="0"/>
            </a:endParaRPr>
          </a:p>
          <a:p>
            <a:r>
              <a:rPr lang="en-US" sz="2400" b="1" dirty="0">
                <a:latin typeface="Arial" charset="0"/>
                <a:ea typeface="Arial" charset="0"/>
                <a:cs typeface="Arial" charset="0"/>
              </a:rPr>
              <a:t>Cons</a:t>
            </a:r>
          </a:p>
          <a:p>
            <a:pPr marL="342900" indent="-342900">
              <a:buFont typeface="Arial" charset="0"/>
              <a:buChar char="•"/>
            </a:pPr>
            <a:r>
              <a:rPr lang="en-US" sz="2400" dirty="0">
                <a:latin typeface="Arial" charset="0"/>
                <a:ea typeface="Arial" charset="0"/>
                <a:cs typeface="Arial" charset="0"/>
              </a:rPr>
              <a:t>“Privacy budget” gets consumed with multiple queries</a:t>
            </a:r>
          </a:p>
          <a:p>
            <a:pPr marL="800100" lvl="1" indent="-342900">
              <a:buFont typeface="Arial" charset="0"/>
              <a:buChar char="•"/>
            </a:pPr>
            <a:r>
              <a:rPr lang="en-US" sz="2400" dirty="0">
                <a:latin typeface="Arial" charset="0"/>
                <a:ea typeface="Arial" charset="0"/>
                <a:cs typeface="Arial" charset="0"/>
              </a:rPr>
              <a:t>If algorithms are </a:t>
            </a:r>
            <a:r>
              <a:rPr lang="en-US" sz="2400" dirty="0" err="1">
                <a:latin typeface="Arial" charset="0"/>
                <a:ea typeface="Arial" charset="0"/>
                <a:cs typeface="Arial" charset="0"/>
              </a:rPr>
              <a:t>ε</a:t>
            </a:r>
            <a:r>
              <a:rPr lang="en-US" sz="2400" dirty="0">
                <a:latin typeface="Arial" charset="0"/>
                <a:ea typeface="Arial" charset="0"/>
                <a:cs typeface="Arial" charset="0"/>
              </a:rPr>
              <a:t>-differentially private and issue q queries, then results are </a:t>
            </a:r>
            <a:r>
              <a:rPr lang="en-US" sz="2400" dirty="0" err="1">
                <a:latin typeface="Arial" charset="0"/>
                <a:ea typeface="Arial" charset="0"/>
                <a:cs typeface="Arial" charset="0"/>
              </a:rPr>
              <a:t>qε</a:t>
            </a:r>
            <a:r>
              <a:rPr lang="en-US" sz="2400" dirty="0">
                <a:latin typeface="Arial" charset="0"/>
                <a:ea typeface="Arial" charset="0"/>
                <a:cs typeface="Arial" charset="0"/>
              </a:rPr>
              <a:t>-differentially private</a:t>
            </a:r>
          </a:p>
          <a:p>
            <a:pPr marL="342900" indent="-342900">
              <a:buFont typeface="Arial" charset="0"/>
              <a:buChar char="•"/>
            </a:pPr>
            <a:r>
              <a:rPr lang="en-US" sz="2400" dirty="0">
                <a:latin typeface="Arial" charset="0"/>
                <a:ea typeface="Arial" charset="0"/>
                <a:cs typeface="Arial" charset="0"/>
              </a:rPr>
              <a:t>Need to add a lot of noise if query function has high sensitivity</a:t>
            </a:r>
          </a:p>
          <a:p>
            <a:pPr marL="342900" indent="-342900">
              <a:buFont typeface="Arial" charset="0"/>
              <a:buChar char="•"/>
            </a:pPr>
            <a:r>
              <a:rPr lang="en-US" sz="2400" dirty="0">
                <a:latin typeface="Arial" charset="0"/>
                <a:ea typeface="Arial" charset="0"/>
                <a:cs typeface="Arial" charset="0"/>
              </a:rPr>
              <a:t>Less effective when there exist correlations among the tuples</a:t>
            </a:r>
          </a:p>
          <a:p>
            <a:pPr marL="800100" lvl="1" indent="-342900">
              <a:buFont typeface="Arial" charset="0"/>
              <a:buChar char="•"/>
            </a:pPr>
            <a:r>
              <a:rPr lang="en-US" sz="2400" dirty="0">
                <a:latin typeface="Arial" charset="0"/>
                <a:ea typeface="Arial" charset="0"/>
                <a:cs typeface="Arial" charset="0"/>
              </a:rPr>
              <a:t>Amount of noise needed depends on the correlations among the tuples, which is not captured by the basic differential privacy approach</a:t>
            </a:r>
            <a:endParaRPr lang="en-SG" sz="2400" dirty="0">
              <a:latin typeface="Arial" charset="0"/>
              <a:ea typeface="Arial" charset="0"/>
              <a:cs typeface="Arial" charset="0"/>
            </a:endParaRPr>
          </a:p>
          <a:p>
            <a:pPr marL="342900" indent="-342900">
              <a:buFont typeface="Arial" charset="0"/>
              <a:buChar char="•"/>
            </a:pPr>
            <a:endParaRPr lang="en-US" sz="2400" dirty="0">
              <a:latin typeface="Arial" charset="0"/>
              <a:ea typeface="Arial" charset="0"/>
              <a:cs typeface="Arial" charset="0"/>
            </a:endParaRPr>
          </a:p>
        </p:txBody>
      </p:sp>
      <p:sp>
        <p:nvSpPr>
          <p:cNvPr id="2" name="Slide Number Placeholder 1"/>
          <p:cNvSpPr>
            <a:spLocks noGrp="1"/>
          </p:cNvSpPr>
          <p:nvPr>
            <p:ph type="sldNum" sz="quarter" idx="12"/>
          </p:nvPr>
        </p:nvSpPr>
        <p:spPr/>
        <p:txBody>
          <a:bodyPr/>
          <a:lstStyle/>
          <a:p>
            <a:fld id="{3E5BF5F9-4D9A-9543-85E8-59158CD2B6EB}" type="slidenum">
              <a:rPr lang="en-US" smtClean="0"/>
              <a:t>38</a:t>
            </a:fld>
            <a:endParaRPr lang="en-US"/>
          </a:p>
        </p:txBody>
      </p:sp>
    </p:spTree>
    <p:extLst>
      <p:ext uri="{BB962C8B-B14F-4D97-AF65-F5344CB8AC3E}">
        <p14:creationId xmlns:p14="http://schemas.microsoft.com/office/powerpoint/2010/main" val="165626512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828CE6-188B-754A-9083-89DFA558BBF5}"/>
              </a:ext>
            </a:extLst>
          </p:cNvPr>
          <p:cNvSpPr>
            <a:spLocks noGrp="1"/>
          </p:cNvSpPr>
          <p:nvPr>
            <p:ph type="title"/>
          </p:nvPr>
        </p:nvSpPr>
        <p:spPr/>
        <p:txBody>
          <a:bodyPr/>
          <a:lstStyle/>
          <a:p>
            <a:r>
              <a:rPr lang="en-US" dirty="0"/>
              <a:t>Impact of numerous queries</a:t>
            </a:r>
          </a:p>
        </p:txBody>
      </p:sp>
      <p:sp>
        <p:nvSpPr>
          <p:cNvPr id="4" name="Slide Number Placeholder 3">
            <a:extLst>
              <a:ext uri="{FF2B5EF4-FFF2-40B4-BE49-F238E27FC236}">
                <a16:creationId xmlns:a16="http://schemas.microsoft.com/office/drawing/2014/main" id="{7B75E883-B4E1-FC46-93DF-2F0B7A3A0C15}"/>
              </a:ext>
            </a:extLst>
          </p:cNvPr>
          <p:cNvSpPr>
            <a:spLocks noGrp="1"/>
          </p:cNvSpPr>
          <p:nvPr>
            <p:ph type="sldNum" sz="quarter" idx="12"/>
          </p:nvPr>
        </p:nvSpPr>
        <p:spPr/>
        <p:txBody>
          <a:bodyPr/>
          <a:lstStyle/>
          <a:p>
            <a:fld id="{3E5BF5F9-4D9A-9543-85E8-59158CD2B6EB}" type="slidenum">
              <a:rPr lang="en-US" smtClean="0"/>
              <a:t>39</a:t>
            </a:fld>
            <a:endParaRPr lang="en-US"/>
          </a:p>
        </p:txBody>
      </p:sp>
      <p:pic>
        <p:nvPicPr>
          <p:cNvPr id="6" name="Picture 5">
            <a:extLst>
              <a:ext uri="{FF2B5EF4-FFF2-40B4-BE49-F238E27FC236}">
                <a16:creationId xmlns:a16="http://schemas.microsoft.com/office/drawing/2014/main" id="{E1D1A390-83FA-5D45-B7E6-D73E8A26F2CE}"/>
              </a:ext>
            </a:extLst>
          </p:cNvPr>
          <p:cNvPicPr>
            <a:picLocks noChangeAspect="1"/>
          </p:cNvPicPr>
          <p:nvPr/>
        </p:nvPicPr>
        <p:blipFill>
          <a:blip r:embed="rId2"/>
          <a:stretch>
            <a:fillRect/>
          </a:stretch>
        </p:blipFill>
        <p:spPr>
          <a:xfrm>
            <a:off x="394774" y="1499625"/>
            <a:ext cx="7818084" cy="4572041"/>
          </a:xfrm>
          <a:prstGeom prst="rect">
            <a:avLst/>
          </a:prstGeom>
        </p:spPr>
      </p:pic>
      <p:sp>
        <p:nvSpPr>
          <p:cNvPr id="8" name="Rectangle 7">
            <a:extLst>
              <a:ext uri="{FF2B5EF4-FFF2-40B4-BE49-F238E27FC236}">
                <a16:creationId xmlns:a16="http://schemas.microsoft.com/office/drawing/2014/main" id="{A535ABAD-6A03-584E-9DCC-D0A9BC63B2AE}"/>
              </a:ext>
            </a:extLst>
          </p:cNvPr>
          <p:cNvSpPr/>
          <p:nvPr/>
        </p:nvSpPr>
        <p:spPr>
          <a:xfrm>
            <a:off x="8401050" y="2234268"/>
            <a:ext cx="3162300" cy="3693319"/>
          </a:xfrm>
          <a:prstGeom prst="rect">
            <a:avLst/>
          </a:prstGeom>
        </p:spPr>
        <p:txBody>
          <a:bodyPr wrap="square">
            <a:spAutoFit/>
          </a:bodyPr>
          <a:lstStyle/>
          <a:p>
            <a:r>
              <a:rPr lang="en-US" dirty="0">
                <a:latin typeface="Arial" panose="020B0604020202020204" pitchFamily="34" charset="0"/>
                <a:cs typeface="Arial" panose="020B0604020202020204" pitchFamily="34" charset="0"/>
              </a:rPr>
              <a:t>Overall, the </a:t>
            </a:r>
            <a:r>
              <a:rPr lang="en-US" b="1" dirty="0">
                <a:latin typeface="Arial" panose="020B0604020202020204" pitchFamily="34" charset="0"/>
                <a:cs typeface="Arial" panose="020B0604020202020204" pitchFamily="34" charset="0"/>
              </a:rPr>
              <a:t>mean </a:t>
            </a:r>
            <a:r>
              <a:rPr lang="en-US" dirty="0">
                <a:latin typeface="Arial" panose="020B0604020202020204" pitchFamily="34" charset="0"/>
                <a:cs typeface="Arial" panose="020B0604020202020204" pitchFamily="34" charset="0"/>
              </a:rPr>
              <a:t>is noisier with fewer queries (since the sample sizes are small). As expected, the confidence intervals become narrower as the adversary makes more queries (since the sample size increases, and the noise averages to zero). Just from inspecting the graph, we can see that it takes about 50 queries to make a decent estimate.</a:t>
            </a:r>
          </a:p>
        </p:txBody>
      </p:sp>
      <p:sp>
        <p:nvSpPr>
          <p:cNvPr id="9" name="Rectangle 8">
            <a:extLst>
              <a:ext uri="{FF2B5EF4-FFF2-40B4-BE49-F238E27FC236}">
                <a16:creationId xmlns:a16="http://schemas.microsoft.com/office/drawing/2014/main" id="{649DFE07-576E-E448-9BCB-0BBAF6930C2F}"/>
              </a:ext>
            </a:extLst>
          </p:cNvPr>
          <p:cNvSpPr/>
          <p:nvPr/>
        </p:nvSpPr>
        <p:spPr>
          <a:xfrm>
            <a:off x="126671" y="6215746"/>
            <a:ext cx="9706098" cy="646331"/>
          </a:xfrm>
          <a:prstGeom prst="rect">
            <a:avLst/>
          </a:prstGeom>
        </p:spPr>
        <p:txBody>
          <a:bodyPr wrap="square">
            <a:spAutoFit/>
          </a:bodyPr>
          <a:lstStyle/>
          <a:p>
            <a:r>
              <a:rPr lang="en-US" dirty="0"/>
              <a:t>Source: https://</a:t>
            </a:r>
            <a:r>
              <a:rPr lang="en-US" dirty="0" err="1"/>
              <a:t>medium.com</a:t>
            </a:r>
            <a:r>
              <a:rPr lang="en-US" dirty="0"/>
              <a:t>/</a:t>
            </a:r>
            <a:r>
              <a:rPr lang="en-US" dirty="0" err="1"/>
              <a:t>georgian</a:t>
            </a:r>
            <a:r>
              <a:rPr lang="en-US" dirty="0"/>
              <a:t>-impact-blog/a-brief-introduction-to-differential-privacy-eacf8722283b</a:t>
            </a:r>
          </a:p>
        </p:txBody>
      </p:sp>
    </p:spTree>
    <p:extLst>
      <p:ext uri="{BB962C8B-B14F-4D97-AF65-F5344CB8AC3E}">
        <p14:creationId xmlns:p14="http://schemas.microsoft.com/office/powerpoint/2010/main" val="7820214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7F91BC17-F962-9549-ABB7-0585033956AD}"/>
              </a:ext>
            </a:extLst>
          </p:cNvPr>
          <p:cNvSpPr>
            <a:spLocks noGrp="1"/>
          </p:cNvSpPr>
          <p:nvPr>
            <p:ph type="title"/>
          </p:nvPr>
        </p:nvSpPr>
        <p:spPr/>
        <p:txBody>
          <a:bodyPr/>
          <a:lstStyle/>
          <a:p>
            <a:r>
              <a:rPr lang="en-US" dirty="0">
                <a:latin typeface="Arial" charset="0"/>
                <a:ea typeface="Arial" charset="0"/>
                <a:cs typeface="Arial" charset="0"/>
              </a:rPr>
              <a:t>Towards a better privacy goal</a:t>
            </a:r>
            <a:endParaRPr lang="en-US" dirty="0"/>
          </a:p>
        </p:txBody>
      </p:sp>
      <mc:AlternateContent xmlns:mc="http://schemas.openxmlformats.org/markup-compatibility/2006" xmlns:a14="http://schemas.microsoft.com/office/drawing/2010/main">
        <mc:Choice Requires="a14">
          <p:sp>
            <p:nvSpPr>
              <p:cNvPr id="3" name="Rectangle 2"/>
              <p:cNvSpPr/>
              <p:nvPr/>
            </p:nvSpPr>
            <p:spPr>
              <a:xfrm>
                <a:off x="497546" y="1606736"/>
                <a:ext cx="8113054" cy="3724096"/>
              </a:xfrm>
              <a:prstGeom prst="rect">
                <a:avLst/>
              </a:prstGeom>
            </p:spPr>
            <p:txBody>
              <a:bodyPr wrap="square">
                <a:spAutoFit/>
              </a:bodyPr>
              <a:lstStyle/>
              <a:p>
                <a:pPr marL="457200" indent="-457200">
                  <a:buFont typeface="Arial" charset="0"/>
                  <a:buChar char="•"/>
                </a:pPr>
                <a:r>
                  <a:rPr lang="en-US" sz="2800" dirty="0">
                    <a:latin typeface="Arial" charset="0"/>
                    <a:ea typeface="Arial" charset="0"/>
                    <a:cs typeface="Arial" charset="0"/>
                  </a:rPr>
                  <a:t>When a curator is releasing statistics about a database, where is the safest place to be?</a:t>
                </a:r>
              </a:p>
              <a:p>
                <a:pPr marL="914400" lvl="1" indent="-457200">
                  <a:buFont typeface="Wingdings" charset="2"/>
                  <a:buChar char="§"/>
                </a:pPr>
                <a:endParaRPr lang="en-US" sz="1200" dirty="0">
                  <a:solidFill>
                    <a:srgbClr val="FF0000"/>
                  </a:solidFill>
                  <a:latin typeface="Arial" charset="0"/>
                  <a:ea typeface="Arial" charset="0"/>
                  <a:cs typeface="Arial" charset="0"/>
                </a:endParaRPr>
              </a:p>
              <a:p>
                <a:pPr marL="1371600" lvl="2" indent="-457200">
                  <a:buFont typeface="Wingdings" charset="2"/>
                  <a:buChar char="§"/>
                </a:pPr>
                <a:r>
                  <a:rPr lang="en-US" sz="2800" dirty="0">
                    <a:solidFill>
                      <a:srgbClr val="FF0000"/>
                    </a:solidFill>
                    <a:latin typeface="Arial" charset="0"/>
                    <a:ea typeface="Arial" charset="0"/>
                    <a:cs typeface="Arial" charset="0"/>
                  </a:rPr>
                  <a:t>Not in the database!</a:t>
                </a:r>
              </a:p>
              <a:p>
                <a:endParaRPr lang="en-US" sz="2800" dirty="0">
                  <a:latin typeface="Arial" charset="0"/>
                  <a:ea typeface="Arial" charset="0"/>
                  <a:cs typeface="Arial" charset="0"/>
                </a:endParaRPr>
              </a:p>
              <a:p>
                <a:pPr marL="457200" indent="-457200">
                  <a:buFont typeface="Arial" charset="0"/>
                  <a:buChar char="•"/>
                </a:pPr>
                <a:r>
                  <a:rPr lang="en-US" sz="2800" dirty="0">
                    <a:latin typeface="Arial" charset="0"/>
                    <a:ea typeface="Arial" charset="0"/>
                    <a:cs typeface="Arial" charset="0"/>
                  </a:rPr>
                  <a:t>Privacy goal: Minimize the risk of being in the database</a:t>
                </a:r>
              </a:p>
              <a:p>
                <a:pPr marL="1371600" lvl="2" indent="-457200">
                  <a:buFont typeface="Wingdings" charset="2"/>
                  <a:buChar char="§"/>
                </a:pPr>
                <a:r>
                  <a:rPr lang="en-US" sz="2800" dirty="0">
                    <a:latin typeface="Arial" charset="0"/>
                    <a:ea typeface="Arial" charset="0"/>
                    <a:cs typeface="Arial" charset="0"/>
                  </a:rPr>
                  <a:t>Risk of being in the dataset </a:t>
                </a:r>
                <a14:m>
                  <m:oMath xmlns:m="http://schemas.openxmlformats.org/officeDocument/2006/math">
                    <m:r>
                      <a:rPr lang="en-US" sz="2800" i="1" dirty="0" smtClean="0">
                        <a:latin typeface="Cambria Math" charset="0"/>
                        <a:ea typeface="Cambria Math" charset="0"/>
                        <a:cs typeface="Cambria Math" charset="0"/>
                      </a:rPr>
                      <m:t>≈</m:t>
                    </m:r>
                  </m:oMath>
                </a14:m>
                <a:r>
                  <a:rPr lang="en-US" sz="2800" dirty="0">
                    <a:latin typeface="Arial" charset="0"/>
                    <a:ea typeface="Arial" charset="0"/>
                    <a:cs typeface="Arial" charset="0"/>
                  </a:rPr>
                  <a:t> Risk of being not in the dataset</a:t>
                </a:r>
              </a:p>
            </p:txBody>
          </p:sp>
        </mc:Choice>
        <mc:Fallback xmlns="">
          <p:sp>
            <p:nvSpPr>
              <p:cNvPr id="3" name="Rectangle 2"/>
              <p:cNvSpPr>
                <a:spLocks noRot="1" noChangeAspect="1" noMove="1" noResize="1" noEditPoints="1" noAdjustHandles="1" noChangeArrowheads="1" noChangeShapeType="1" noTextEdit="1"/>
              </p:cNvSpPr>
              <p:nvPr/>
            </p:nvSpPr>
            <p:spPr>
              <a:xfrm>
                <a:off x="497546" y="1606736"/>
                <a:ext cx="8113054" cy="3724096"/>
              </a:xfrm>
              <a:prstGeom prst="rect">
                <a:avLst/>
              </a:prstGeom>
              <a:blipFill rotWithShape="0">
                <a:blip r:embed="rId2"/>
                <a:stretch>
                  <a:fillRect l="-1352" t="-1803" b="-3770"/>
                </a:stretch>
              </a:blipFill>
            </p:spPr>
            <p:txBody>
              <a:bodyPr/>
              <a:lstStyle/>
              <a:p>
                <a:r>
                  <a:rPr lang="en-US">
                    <a:noFill/>
                  </a:rPr>
                  <a:t> </a:t>
                </a:r>
              </a:p>
            </p:txBody>
          </p:sp>
        </mc:Fallback>
      </mc:AlternateContent>
      <p:sp>
        <p:nvSpPr>
          <p:cNvPr id="4" name="Magnetic Disk 3" descr="database"/>
          <p:cNvSpPr/>
          <p:nvPr/>
        </p:nvSpPr>
        <p:spPr>
          <a:xfrm>
            <a:off x="9473894" y="1142024"/>
            <a:ext cx="1037417" cy="929425"/>
          </a:xfrm>
          <a:prstGeom prst="flowChartMagneticDisk">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Up-Down Arrow 4" descr="arrow"/>
          <p:cNvSpPr/>
          <p:nvPr/>
        </p:nvSpPr>
        <p:spPr>
          <a:xfrm>
            <a:off x="9950669" y="2153006"/>
            <a:ext cx="203638" cy="747094"/>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mage result for judge ic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30443" y="2981657"/>
            <a:ext cx="959891" cy="1391558"/>
          </a:xfrm>
          <a:prstGeom prst="rect">
            <a:avLst/>
          </a:prstGeom>
          <a:noFill/>
          <a:extLst>
            <a:ext uri="{909E8E84-426E-40DD-AFC4-6F175D3DCCD1}">
              <a14:hiddenFill xmlns:a14="http://schemas.microsoft.com/office/drawing/2010/main">
                <a:solidFill>
                  <a:srgbClr val="FFFFFF"/>
                </a:solidFill>
              </a14:hiddenFill>
            </a:ext>
          </a:extLst>
        </p:spPr>
      </p:pic>
      <p:sp>
        <p:nvSpPr>
          <p:cNvPr id="8" name="Up-Down Arrow 7" descr="arrow"/>
          <p:cNvSpPr/>
          <p:nvPr/>
        </p:nvSpPr>
        <p:spPr>
          <a:xfrm>
            <a:off x="9973313" y="4469075"/>
            <a:ext cx="203638" cy="747094"/>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2" descr="analytic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38953" y="5384197"/>
            <a:ext cx="872358" cy="695397"/>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773001" y="5731895"/>
            <a:ext cx="7837599" cy="523220"/>
          </a:xfrm>
          <a:prstGeom prst="rect">
            <a:avLst/>
          </a:prstGeom>
          <a:noFill/>
        </p:spPr>
        <p:txBody>
          <a:bodyPr wrap="square" rtlCol="0">
            <a:spAutoFit/>
          </a:bodyPr>
          <a:lstStyle/>
          <a:p>
            <a:r>
              <a:rPr lang="en-US" sz="2800" b="1" dirty="0">
                <a:solidFill>
                  <a:srgbClr val="0D0EFF"/>
                </a:solidFill>
                <a:latin typeface="Arial" charset="0"/>
                <a:ea typeface="Arial" charset="0"/>
                <a:cs typeface="Arial" charset="0"/>
              </a:rPr>
              <a:t>Plausible deniability of being in </a:t>
            </a:r>
            <a:r>
              <a:rPr lang="en-US" sz="2800" b="1">
                <a:solidFill>
                  <a:srgbClr val="0D0EFF"/>
                </a:solidFill>
                <a:latin typeface="Arial" charset="0"/>
                <a:ea typeface="Arial" charset="0"/>
                <a:cs typeface="Arial" charset="0"/>
              </a:rPr>
              <a:t>the dataset!</a:t>
            </a:r>
            <a:endParaRPr lang="en-US" sz="2800" b="1" dirty="0">
              <a:solidFill>
                <a:srgbClr val="0D0EFF"/>
              </a:solidFill>
              <a:latin typeface="Arial" charset="0"/>
              <a:ea typeface="Arial" charset="0"/>
              <a:cs typeface="Arial" charset="0"/>
            </a:endParaRPr>
          </a:p>
        </p:txBody>
      </p:sp>
      <p:sp>
        <p:nvSpPr>
          <p:cNvPr id="2" name="Slide Number Placeholder 1"/>
          <p:cNvSpPr>
            <a:spLocks noGrp="1"/>
          </p:cNvSpPr>
          <p:nvPr>
            <p:ph type="sldNum" sz="quarter" idx="12"/>
          </p:nvPr>
        </p:nvSpPr>
        <p:spPr/>
        <p:txBody>
          <a:bodyPr/>
          <a:lstStyle/>
          <a:p>
            <a:fld id="{3E5BF5F9-4D9A-9543-85E8-59158CD2B6EB}" type="slidenum">
              <a:rPr lang="en-US" smtClean="0"/>
              <a:t>4</a:t>
            </a:fld>
            <a:endParaRPr lang="en-US"/>
          </a:p>
        </p:txBody>
      </p:sp>
    </p:spTree>
    <p:extLst>
      <p:ext uri="{BB962C8B-B14F-4D97-AF65-F5344CB8AC3E}">
        <p14:creationId xmlns:p14="http://schemas.microsoft.com/office/powerpoint/2010/main" val="996728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FF0000"/>
                </a:solidFill>
                <a:latin typeface="Arial" charset="0"/>
                <a:ea typeface="Arial" charset="0"/>
                <a:cs typeface="Arial" charset="0"/>
              </a:rPr>
              <a:t>Exercise</a:t>
            </a:r>
          </a:p>
        </p:txBody>
      </p:sp>
      <p:sp>
        <p:nvSpPr>
          <p:cNvPr id="4" name="Slide Number Placeholder 3"/>
          <p:cNvSpPr>
            <a:spLocks noGrp="1"/>
          </p:cNvSpPr>
          <p:nvPr>
            <p:ph type="sldNum" sz="quarter" idx="12"/>
          </p:nvPr>
        </p:nvSpPr>
        <p:spPr/>
        <p:txBody>
          <a:bodyPr/>
          <a:lstStyle/>
          <a:p>
            <a:fld id="{91F54218-ECD5-40B3-9B38-179C82A047E5}" type="slidenum">
              <a:rPr lang="en-US" smtClean="0"/>
              <a:pPr/>
              <a:t>40</a:t>
            </a:fld>
            <a:endParaRPr lang="en-US"/>
          </a:p>
        </p:txBody>
      </p:sp>
      <mc:AlternateContent xmlns:mc="http://schemas.openxmlformats.org/markup-compatibility/2006" xmlns:a14="http://schemas.microsoft.com/office/drawing/2010/main">
        <mc:Choice Requires="a14">
          <p:sp>
            <p:nvSpPr>
              <p:cNvPr id="6" name="Content Placeholder 5"/>
              <p:cNvSpPr>
                <a:spLocks noGrp="1"/>
              </p:cNvSpPr>
              <p:nvPr>
                <p:ph idx="1"/>
              </p:nvPr>
            </p:nvSpPr>
            <p:spPr/>
            <p:txBody>
              <a:bodyPr>
                <a:normAutofit/>
              </a:bodyPr>
              <a:lstStyle/>
              <a:p>
                <a:r>
                  <a:rPr lang="en-US" dirty="0">
                    <a:latin typeface="Arial" charset="0"/>
                    <a:ea typeface="Arial" charset="0"/>
                    <a:cs typeface="Arial" charset="0"/>
                  </a:rPr>
                  <a:t>Function f: # individuals with salary &gt; $30K</a:t>
                </a:r>
              </a:p>
              <a:p>
                <a:r>
                  <a:rPr lang="en-US" dirty="0">
                    <a:latin typeface="Arial" charset="0"/>
                    <a:ea typeface="Arial" charset="0"/>
                    <a:cs typeface="Arial" charset="0"/>
                  </a:rPr>
                  <a:t>Global Sensitivity of f = ?</a:t>
                </a:r>
              </a:p>
              <a:p>
                <a:r>
                  <a:rPr lang="en-US" dirty="0">
                    <a:latin typeface="Arial" charset="0"/>
                    <a:ea typeface="Arial" charset="0"/>
                    <a:cs typeface="Arial" charset="0"/>
                  </a:rPr>
                  <a:t>Answer: 1</a:t>
                </a:r>
              </a:p>
              <a:p>
                <a:endParaRPr lang="en-US" dirty="0">
                  <a:latin typeface="Arial" charset="0"/>
                  <a:ea typeface="Arial" charset="0"/>
                  <a:cs typeface="Arial" charset="0"/>
                </a:endParaRPr>
              </a:p>
              <a:p>
                <a:r>
                  <a:rPr lang="en-US" dirty="0">
                    <a:latin typeface="Arial" charset="0"/>
                    <a:ea typeface="Arial" charset="0"/>
                    <a:cs typeface="Arial" charset="0"/>
                  </a:rPr>
                  <a:t>Function f: privacy preserving Histogram computation</a:t>
                </a:r>
              </a:p>
              <a:p>
                <a:r>
                  <a:rPr lang="en-US" dirty="0">
                    <a:latin typeface="Arial" charset="0"/>
                    <a:ea typeface="Arial" charset="0"/>
                    <a:cs typeface="Arial" charset="0"/>
                  </a:rPr>
                  <a:t>Global Sensitivity of f = ?</a:t>
                </a:r>
              </a:p>
              <a:p>
                <a:r>
                  <a:rPr lang="en-US" dirty="0">
                    <a:latin typeface="Arial" charset="0"/>
                    <a:ea typeface="Arial" charset="0"/>
                    <a:cs typeface="Arial" charset="0"/>
                  </a:rPr>
                  <a:t>Answer: 1</a:t>
                </a:r>
              </a:p>
              <a:p>
                <a:pPr lvl="1"/>
                <a:r>
                  <a:rPr lang="en-US" dirty="0">
                    <a:latin typeface="Arial" charset="0"/>
                    <a:ea typeface="Arial" charset="0"/>
                    <a:cs typeface="Arial" charset="0"/>
                  </a:rPr>
                  <a:t>Sensitivity of the bin counts: 1</a:t>
                </a:r>
              </a:p>
              <a:p>
                <a:pPr lvl="1"/>
                <a:r>
                  <a:rPr lang="en-US" dirty="0">
                    <a:latin typeface="Arial" charset="0"/>
                    <a:ea typeface="Arial" charset="0"/>
                    <a:cs typeface="Arial" charset="0"/>
                  </a:rPr>
                  <a:t>Scale of Laplace noise required: </a:t>
                </a:r>
                <a14:m>
                  <m:oMath xmlns:m="http://schemas.openxmlformats.org/officeDocument/2006/math">
                    <m:r>
                      <a:rPr lang="en-US" b="0" i="0" smtClean="0">
                        <a:latin typeface="Cambria Math" panose="02040503050406030204" pitchFamily="18" charset="0"/>
                        <a:ea typeface="Arial" charset="0"/>
                        <a:cs typeface="Arial" charset="0"/>
                      </a:rPr>
                      <m:t>1</m:t>
                    </m:r>
                    <m:r>
                      <a:rPr lang="en-US">
                        <a:latin typeface="Cambria Math" panose="02040503050406030204" pitchFamily="18" charset="0"/>
                        <a:ea typeface="Arial" charset="0"/>
                        <a:cs typeface="Arial" charset="0"/>
                      </a:rPr>
                      <m:t>/</m:t>
                    </m:r>
                    <m:r>
                      <a:rPr lang="en-US" b="1" i="1">
                        <a:solidFill>
                          <a:srgbClr val="0000FF"/>
                        </a:solidFill>
                        <a:latin typeface="Cambria Math" panose="02040503050406030204" pitchFamily="18" charset="0"/>
                        <a:ea typeface="Arial" charset="0"/>
                        <a:cs typeface="Arial" charset="0"/>
                      </a:rPr>
                      <m:t>𝜺</m:t>
                    </m:r>
                  </m:oMath>
                </a14:m>
                <a:endParaRPr lang="en-US" dirty="0">
                  <a:latin typeface="Arial" charset="0"/>
                  <a:ea typeface="Arial" charset="0"/>
                  <a:cs typeface="Arial" charset="0"/>
                </a:endParaRPr>
              </a:p>
              <a:p>
                <a:endParaRPr lang="en-US" dirty="0">
                  <a:latin typeface="Arial" charset="0"/>
                  <a:ea typeface="Arial" charset="0"/>
                  <a:cs typeface="Arial" charset="0"/>
                </a:endParaRPr>
              </a:p>
              <a:p>
                <a:pPr marL="0" indent="0">
                  <a:buNone/>
                </a:pPr>
                <a:endParaRPr lang="en-US" dirty="0">
                  <a:latin typeface="Arial" charset="0"/>
                  <a:ea typeface="Arial" charset="0"/>
                  <a:cs typeface="Arial" charset="0"/>
                </a:endParaRPr>
              </a:p>
              <a:p>
                <a:pPr marL="0" indent="0">
                  <a:buNone/>
                </a:pPr>
                <a:endParaRPr lang="en-US" dirty="0">
                  <a:latin typeface="Arial" charset="0"/>
                  <a:ea typeface="Arial" charset="0"/>
                  <a:cs typeface="Arial" charset="0"/>
                </a:endParaRPr>
              </a:p>
            </p:txBody>
          </p:sp>
        </mc:Choice>
        <mc:Fallback xmlns="">
          <p:sp>
            <p:nvSpPr>
              <p:cNvPr id="6" name="Content Placeholder 5"/>
              <p:cNvSpPr>
                <a:spLocks noGrp="1" noRot="1" noChangeAspect="1" noMove="1" noResize="1" noEditPoints="1" noAdjustHandles="1" noChangeArrowheads="1" noChangeShapeType="1" noTextEdit="1"/>
              </p:cNvSpPr>
              <p:nvPr>
                <p:ph idx="1"/>
              </p:nvPr>
            </p:nvSpPr>
            <p:spPr>
              <a:blipFill>
                <a:blip r:embed="rId2"/>
                <a:stretch>
                  <a:fillRect l="-965" t="-2632" b="-2339"/>
                </a:stretch>
              </a:blipFill>
            </p:spPr>
            <p:txBody>
              <a:bodyPr/>
              <a:lstStyle/>
              <a:p>
                <a:r>
                  <a:rPr lang="en-US">
                    <a:noFill/>
                  </a:rPr>
                  <a:t> </a:t>
                </a:r>
              </a:p>
            </p:txBody>
          </p:sp>
        </mc:Fallback>
      </mc:AlternateContent>
    </p:spTree>
    <p:extLst>
      <p:ext uri="{BB962C8B-B14F-4D97-AF65-F5344CB8AC3E}">
        <p14:creationId xmlns:p14="http://schemas.microsoft.com/office/powerpoint/2010/main" val="3669395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A78FDFB-2964-1C4F-883E-B1EC9D9421D7}"/>
              </a:ext>
            </a:extLst>
          </p:cNvPr>
          <p:cNvSpPr>
            <a:spLocks noGrp="1"/>
          </p:cNvSpPr>
          <p:nvPr>
            <p:ph type="title"/>
          </p:nvPr>
        </p:nvSpPr>
        <p:spPr/>
        <p:txBody>
          <a:bodyPr/>
          <a:lstStyle/>
          <a:p>
            <a:r>
              <a:rPr lang="en-US" dirty="0">
                <a:latin typeface="Arial" charset="0"/>
                <a:ea typeface="Arial" charset="0"/>
                <a:cs typeface="Arial" charset="0"/>
              </a:rPr>
              <a:t>Logistics</a:t>
            </a:r>
            <a:endParaRPr lang="en-US" dirty="0"/>
          </a:p>
        </p:txBody>
      </p:sp>
      <p:sp>
        <p:nvSpPr>
          <p:cNvPr id="3" name="Rectangle 2"/>
          <p:cNvSpPr/>
          <p:nvPr/>
        </p:nvSpPr>
        <p:spPr>
          <a:xfrm>
            <a:off x="665154" y="2386837"/>
            <a:ext cx="11161485" cy="1384995"/>
          </a:xfrm>
          <a:prstGeom prst="rect">
            <a:avLst/>
          </a:prstGeom>
        </p:spPr>
        <p:txBody>
          <a:bodyPr wrap="square">
            <a:spAutoFit/>
          </a:bodyPr>
          <a:lstStyle/>
          <a:p>
            <a:pPr marL="457200" indent="-457200">
              <a:buFont typeface="Arial" charset="0"/>
              <a:buChar char="•"/>
            </a:pPr>
            <a:r>
              <a:rPr lang="en-US" sz="2800" dirty="0">
                <a:latin typeface="Arial" charset="0"/>
                <a:ea typeface="Arial" charset="0"/>
                <a:cs typeface="Arial" charset="0"/>
              </a:rPr>
              <a:t>Project proposal due Aug 31 @ 11:59pm</a:t>
            </a:r>
          </a:p>
          <a:p>
            <a:pPr marL="457200" indent="-457200">
              <a:buFont typeface="Arial" charset="0"/>
              <a:buChar char="•"/>
            </a:pPr>
            <a:r>
              <a:rPr lang="en-US" sz="2800" dirty="0">
                <a:latin typeface="Arial" charset="0"/>
                <a:ea typeface="Arial" charset="0"/>
                <a:cs typeface="Arial" charset="0"/>
              </a:rPr>
              <a:t>Home Assignment 1 due Sept 4@11:59pm)</a:t>
            </a:r>
          </a:p>
          <a:p>
            <a:pPr marL="457200" indent="-457200">
              <a:buFont typeface="Arial" charset="0"/>
              <a:buChar char="•"/>
            </a:pPr>
            <a:endParaRPr lang="en-US" sz="2800" dirty="0">
              <a:latin typeface="Arial" charset="0"/>
              <a:ea typeface="Arial" charset="0"/>
              <a:cs typeface="Arial" charset="0"/>
            </a:endParaRPr>
          </a:p>
        </p:txBody>
      </p:sp>
      <p:sp>
        <p:nvSpPr>
          <p:cNvPr id="2" name="Slide Number Placeholder 1"/>
          <p:cNvSpPr>
            <a:spLocks noGrp="1"/>
          </p:cNvSpPr>
          <p:nvPr>
            <p:ph type="sldNum" sz="quarter" idx="12"/>
          </p:nvPr>
        </p:nvSpPr>
        <p:spPr/>
        <p:txBody>
          <a:bodyPr/>
          <a:lstStyle/>
          <a:p>
            <a:fld id="{3E5BF5F9-4D9A-9543-85E8-59158CD2B6EB}" type="slidenum">
              <a:rPr lang="en-US" smtClean="0"/>
              <a:t>41</a:t>
            </a:fld>
            <a:endParaRPr lang="en-US"/>
          </a:p>
        </p:txBody>
      </p:sp>
    </p:spTree>
    <p:extLst>
      <p:ext uri="{BB962C8B-B14F-4D97-AF65-F5344CB8AC3E}">
        <p14:creationId xmlns:p14="http://schemas.microsoft.com/office/powerpoint/2010/main" val="4099993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942AA75-1742-F149-83C9-B49FC2B73E32}"/>
              </a:ext>
            </a:extLst>
          </p:cNvPr>
          <p:cNvSpPr>
            <a:spLocks noGrp="1"/>
          </p:cNvSpPr>
          <p:nvPr>
            <p:ph type="title"/>
          </p:nvPr>
        </p:nvSpPr>
        <p:spPr>
          <a:xfrm>
            <a:off x="838200" y="109257"/>
            <a:ext cx="10515600" cy="1325563"/>
          </a:xfrm>
        </p:spPr>
        <p:txBody>
          <a:bodyPr/>
          <a:lstStyle/>
          <a:p>
            <a:r>
              <a:rPr lang="en-US" dirty="0">
                <a:latin typeface="Arial" charset="0"/>
                <a:ea typeface="Arial" charset="0"/>
                <a:cs typeface="Arial" charset="0"/>
              </a:rPr>
              <a:t>Differential privacy: Informally</a:t>
            </a:r>
            <a:endParaRPr lang="en-US" dirty="0"/>
          </a:p>
        </p:txBody>
      </p:sp>
      <p:sp>
        <p:nvSpPr>
          <p:cNvPr id="21" name="Rectangle 20"/>
          <p:cNvSpPr/>
          <p:nvPr/>
        </p:nvSpPr>
        <p:spPr>
          <a:xfrm>
            <a:off x="483199" y="1619693"/>
            <a:ext cx="5222020" cy="2677656"/>
          </a:xfrm>
          <a:prstGeom prst="rect">
            <a:avLst/>
          </a:prstGeom>
        </p:spPr>
        <p:txBody>
          <a:bodyPr wrap="square">
            <a:spAutoFit/>
          </a:bodyPr>
          <a:lstStyle/>
          <a:p>
            <a:pPr marL="457200" indent="-457200">
              <a:buFont typeface="Arial" charset="0"/>
              <a:buChar char="•"/>
            </a:pPr>
            <a:r>
              <a:rPr lang="en-US" sz="2800" dirty="0">
                <a:latin typeface="Arial" charset="0"/>
                <a:ea typeface="Arial" charset="0"/>
                <a:cs typeface="Arial" charset="0"/>
              </a:rPr>
              <a:t>Curator’s output on D is very similar to Curator’s output on D</a:t>
            </a:r>
            <a:r>
              <a:rPr lang="en-US" sz="2800" baseline="30000" dirty="0">
                <a:latin typeface="Arial" charset="0"/>
                <a:ea typeface="Arial" charset="0"/>
                <a:cs typeface="Arial" charset="0"/>
              </a:rPr>
              <a:t>’</a:t>
            </a:r>
            <a:endParaRPr lang="en-US" sz="2800" dirty="0">
              <a:latin typeface="Arial" charset="0"/>
              <a:ea typeface="Arial" charset="0"/>
              <a:cs typeface="Arial" charset="0"/>
            </a:endParaRPr>
          </a:p>
          <a:p>
            <a:endParaRPr lang="en-US" sz="2800" dirty="0">
              <a:latin typeface="Arial" charset="0"/>
              <a:ea typeface="Arial" charset="0"/>
              <a:cs typeface="Arial" charset="0"/>
            </a:endParaRPr>
          </a:p>
          <a:p>
            <a:pPr marL="457200" indent="-457200">
              <a:buFont typeface="Arial" charset="0"/>
              <a:buChar char="•"/>
            </a:pPr>
            <a:r>
              <a:rPr lang="en-US" sz="2800" dirty="0">
                <a:latin typeface="Arial" charset="0"/>
                <a:ea typeface="Arial" charset="0"/>
                <a:cs typeface="Arial" charset="0"/>
              </a:rPr>
              <a:t>Receiver can’t tell if a user is in the database or not</a:t>
            </a:r>
          </a:p>
        </p:txBody>
      </p:sp>
      <p:sp>
        <p:nvSpPr>
          <p:cNvPr id="22" name="TextBox 21"/>
          <p:cNvSpPr txBox="1"/>
          <p:nvPr/>
        </p:nvSpPr>
        <p:spPr>
          <a:xfrm>
            <a:off x="7655345" y="1221178"/>
            <a:ext cx="327334" cy="369332"/>
          </a:xfrm>
          <a:prstGeom prst="rect">
            <a:avLst/>
          </a:prstGeom>
          <a:noFill/>
        </p:spPr>
        <p:txBody>
          <a:bodyPr wrap="none" rtlCol="0">
            <a:spAutoFit/>
          </a:bodyPr>
          <a:lstStyle/>
          <a:p>
            <a:r>
              <a:rPr lang="en-US"/>
              <a:t>D</a:t>
            </a:r>
          </a:p>
        </p:txBody>
      </p:sp>
      <p:graphicFrame>
        <p:nvGraphicFramePr>
          <p:cNvPr id="8" name="Table 7" descr="databases"/>
          <p:cNvGraphicFramePr>
            <a:graphicFrameLocks noGrp="1"/>
          </p:cNvGraphicFramePr>
          <p:nvPr>
            <p:extLst/>
          </p:nvPr>
        </p:nvGraphicFramePr>
        <p:xfrm>
          <a:off x="6999304" y="1590510"/>
          <a:ext cx="1862083" cy="1854200"/>
        </p:xfrm>
        <a:graphic>
          <a:graphicData uri="http://schemas.openxmlformats.org/drawingml/2006/table">
            <a:tbl>
              <a:tblPr firstRow="1" bandRow="1">
                <a:tableStyleId>{5940675A-B579-460E-94D1-54222C63F5DA}</a:tableStyleId>
              </a:tblPr>
              <a:tblGrid>
                <a:gridCol w="1862083">
                  <a:extLst>
                    <a:ext uri="{9D8B030D-6E8A-4147-A177-3AD203B41FA5}">
                      <a16:colId xmlns:a16="http://schemas.microsoft.com/office/drawing/2014/main" val="20000"/>
                    </a:ext>
                  </a:extLst>
                </a:gridCol>
              </a:tblGrid>
              <a:tr h="370840">
                <a:tc>
                  <a:txBody>
                    <a:bodyPr/>
                    <a:lstStyle/>
                    <a:p>
                      <a:endParaRPr lang="en-US" dirty="0"/>
                    </a:p>
                  </a:txBody>
                  <a:tcPr>
                    <a:solidFill>
                      <a:srgbClr val="FFC000"/>
                    </a:solidFill>
                  </a:tcPr>
                </a:tc>
                <a:extLst>
                  <a:ext uri="{0D108BD9-81ED-4DB2-BD59-A6C34878D82A}">
                    <a16:rowId xmlns:a16="http://schemas.microsoft.com/office/drawing/2014/main" val="10000"/>
                  </a:ext>
                </a:extLst>
              </a:tr>
              <a:tr h="370840">
                <a:tc>
                  <a:txBody>
                    <a:bodyPr/>
                    <a:lstStyle/>
                    <a:p>
                      <a:endParaRPr lang="en-US" dirty="0"/>
                    </a:p>
                  </a:txBody>
                  <a:tcPr>
                    <a:solidFill>
                      <a:schemeClr val="accent1">
                        <a:lumMod val="75000"/>
                      </a:schemeClr>
                    </a:solidFill>
                  </a:tcPr>
                </a:tc>
                <a:extLst>
                  <a:ext uri="{0D108BD9-81ED-4DB2-BD59-A6C34878D82A}">
                    <a16:rowId xmlns:a16="http://schemas.microsoft.com/office/drawing/2014/main" val="10001"/>
                  </a:ext>
                </a:extLst>
              </a:tr>
              <a:tr h="370840">
                <a:tc>
                  <a:txBody>
                    <a:bodyPr/>
                    <a:lstStyle/>
                    <a:p>
                      <a:endParaRPr lang="en-US" dirty="0"/>
                    </a:p>
                  </a:txBody>
                  <a:tcPr>
                    <a:solidFill>
                      <a:schemeClr val="accent1">
                        <a:lumMod val="75000"/>
                      </a:schemeClr>
                    </a:solidFill>
                  </a:tcPr>
                </a:tc>
                <a:extLst>
                  <a:ext uri="{0D108BD9-81ED-4DB2-BD59-A6C34878D82A}">
                    <a16:rowId xmlns:a16="http://schemas.microsoft.com/office/drawing/2014/main" val="10002"/>
                  </a:ext>
                </a:extLst>
              </a:tr>
              <a:tr h="370840">
                <a:tc>
                  <a:txBody>
                    <a:bodyPr/>
                    <a:lstStyle/>
                    <a:p>
                      <a:endParaRPr lang="en-US" dirty="0"/>
                    </a:p>
                  </a:txBody>
                  <a:tcPr>
                    <a:solidFill>
                      <a:schemeClr val="accent1">
                        <a:lumMod val="75000"/>
                      </a:schemeClr>
                    </a:solidFill>
                  </a:tcPr>
                </a:tc>
                <a:extLst>
                  <a:ext uri="{0D108BD9-81ED-4DB2-BD59-A6C34878D82A}">
                    <a16:rowId xmlns:a16="http://schemas.microsoft.com/office/drawing/2014/main" val="10003"/>
                  </a:ext>
                </a:extLst>
              </a:tr>
              <a:tr h="370840">
                <a:tc>
                  <a:txBody>
                    <a:bodyPr/>
                    <a:lstStyle/>
                    <a:p>
                      <a:endParaRPr lang="en-US" dirty="0"/>
                    </a:p>
                  </a:txBody>
                  <a:tcPr>
                    <a:solidFill>
                      <a:schemeClr val="accent1">
                        <a:lumMod val="75000"/>
                      </a:schemeClr>
                    </a:solidFill>
                  </a:tcPr>
                </a:tc>
                <a:extLst>
                  <a:ext uri="{0D108BD9-81ED-4DB2-BD59-A6C34878D82A}">
                    <a16:rowId xmlns:a16="http://schemas.microsoft.com/office/drawing/2014/main" val="10004"/>
                  </a:ext>
                </a:extLst>
              </a:tr>
            </a:tbl>
          </a:graphicData>
        </a:graphic>
      </p:graphicFrame>
      <p:sp>
        <p:nvSpPr>
          <p:cNvPr id="11" name="Up-Down Arrow 10" descr="arrow"/>
          <p:cNvSpPr/>
          <p:nvPr/>
        </p:nvSpPr>
        <p:spPr>
          <a:xfrm>
            <a:off x="7733934" y="3593168"/>
            <a:ext cx="203638" cy="747094"/>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7390310" y="4524327"/>
            <a:ext cx="890885" cy="369332"/>
          </a:xfrm>
          <a:prstGeom prst="rect">
            <a:avLst/>
          </a:prstGeom>
          <a:noFill/>
        </p:spPr>
        <p:txBody>
          <a:bodyPr wrap="none" rtlCol="0">
            <a:spAutoFit/>
          </a:bodyPr>
          <a:lstStyle/>
          <a:p>
            <a:r>
              <a:rPr lang="en-US" dirty="0"/>
              <a:t>Curator</a:t>
            </a:r>
          </a:p>
        </p:txBody>
      </p:sp>
      <p:sp>
        <p:nvSpPr>
          <p:cNvPr id="16" name="Up-Down Arrow 15" descr="arrow"/>
          <p:cNvSpPr/>
          <p:nvPr/>
        </p:nvSpPr>
        <p:spPr>
          <a:xfrm>
            <a:off x="7779041" y="5046332"/>
            <a:ext cx="203638" cy="747094"/>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7469861" y="6114336"/>
            <a:ext cx="1391526" cy="523220"/>
          </a:xfrm>
          <a:prstGeom prst="rect">
            <a:avLst/>
          </a:prstGeom>
          <a:noFill/>
        </p:spPr>
        <p:txBody>
          <a:bodyPr wrap="square" rtlCol="0">
            <a:spAutoFit/>
          </a:bodyPr>
          <a:lstStyle/>
          <a:p>
            <a:r>
              <a:rPr lang="en-US" sz="2800" b="1" dirty="0">
                <a:solidFill>
                  <a:srgbClr val="FFC000"/>
                </a:solidFill>
              </a:rPr>
              <a:t>Output</a:t>
            </a:r>
          </a:p>
        </p:txBody>
      </p:sp>
      <p:sp>
        <p:nvSpPr>
          <p:cNvPr id="23" name="TextBox 22"/>
          <p:cNvSpPr txBox="1"/>
          <p:nvPr/>
        </p:nvSpPr>
        <p:spPr>
          <a:xfrm>
            <a:off x="9909942" y="1213370"/>
            <a:ext cx="366062" cy="369332"/>
          </a:xfrm>
          <a:prstGeom prst="rect">
            <a:avLst/>
          </a:prstGeom>
          <a:noFill/>
        </p:spPr>
        <p:txBody>
          <a:bodyPr wrap="none" rtlCol="0">
            <a:spAutoFit/>
          </a:bodyPr>
          <a:lstStyle/>
          <a:p>
            <a:r>
              <a:rPr lang="en-US" dirty="0"/>
              <a:t>D</a:t>
            </a:r>
            <a:r>
              <a:rPr lang="en-US" baseline="30000" dirty="0"/>
              <a:t>’</a:t>
            </a:r>
            <a:endParaRPr lang="en-US" dirty="0"/>
          </a:p>
        </p:txBody>
      </p:sp>
      <p:graphicFrame>
        <p:nvGraphicFramePr>
          <p:cNvPr id="9" name="Table 8" descr="databases"/>
          <p:cNvGraphicFramePr>
            <a:graphicFrameLocks noGrp="1"/>
          </p:cNvGraphicFramePr>
          <p:nvPr>
            <p:extLst/>
          </p:nvPr>
        </p:nvGraphicFramePr>
        <p:xfrm>
          <a:off x="9136993" y="1590510"/>
          <a:ext cx="1804276" cy="1854200"/>
        </p:xfrm>
        <a:graphic>
          <a:graphicData uri="http://schemas.openxmlformats.org/drawingml/2006/table">
            <a:tbl>
              <a:tblPr firstRow="1" bandRow="1">
                <a:tableStyleId>{5940675A-B579-460E-94D1-54222C63F5DA}</a:tableStyleId>
              </a:tblPr>
              <a:tblGrid>
                <a:gridCol w="1804276">
                  <a:extLst>
                    <a:ext uri="{9D8B030D-6E8A-4147-A177-3AD203B41FA5}">
                      <a16:colId xmlns:a16="http://schemas.microsoft.com/office/drawing/2014/main" val="20000"/>
                    </a:ext>
                  </a:extLst>
                </a:gridCol>
              </a:tblGrid>
              <a:tr h="370840">
                <a:tc>
                  <a:txBody>
                    <a:bodyPr/>
                    <a:lstStyle/>
                    <a:p>
                      <a:endParaRPr lang="en-US" dirty="0"/>
                    </a:p>
                  </a:txBody>
                  <a:tcPr>
                    <a:solidFill>
                      <a:srgbClr val="92D050"/>
                    </a:solidFill>
                  </a:tcPr>
                </a:tc>
                <a:extLst>
                  <a:ext uri="{0D108BD9-81ED-4DB2-BD59-A6C34878D82A}">
                    <a16:rowId xmlns:a16="http://schemas.microsoft.com/office/drawing/2014/main" val="10000"/>
                  </a:ext>
                </a:extLst>
              </a:tr>
              <a:tr h="370840">
                <a:tc>
                  <a:txBody>
                    <a:bodyPr/>
                    <a:lstStyle/>
                    <a:p>
                      <a:endParaRPr lang="en-US" dirty="0"/>
                    </a:p>
                  </a:txBody>
                  <a:tcPr>
                    <a:solidFill>
                      <a:schemeClr val="accent1">
                        <a:lumMod val="75000"/>
                      </a:schemeClr>
                    </a:solidFill>
                  </a:tcPr>
                </a:tc>
                <a:extLst>
                  <a:ext uri="{0D108BD9-81ED-4DB2-BD59-A6C34878D82A}">
                    <a16:rowId xmlns:a16="http://schemas.microsoft.com/office/drawing/2014/main" val="10001"/>
                  </a:ext>
                </a:extLst>
              </a:tr>
              <a:tr h="370840">
                <a:tc>
                  <a:txBody>
                    <a:bodyPr/>
                    <a:lstStyle/>
                    <a:p>
                      <a:endParaRPr lang="en-US" dirty="0"/>
                    </a:p>
                  </a:txBody>
                  <a:tcPr>
                    <a:solidFill>
                      <a:schemeClr val="accent1">
                        <a:lumMod val="75000"/>
                      </a:schemeClr>
                    </a:solidFill>
                  </a:tcPr>
                </a:tc>
                <a:extLst>
                  <a:ext uri="{0D108BD9-81ED-4DB2-BD59-A6C34878D82A}">
                    <a16:rowId xmlns:a16="http://schemas.microsoft.com/office/drawing/2014/main" val="10002"/>
                  </a:ext>
                </a:extLst>
              </a:tr>
              <a:tr h="370840">
                <a:tc>
                  <a:txBody>
                    <a:bodyPr/>
                    <a:lstStyle/>
                    <a:p>
                      <a:endParaRPr lang="en-US" dirty="0"/>
                    </a:p>
                  </a:txBody>
                  <a:tcPr>
                    <a:solidFill>
                      <a:schemeClr val="accent1">
                        <a:lumMod val="75000"/>
                      </a:schemeClr>
                    </a:solidFill>
                  </a:tcPr>
                </a:tc>
                <a:extLst>
                  <a:ext uri="{0D108BD9-81ED-4DB2-BD59-A6C34878D82A}">
                    <a16:rowId xmlns:a16="http://schemas.microsoft.com/office/drawing/2014/main" val="10003"/>
                  </a:ext>
                </a:extLst>
              </a:tr>
              <a:tr h="370840">
                <a:tc>
                  <a:txBody>
                    <a:bodyPr/>
                    <a:lstStyle/>
                    <a:p>
                      <a:endParaRPr lang="en-US" dirty="0"/>
                    </a:p>
                  </a:txBody>
                  <a:tcPr>
                    <a:solidFill>
                      <a:schemeClr val="accent1">
                        <a:lumMod val="75000"/>
                      </a:schemeClr>
                    </a:solidFill>
                  </a:tcPr>
                </a:tc>
                <a:extLst>
                  <a:ext uri="{0D108BD9-81ED-4DB2-BD59-A6C34878D82A}">
                    <a16:rowId xmlns:a16="http://schemas.microsoft.com/office/drawing/2014/main" val="10004"/>
                  </a:ext>
                </a:extLst>
              </a:tr>
            </a:tbl>
          </a:graphicData>
        </a:graphic>
      </p:graphicFrame>
      <p:sp>
        <p:nvSpPr>
          <p:cNvPr id="12" name="Up-Down Arrow 11" descr="arrow"/>
          <p:cNvSpPr/>
          <p:nvPr/>
        </p:nvSpPr>
        <p:spPr>
          <a:xfrm>
            <a:off x="9871623" y="3625263"/>
            <a:ext cx="203638" cy="747094"/>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9527999" y="4524327"/>
            <a:ext cx="890885" cy="369332"/>
          </a:xfrm>
          <a:prstGeom prst="rect">
            <a:avLst/>
          </a:prstGeom>
          <a:noFill/>
        </p:spPr>
        <p:txBody>
          <a:bodyPr wrap="none" rtlCol="0">
            <a:spAutoFit/>
          </a:bodyPr>
          <a:lstStyle/>
          <a:p>
            <a:r>
              <a:rPr lang="en-US" dirty="0"/>
              <a:t>Curator</a:t>
            </a:r>
          </a:p>
        </p:txBody>
      </p:sp>
      <p:sp>
        <p:nvSpPr>
          <p:cNvPr id="17" name="Up-Down Arrow 16" descr="arrow"/>
          <p:cNvSpPr/>
          <p:nvPr/>
        </p:nvSpPr>
        <p:spPr>
          <a:xfrm>
            <a:off x="9937312" y="5045629"/>
            <a:ext cx="203638" cy="747094"/>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9628132" y="6114336"/>
            <a:ext cx="1313137" cy="523220"/>
          </a:xfrm>
          <a:prstGeom prst="rect">
            <a:avLst/>
          </a:prstGeom>
          <a:noFill/>
        </p:spPr>
        <p:txBody>
          <a:bodyPr wrap="square" rtlCol="0">
            <a:spAutoFit/>
          </a:bodyPr>
          <a:lstStyle/>
          <a:p>
            <a:r>
              <a:rPr lang="en-US" sz="2800" b="1" dirty="0">
                <a:solidFill>
                  <a:srgbClr val="92D050"/>
                </a:solidFill>
              </a:rPr>
              <a:t>Output</a:t>
            </a:r>
            <a:r>
              <a:rPr lang="en-US" sz="2400" b="1" baseline="30000" dirty="0">
                <a:solidFill>
                  <a:srgbClr val="92D050"/>
                </a:solidFill>
              </a:rPr>
              <a:t>’</a:t>
            </a:r>
            <a:endParaRPr lang="en-US" sz="2400" b="1" dirty="0">
              <a:solidFill>
                <a:srgbClr val="92D050"/>
              </a:solidFill>
            </a:endParaRPr>
          </a:p>
        </p:txBody>
      </p:sp>
      <mc:AlternateContent xmlns:mc="http://schemas.openxmlformats.org/markup-compatibility/2006" xmlns:a14="http://schemas.microsoft.com/office/drawing/2010/main">
        <mc:Choice Requires="a14">
          <p:sp>
            <p:nvSpPr>
              <p:cNvPr id="20" name="TextBox 19"/>
              <p:cNvSpPr txBox="1"/>
              <p:nvPr/>
            </p:nvSpPr>
            <p:spPr>
              <a:xfrm>
                <a:off x="8940945" y="6127154"/>
                <a:ext cx="482824"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1" i="1" dirty="0" smtClean="0">
                          <a:latin typeface="Cambria Math" charset="0"/>
                          <a:ea typeface="Cambria Math" charset="0"/>
                          <a:cs typeface="Cambria Math" charset="0"/>
                        </a:rPr>
                        <m:t>≈</m:t>
                      </m:r>
                    </m:oMath>
                  </m:oMathPara>
                </a14:m>
                <a:endParaRPr lang="en-US" sz="2400" b="1" dirty="0"/>
              </a:p>
            </p:txBody>
          </p:sp>
        </mc:Choice>
        <mc:Fallback xmlns="">
          <p:sp>
            <p:nvSpPr>
              <p:cNvPr id="20" name="TextBox 19"/>
              <p:cNvSpPr txBox="1">
                <a:spLocks noRot="1" noChangeAspect="1" noMove="1" noResize="1" noEditPoints="1" noAdjustHandles="1" noChangeArrowheads="1" noChangeShapeType="1" noTextEdit="1"/>
              </p:cNvSpPr>
              <p:nvPr/>
            </p:nvSpPr>
            <p:spPr>
              <a:xfrm>
                <a:off x="8940945" y="6127154"/>
                <a:ext cx="482824" cy="461665"/>
              </a:xfrm>
              <a:prstGeom prst="rect">
                <a:avLst/>
              </a:prstGeom>
              <a:blipFill rotWithShape="0">
                <a:blip r:embed="rId6"/>
                <a:stretch>
                  <a:fillRect/>
                </a:stretch>
              </a:blipFill>
            </p:spPr>
            <p:txBody>
              <a:bodyPr/>
              <a:lstStyle/>
              <a:p>
                <a:r>
                  <a:rPr lang="en-US">
                    <a:noFill/>
                  </a:rPr>
                  <a:t> </a:t>
                </a:r>
              </a:p>
            </p:txBody>
          </p:sp>
        </mc:Fallback>
      </mc:AlternateContent>
      <p:grpSp>
        <p:nvGrpSpPr>
          <p:cNvPr id="37" name="Group 36" descr="distribution of data with and without a sample"/>
          <p:cNvGrpSpPr/>
          <p:nvPr/>
        </p:nvGrpSpPr>
        <p:grpSpPr>
          <a:xfrm>
            <a:off x="0" y="4542490"/>
            <a:ext cx="6819950" cy="2046329"/>
            <a:chOff x="0" y="4782655"/>
            <a:chExt cx="8262454" cy="2046329"/>
          </a:xfrm>
        </p:grpSpPr>
        <p:sp>
          <p:nvSpPr>
            <p:cNvPr id="24" name="Rectangle 23"/>
            <p:cNvSpPr/>
            <p:nvPr/>
          </p:nvSpPr>
          <p:spPr>
            <a:xfrm>
              <a:off x="0" y="4875476"/>
              <a:ext cx="8262454" cy="19535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25" name="Picture 4" descr="distribution of data with and without a sampl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61654" y="5234355"/>
              <a:ext cx="6357798" cy="11724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26" name="Straight Arrow Connector 25"/>
            <p:cNvCxnSpPr/>
            <p:nvPr/>
          </p:nvCxnSpPr>
          <p:spPr>
            <a:xfrm>
              <a:off x="557598" y="5090339"/>
              <a:ext cx="0" cy="1440160"/>
            </a:xfrm>
            <a:prstGeom prst="straightConnector1">
              <a:avLst/>
            </a:prstGeom>
            <a:ln w="15875">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a:off x="557598" y="6530499"/>
              <a:ext cx="7200800" cy="0"/>
            </a:xfrm>
            <a:prstGeom prst="straightConnector1">
              <a:avLst/>
            </a:prstGeom>
            <a:ln w="15875">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8" name="Rectangle 27"/>
                <p:cNvSpPr/>
                <p:nvPr/>
              </p:nvSpPr>
              <p:spPr>
                <a:xfrm>
                  <a:off x="7686390" y="6284858"/>
                  <a:ext cx="442750"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b="1" i="1" dirty="0" smtClean="0">
                            <a:solidFill>
                              <a:srgbClr val="0000FF"/>
                            </a:solidFill>
                            <a:latin typeface="Cambria Math"/>
                          </a:rPr>
                          <m:t>𝑶</m:t>
                        </m:r>
                      </m:oMath>
                    </m:oMathPara>
                  </a14:m>
                  <a:endParaRPr lang="en-SG" sz="2000" dirty="0"/>
                </a:p>
              </p:txBody>
            </p:sp>
          </mc:Choice>
          <mc:Fallback xmlns="">
            <p:sp>
              <p:nvSpPr>
                <p:cNvPr id="28" name="Rectangle 27"/>
                <p:cNvSpPr>
                  <a:spLocks noRot="1" noChangeAspect="1" noMove="1" noResize="1" noEditPoints="1" noAdjustHandles="1" noChangeArrowheads="1" noChangeShapeType="1" noTextEdit="1"/>
                </p:cNvSpPr>
                <p:nvPr/>
              </p:nvSpPr>
              <p:spPr>
                <a:xfrm>
                  <a:off x="7686390" y="6284858"/>
                  <a:ext cx="442750" cy="400110"/>
                </a:xfrm>
                <a:prstGeom prst="rect">
                  <a:avLst/>
                </a:prstGeom>
                <a:blipFill rotWithShape="0">
                  <a:blip r:embed="rId3"/>
                  <a:stretch>
                    <a:fillRect r="-1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Rectangle 28"/>
                <p:cNvSpPr/>
                <p:nvPr/>
              </p:nvSpPr>
              <p:spPr>
                <a:xfrm>
                  <a:off x="657645" y="4782655"/>
                  <a:ext cx="1957587"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sz="2000" i="1" dirty="0" smtClean="0">
                                <a:latin typeface="Cambria Math" panose="02040503050406030204" pitchFamily="18" charset="0"/>
                              </a:rPr>
                            </m:ctrlPr>
                          </m:funcPr>
                          <m:fName>
                            <m:r>
                              <m:rPr>
                                <m:sty m:val="p"/>
                              </m:rPr>
                              <a:rPr lang="en-US" sz="2000" dirty="0">
                                <a:latin typeface="Cambria Math"/>
                              </a:rPr>
                              <m:t>Pr</m:t>
                            </m:r>
                          </m:fName>
                          <m:e>
                            <m:d>
                              <m:dPr>
                                <m:begChr m:val="["/>
                                <m:endChr m:val="]"/>
                                <m:ctrlPr>
                                  <a:rPr lang="en-US" sz="2000" i="1" dirty="0">
                                    <a:latin typeface="Cambria Math" panose="02040503050406030204" pitchFamily="18" charset="0"/>
                                  </a:rPr>
                                </m:ctrlPr>
                              </m:dPr>
                              <m:e>
                                <m:r>
                                  <a:rPr lang="en-US" sz="2000" b="1" i="1" dirty="0" smtClean="0">
                                    <a:solidFill>
                                      <a:srgbClr val="0000FF"/>
                                    </a:solidFill>
                                    <a:latin typeface="Cambria Math" charset="0"/>
                                  </a:rPr>
                                  <m:t>𝒊𝒏</m:t>
                                </m:r>
                                <m:r>
                                  <a:rPr lang="en-US" sz="2000" b="1" i="1" dirty="0" smtClean="0">
                                    <a:solidFill>
                                      <a:srgbClr val="0000FF"/>
                                    </a:solidFill>
                                    <a:latin typeface="Cambria Math" charset="0"/>
                                  </a:rPr>
                                  <m:t> </m:t>
                                </m:r>
                                <m:r>
                                  <a:rPr lang="en-US" sz="2000" b="1" i="1" dirty="0" smtClean="0">
                                    <a:solidFill>
                                      <a:srgbClr val="0000FF"/>
                                    </a:solidFill>
                                    <a:latin typeface="Cambria Math" charset="0"/>
                                  </a:rPr>
                                  <m:t>𝒅𝒂𝒕𝒂𝒔𝒆𝒕</m:t>
                                </m:r>
                              </m:e>
                            </m:d>
                          </m:e>
                        </m:func>
                      </m:oMath>
                    </m:oMathPara>
                  </a14:m>
                  <a:endParaRPr lang="en-SG" sz="2000" dirty="0"/>
                </a:p>
              </p:txBody>
            </p:sp>
          </mc:Choice>
          <mc:Fallback xmlns="">
            <p:sp>
              <p:nvSpPr>
                <p:cNvPr id="29" name="Rectangle 28"/>
                <p:cNvSpPr>
                  <a:spLocks noRot="1" noChangeAspect="1" noMove="1" noResize="1" noEditPoints="1" noAdjustHandles="1" noChangeArrowheads="1" noChangeShapeType="1" noTextEdit="1"/>
                </p:cNvSpPr>
                <p:nvPr/>
              </p:nvSpPr>
              <p:spPr>
                <a:xfrm>
                  <a:off x="657645" y="4782655"/>
                  <a:ext cx="1957587" cy="400110"/>
                </a:xfrm>
                <a:prstGeom prst="rect">
                  <a:avLst/>
                </a:prstGeom>
                <a:blipFill rotWithShape="0">
                  <a:blip r:embed="rId4"/>
                  <a:stretch>
                    <a:fillRect t="-98485" r="-11698" b="-12424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Rectangle 29"/>
                <p:cNvSpPr/>
                <p:nvPr/>
              </p:nvSpPr>
              <p:spPr>
                <a:xfrm>
                  <a:off x="635993" y="5192594"/>
                  <a:ext cx="2435282"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sz="2000" b="0" i="1" dirty="0" smtClean="0">
                                <a:latin typeface="Cambria Math" panose="02040503050406030204" pitchFamily="18" charset="0"/>
                              </a:rPr>
                            </m:ctrlPr>
                          </m:funcPr>
                          <m:fName>
                            <m:r>
                              <m:rPr>
                                <m:sty m:val="p"/>
                              </m:rPr>
                              <a:rPr lang="en-US" sz="2000" b="0" i="0" dirty="0" smtClean="0">
                                <a:latin typeface="Cambria Math"/>
                              </a:rPr>
                              <m:t>Pr</m:t>
                            </m:r>
                          </m:fName>
                          <m:e>
                            <m:d>
                              <m:dPr>
                                <m:begChr m:val="["/>
                                <m:endChr m:val="]"/>
                                <m:ctrlPr>
                                  <a:rPr lang="en-US" sz="2000" b="0" i="1" dirty="0" smtClean="0">
                                    <a:latin typeface="Cambria Math" panose="02040503050406030204" pitchFamily="18" charset="0"/>
                                  </a:rPr>
                                </m:ctrlPr>
                              </m:dPr>
                              <m:e>
                                <m:r>
                                  <a:rPr lang="en-US" sz="2000" b="1" i="1" dirty="0" smtClean="0">
                                    <a:solidFill>
                                      <a:srgbClr val="0000FF"/>
                                    </a:solidFill>
                                    <a:latin typeface="Cambria Math" charset="0"/>
                                  </a:rPr>
                                  <m:t>𝒏𝒐𝒕</m:t>
                                </m:r>
                                <m:r>
                                  <a:rPr lang="en-US" sz="2000" b="1" i="1" dirty="0" smtClean="0">
                                    <a:solidFill>
                                      <a:srgbClr val="0000FF"/>
                                    </a:solidFill>
                                    <a:latin typeface="Cambria Math" charset="0"/>
                                  </a:rPr>
                                  <m:t> </m:t>
                                </m:r>
                                <m:r>
                                  <a:rPr lang="en-US" sz="2000" b="1" i="1" dirty="0" smtClean="0">
                                    <a:solidFill>
                                      <a:srgbClr val="0000FF"/>
                                    </a:solidFill>
                                    <a:latin typeface="Cambria Math" charset="0"/>
                                  </a:rPr>
                                  <m:t>𝒊𝒏</m:t>
                                </m:r>
                                <m:r>
                                  <a:rPr lang="en-US" sz="2000" b="1" i="1" dirty="0" smtClean="0">
                                    <a:solidFill>
                                      <a:srgbClr val="0000FF"/>
                                    </a:solidFill>
                                    <a:latin typeface="Cambria Math" charset="0"/>
                                  </a:rPr>
                                  <m:t> </m:t>
                                </m:r>
                                <m:r>
                                  <a:rPr lang="en-US" sz="2000" b="1" i="1" dirty="0" smtClean="0">
                                    <a:solidFill>
                                      <a:srgbClr val="0000FF"/>
                                    </a:solidFill>
                                    <a:latin typeface="Cambria Math" charset="0"/>
                                  </a:rPr>
                                  <m:t>𝒅𝒂𝒕𝒂𝒔𝒆𝒕</m:t>
                                </m:r>
                              </m:e>
                            </m:d>
                          </m:e>
                        </m:func>
                      </m:oMath>
                    </m:oMathPara>
                  </a14:m>
                  <a:endParaRPr lang="en-SG" sz="2000" dirty="0"/>
                </a:p>
              </p:txBody>
            </p:sp>
          </mc:Choice>
          <mc:Fallback xmlns="">
            <p:sp>
              <p:nvSpPr>
                <p:cNvPr id="30" name="Rectangle 29"/>
                <p:cNvSpPr>
                  <a:spLocks noRot="1" noChangeAspect="1" noMove="1" noResize="1" noEditPoints="1" noAdjustHandles="1" noChangeArrowheads="1" noChangeShapeType="1" noTextEdit="1"/>
                </p:cNvSpPr>
                <p:nvPr/>
              </p:nvSpPr>
              <p:spPr>
                <a:xfrm>
                  <a:off x="635993" y="5192594"/>
                  <a:ext cx="2435282" cy="400110"/>
                </a:xfrm>
                <a:prstGeom prst="rect">
                  <a:avLst/>
                </a:prstGeom>
                <a:blipFill rotWithShape="0">
                  <a:blip r:embed="rId5"/>
                  <a:stretch>
                    <a:fillRect t="-98485" r="-13333" b="-124242"/>
                  </a:stretch>
                </a:blipFill>
              </p:spPr>
              <p:txBody>
                <a:bodyPr/>
                <a:lstStyle/>
                <a:p>
                  <a:r>
                    <a:rPr lang="en-US">
                      <a:noFill/>
                    </a:rPr>
                    <a:t> </a:t>
                  </a:r>
                </a:p>
              </p:txBody>
            </p:sp>
          </mc:Fallback>
        </mc:AlternateContent>
        <p:cxnSp>
          <p:nvCxnSpPr>
            <p:cNvPr id="31" name="Straight Connector 30"/>
            <p:cNvCxnSpPr/>
            <p:nvPr/>
          </p:nvCxnSpPr>
          <p:spPr>
            <a:xfrm>
              <a:off x="3465720" y="4969733"/>
              <a:ext cx="692278" cy="0"/>
            </a:xfrm>
            <a:prstGeom prst="line">
              <a:avLst/>
            </a:prstGeom>
            <a:ln w="254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3465720" y="5392649"/>
              <a:ext cx="692278"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flipH="1">
              <a:off x="5742174" y="5018331"/>
              <a:ext cx="792088" cy="21602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flipH="1">
              <a:off x="5742174" y="5126343"/>
              <a:ext cx="792088" cy="36468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6" name="Rectangle 35"/>
            <p:cNvSpPr/>
            <p:nvPr/>
          </p:nvSpPr>
          <p:spPr>
            <a:xfrm>
              <a:off x="6609901" y="4909147"/>
              <a:ext cx="1242072" cy="400110"/>
            </a:xfrm>
            <a:prstGeom prst="rect">
              <a:avLst/>
            </a:prstGeom>
          </p:spPr>
          <p:txBody>
            <a:bodyPr wrap="none">
              <a:spAutoFit/>
            </a:bodyPr>
            <a:lstStyle/>
            <a:p>
              <a:r>
                <a:rPr lang="en-US" sz="2000" dirty="0"/>
                <a:t>difference</a:t>
              </a:r>
              <a:endParaRPr lang="en-SG" sz="2000" dirty="0"/>
            </a:p>
          </p:txBody>
        </p:sp>
      </p:grpSp>
      <p:sp>
        <p:nvSpPr>
          <p:cNvPr id="2" name="Slide Number Placeholder 1"/>
          <p:cNvSpPr>
            <a:spLocks noGrp="1"/>
          </p:cNvSpPr>
          <p:nvPr>
            <p:ph type="sldNum" sz="quarter" idx="12"/>
          </p:nvPr>
        </p:nvSpPr>
        <p:spPr/>
        <p:txBody>
          <a:bodyPr/>
          <a:lstStyle/>
          <a:p>
            <a:fld id="{3E5BF5F9-4D9A-9543-85E8-59158CD2B6EB}" type="slidenum">
              <a:rPr lang="en-US" smtClean="0"/>
              <a:t>5</a:t>
            </a:fld>
            <a:endParaRPr lang="en-US"/>
          </a:p>
        </p:txBody>
      </p:sp>
    </p:spTree>
    <p:extLst>
      <p:ext uri="{BB962C8B-B14F-4D97-AF65-F5344CB8AC3E}">
        <p14:creationId xmlns:p14="http://schemas.microsoft.com/office/powerpoint/2010/main" val="23180357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5446514-515C-8E47-9625-21CD320E2A1F}"/>
              </a:ext>
            </a:extLst>
          </p:cNvPr>
          <p:cNvSpPr>
            <a:spLocks noGrp="1"/>
          </p:cNvSpPr>
          <p:nvPr>
            <p:ph type="title"/>
          </p:nvPr>
        </p:nvSpPr>
        <p:spPr>
          <a:xfrm>
            <a:off x="838200" y="138410"/>
            <a:ext cx="10515600" cy="1325563"/>
          </a:xfrm>
        </p:spPr>
        <p:txBody>
          <a:bodyPr/>
          <a:lstStyle/>
          <a:p>
            <a:r>
              <a:rPr lang="en-US" dirty="0"/>
              <a:t>Differential Privacy: Formal definition</a:t>
            </a:r>
          </a:p>
        </p:txBody>
      </p:sp>
      <mc:AlternateContent xmlns:mc="http://schemas.openxmlformats.org/markup-compatibility/2006" xmlns:a14="http://schemas.microsoft.com/office/drawing/2010/main">
        <mc:Choice Requires="a14">
          <p:sp>
            <p:nvSpPr>
              <p:cNvPr id="78" name="Rectangle 34">
                <a:extLst>
                  <a:ext uri="{FF2B5EF4-FFF2-40B4-BE49-F238E27FC236}">
                    <a16:creationId xmlns:a16="http://schemas.microsoft.com/office/drawing/2014/main" id="{91BAF14C-0A02-324E-B32B-101AA070702D}"/>
                  </a:ext>
                </a:extLst>
              </p:cNvPr>
              <p:cNvSpPr>
                <a:spLocks noChangeArrowheads="1"/>
              </p:cNvSpPr>
              <p:nvPr/>
            </p:nvSpPr>
            <p:spPr bwMode="auto">
              <a:xfrm>
                <a:off x="959370" y="1206708"/>
                <a:ext cx="10358203" cy="1631216"/>
              </a:xfrm>
              <a:prstGeom prst="rect">
                <a:avLst/>
              </a:prstGeom>
              <a:noFill/>
              <a:ln w="9525">
                <a:noFill/>
                <a:miter lim="800000"/>
                <a:headEnd/>
                <a:tailEnd/>
              </a:ln>
            </p:spPr>
            <p:txBody>
              <a:bodyPr wrap="square">
                <a:spAutoFit/>
              </a:bodyPr>
              <a:lstStyle/>
              <a:p>
                <a:r>
                  <a:rPr lang="en-US" sz="3200" dirty="0">
                    <a:latin typeface="Arial" panose="020B0604020202020204" pitchFamily="34" charset="0"/>
                    <a:cs typeface="Arial" panose="020B0604020202020204" pitchFamily="34" charset="0"/>
                  </a:rPr>
                  <a:t>Sanitizer M gives </a:t>
                </a:r>
                <a:r>
                  <a:rPr lang="en-US" sz="3200" b="1" dirty="0">
                    <a:solidFill>
                      <a:srgbClr val="00B050"/>
                    </a:solidFill>
                    <a:latin typeface="Arial" panose="020B0604020202020204" pitchFamily="34" charset="0"/>
                    <a:cs typeface="Arial" panose="020B0604020202020204" pitchFamily="34" charset="0"/>
                    <a:sym typeface="Symbol" pitchFamily="18" charset="2"/>
                  </a:rPr>
                  <a:t></a:t>
                </a:r>
                <a:r>
                  <a:rPr lang="en-US" sz="3200" dirty="0">
                    <a:solidFill>
                      <a:srgbClr val="00B050"/>
                    </a:solidFill>
                    <a:latin typeface="Arial" panose="020B0604020202020204" pitchFamily="34" charset="0"/>
                    <a:cs typeface="Arial" panose="020B0604020202020204" pitchFamily="34" charset="0"/>
                  </a:rPr>
                  <a:t>-</a:t>
                </a:r>
                <a:r>
                  <a:rPr lang="en-US" sz="3200" b="1" dirty="0">
                    <a:solidFill>
                      <a:srgbClr val="00B050"/>
                    </a:solidFill>
                    <a:latin typeface="Arial" panose="020B0604020202020204" pitchFamily="34" charset="0"/>
                    <a:cs typeface="Arial" panose="020B0604020202020204" pitchFamily="34" charset="0"/>
                  </a:rPr>
                  <a:t>differential privacy </a:t>
                </a:r>
                <a:r>
                  <a:rPr lang="en-US" sz="3200" dirty="0">
                    <a:latin typeface="Arial" panose="020B0604020202020204" pitchFamily="34" charset="0"/>
                    <a:cs typeface="Arial" panose="020B0604020202020204" pitchFamily="34" charset="0"/>
                  </a:rPr>
                  <a:t>if:</a:t>
                </a:r>
              </a:p>
              <a:p>
                <a:r>
                  <a:rPr lang="en-US" sz="3200" dirty="0">
                    <a:latin typeface="Arial" panose="020B0604020202020204" pitchFamily="34" charset="0"/>
                    <a:cs typeface="Arial" panose="020B0604020202020204" pitchFamily="34" charset="0"/>
                  </a:rPr>
                  <a:t> for all </a:t>
                </a:r>
                <a:r>
                  <a:rPr lang="en-US" sz="3200" b="1" dirty="0">
                    <a:latin typeface="Arial" panose="020B0604020202020204" pitchFamily="34" charset="0"/>
                    <a:cs typeface="Arial" panose="020B0604020202020204" pitchFamily="34" charset="0"/>
                  </a:rPr>
                  <a:t>adjacent</a:t>
                </a:r>
                <a:r>
                  <a:rPr lang="en-US" sz="3200" dirty="0">
                    <a:latin typeface="Arial" panose="020B0604020202020204" pitchFamily="34" charset="0"/>
                    <a:cs typeface="Arial" panose="020B0604020202020204" pitchFamily="34" charset="0"/>
                  </a:rPr>
                  <a:t> </a:t>
                </a:r>
                <a:r>
                  <a:rPr lang="en-US" sz="3200" dirty="0">
                    <a:solidFill>
                      <a:srgbClr val="993300"/>
                    </a:solidFill>
                    <a:latin typeface="Arial" panose="020B0604020202020204" pitchFamily="34" charset="0"/>
                    <a:cs typeface="Arial" panose="020B0604020202020204" pitchFamily="34" charset="0"/>
                  </a:rPr>
                  <a:t>D</a:t>
                </a:r>
                <a:r>
                  <a:rPr lang="en-US" sz="3200" baseline="-25000" dirty="0">
                    <a:solidFill>
                      <a:srgbClr val="993300"/>
                    </a:solidFill>
                    <a:latin typeface="Arial" panose="020B0604020202020204" pitchFamily="34" charset="0"/>
                    <a:cs typeface="Arial" panose="020B0604020202020204" pitchFamily="34" charset="0"/>
                  </a:rPr>
                  <a:t>1</a:t>
                </a:r>
                <a:r>
                  <a:rPr lang="en-US" sz="3200" dirty="0">
                    <a:latin typeface="Arial" panose="020B0604020202020204" pitchFamily="34" charset="0"/>
                    <a:cs typeface="Arial" panose="020B0604020202020204" pitchFamily="34" charset="0"/>
                  </a:rPr>
                  <a:t> and </a:t>
                </a:r>
                <a:r>
                  <a:rPr lang="en-US" sz="3200" dirty="0">
                    <a:solidFill>
                      <a:srgbClr val="0070C0"/>
                    </a:solidFill>
                    <a:latin typeface="Arial" panose="020B0604020202020204" pitchFamily="34" charset="0"/>
                    <a:cs typeface="Arial" panose="020B0604020202020204" pitchFamily="34" charset="0"/>
                  </a:rPr>
                  <a:t>D</a:t>
                </a:r>
                <a:r>
                  <a:rPr lang="en-US" sz="3200" baseline="-25000" dirty="0">
                    <a:solidFill>
                      <a:srgbClr val="0070C0"/>
                    </a:solidFill>
                    <a:latin typeface="Arial" panose="020B0604020202020204" pitchFamily="34" charset="0"/>
                    <a:cs typeface="Arial" panose="020B0604020202020204" pitchFamily="34" charset="0"/>
                  </a:rPr>
                  <a:t>2</a:t>
                </a:r>
                <a:r>
                  <a:rPr lang="en-US" sz="3200" dirty="0">
                    <a:latin typeface="Arial" panose="020B0604020202020204" pitchFamily="34" charset="0"/>
                    <a:cs typeface="Arial" panose="020B0604020202020204" pitchFamily="34" charset="0"/>
                  </a:rPr>
                  <a:t>,  and all  </a:t>
                </a:r>
                <a:r>
                  <a:rPr lang="en-US" sz="3200" dirty="0">
                    <a:solidFill>
                      <a:srgbClr val="D113B6"/>
                    </a:solidFill>
                    <a:latin typeface="Arial" panose="020B0604020202020204" pitchFamily="34" charset="0"/>
                    <a:cs typeface="Arial" panose="020B0604020202020204" pitchFamily="34" charset="0"/>
                  </a:rPr>
                  <a:t>A</a:t>
                </a:r>
                <a:r>
                  <a:rPr lang="en-US" sz="3200" dirty="0">
                    <a:latin typeface="Arial" panose="020B0604020202020204" pitchFamily="34" charset="0"/>
                    <a:cs typeface="Arial" panose="020B0604020202020204" pitchFamily="34" charset="0"/>
                  </a:rPr>
                  <a:t> </a:t>
                </a:r>
                <a14:m>
                  <m:oMath xmlns:m="http://schemas.openxmlformats.org/officeDocument/2006/math">
                    <m:r>
                      <a:rPr lang="en-US" sz="3200" i="1" dirty="0">
                        <a:latin typeface="Cambria Math" panose="02040503050406030204" pitchFamily="18" charset="0"/>
                        <a:ea typeface="Cambria Math" panose="02040503050406030204" pitchFamily="18" charset="0"/>
                      </a:rPr>
                      <m:t>⊆</m:t>
                    </m:r>
                  </m:oMath>
                </a14:m>
                <a:r>
                  <a:rPr lang="en-US" sz="3200" dirty="0">
                    <a:latin typeface="Arial" panose="020B0604020202020204" pitchFamily="34" charset="0"/>
                    <a:cs typeface="Arial" panose="020B0604020202020204" pitchFamily="34" charset="0"/>
                  </a:rPr>
                  <a:t> range(M):   </a:t>
                </a:r>
              </a:p>
              <a:p>
                <a:r>
                  <a:rPr lang="en-US" sz="3200" dirty="0">
                    <a:solidFill>
                      <a:schemeClr val="tx2"/>
                    </a:solidFill>
                    <a:latin typeface="Arial" panose="020B0604020202020204" pitchFamily="34" charset="0"/>
                    <a:cs typeface="Arial" panose="020B0604020202020204" pitchFamily="34" charset="0"/>
                  </a:rPr>
                  <a:t>Pr[</a:t>
                </a:r>
                <a:r>
                  <a:rPr lang="en-US" sz="3600" dirty="0">
                    <a:latin typeface="Arial" panose="020B0604020202020204" pitchFamily="34" charset="0"/>
                    <a:cs typeface="Arial" panose="020B0604020202020204" pitchFamily="34" charset="0"/>
                  </a:rPr>
                  <a:t>M</a:t>
                </a:r>
                <a:r>
                  <a:rPr lang="en-US" sz="3200" dirty="0">
                    <a:solidFill>
                      <a:schemeClr val="tx2"/>
                    </a:solidFill>
                    <a:latin typeface="Arial" panose="020B0604020202020204" pitchFamily="34" charset="0"/>
                    <a:cs typeface="Arial" panose="020B0604020202020204" pitchFamily="34" charset="0"/>
                  </a:rPr>
                  <a:t>(</a:t>
                </a:r>
                <a:r>
                  <a:rPr lang="en-US" sz="3200" dirty="0">
                    <a:solidFill>
                      <a:srgbClr val="993300"/>
                    </a:solidFill>
                    <a:latin typeface="Arial" panose="020B0604020202020204" pitchFamily="34" charset="0"/>
                    <a:cs typeface="Arial" panose="020B0604020202020204" pitchFamily="34" charset="0"/>
                  </a:rPr>
                  <a:t>D</a:t>
                </a:r>
                <a:r>
                  <a:rPr lang="en-US" sz="3200" baseline="-25000" dirty="0">
                    <a:solidFill>
                      <a:srgbClr val="993300"/>
                    </a:solidFill>
                    <a:latin typeface="Arial" panose="020B0604020202020204" pitchFamily="34" charset="0"/>
                    <a:cs typeface="Arial" panose="020B0604020202020204" pitchFamily="34" charset="0"/>
                  </a:rPr>
                  <a:t>1</a:t>
                </a:r>
                <a:r>
                  <a:rPr lang="en-US" sz="3200" dirty="0">
                    <a:solidFill>
                      <a:schemeClr val="tx2"/>
                    </a:solidFill>
                    <a:latin typeface="Arial" panose="020B0604020202020204" pitchFamily="34" charset="0"/>
                    <a:cs typeface="Arial" panose="020B0604020202020204" pitchFamily="34" charset="0"/>
                  </a:rPr>
                  <a:t>) </a:t>
                </a:r>
                <a14:m>
                  <m:oMath xmlns:m="http://schemas.openxmlformats.org/officeDocument/2006/math">
                    <m:r>
                      <m:rPr>
                        <m:sty m:val="p"/>
                      </m:rPr>
                      <a:rPr lang="en-US" sz="3200" dirty="0">
                        <a:solidFill>
                          <a:schemeClr val="tx2"/>
                        </a:solidFill>
                        <a:latin typeface="Cambria Math" panose="02040503050406030204" pitchFamily="18" charset="0"/>
                        <a:ea typeface="Cambria Math" panose="02040503050406030204" pitchFamily="18" charset="0"/>
                      </a:rPr>
                      <m:t>ϵ</m:t>
                    </m:r>
                  </m:oMath>
                </a14:m>
                <a:r>
                  <a:rPr lang="en-US" sz="3200" dirty="0">
                    <a:solidFill>
                      <a:schemeClr val="tx2"/>
                    </a:solidFill>
                    <a:latin typeface="Arial" panose="020B0604020202020204" pitchFamily="34" charset="0"/>
                    <a:cs typeface="Arial" panose="020B0604020202020204" pitchFamily="34" charset="0"/>
                  </a:rPr>
                  <a:t> </a:t>
                </a:r>
                <a:r>
                  <a:rPr lang="en-US" sz="3200" dirty="0">
                    <a:solidFill>
                      <a:srgbClr val="D113B6"/>
                    </a:solidFill>
                    <a:latin typeface="Arial" panose="020B0604020202020204" pitchFamily="34" charset="0"/>
                    <a:cs typeface="Arial" panose="020B0604020202020204" pitchFamily="34" charset="0"/>
                  </a:rPr>
                  <a:t>A</a:t>
                </a:r>
                <a:r>
                  <a:rPr lang="en-US" sz="3200" dirty="0">
                    <a:solidFill>
                      <a:schemeClr val="tx2"/>
                    </a:solidFill>
                    <a:latin typeface="Arial" panose="020B0604020202020204" pitchFamily="34" charset="0"/>
                    <a:cs typeface="Arial" panose="020B0604020202020204" pitchFamily="34" charset="0"/>
                  </a:rPr>
                  <a:t>]  </a:t>
                </a:r>
                <a:r>
                  <a:rPr lang="en-US" sz="3200" dirty="0">
                    <a:latin typeface="Arial" panose="020B0604020202020204" pitchFamily="34" charset="0"/>
                    <a:cs typeface="Arial" panose="020B0604020202020204" pitchFamily="34" charset="0"/>
                  </a:rPr>
                  <a:t>≤  e</a:t>
                </a:r>
                <a:r>
                  <a:rPr lang="en-US" sz="5400" baseline="30000" dirty="0">
                    <a:latin typeface="Arial" panose="020B0604020202020204" pitchFamily="34" charset="0"/>
                    <a:cs typeface="Arial" panose="020B0604020202020204" pitchFamily="34" charset="0"/>
                    <a:sym typeface="Symbol"/>
                  </a:rPr>
                  <a:t></a:t>
                </a:r>
                <a:r>
                  <a:rPr lang="en-US" sz="5400" baseline="30000" dirty="0">
                    <a:latin typeface="Arial" panose="020B0604020202020204" pitchFamily="34" charset="0"/>
                    <a:cs typeface="Arial" panose="020B0604020202020204" pitchFamily="34" charset="0"/>
                  </a:rPr>
                  <a:t> </a:t>
                </a:r>
                <a:r>
                  <a:rPr lang="en-US" sz="3200" dirty="0">
                    <a:solidFill>
                      <a:srgbClr val="FF3300"/>
                    </a:solidFill>
                    <a:latin typeface="Arial" panose="020B0604020202020204" pitchFamily="34" charset="0"/>
                    <a:cs typeface="Arial" panose="020B0604020202020204" pitchFamily="34" charset="0"/>
                  </a:rPr>
                  <a:t>Pr[</a:t>
                </a:r>
                <a:r>
                  <a:rPr lang="en-US" sz="3600" dirty="0">
                    <a:latin typeface="Arial" panose="020B0604020202020204" pitchFamily="34" charset="0"/>
                    <a:cs typeface="Arial" panose="020B0604020202020204" pitchFamily="34" charset="0"/>
                  </a:rPr>
                  <a:t>M</a:t>
                </a:r>
                <a:r>
                  <a:rPr lang="en-US" sz="3200" dirty="0">
                    <a:solidFill>
                      <a:srgbClr val="FF3300"/>
                    </a:solidFill>
                    <a:latin typeface="Arial" panose="020B0604020202020204" pitchFamily="34" charset="0"/>
                    <a:cs typeface="Arial" panose="020B0604020202020204" pitchFamily="34" charset="0"/>
                  </a:rPr>
                  <a:t>(</a:t>
                </a:r>
                <a:r>
                  <a:rPr lang="en-US" sz="3200" dirty="0">
                    <a:solidFill>
                      <a:srgbClr val="0070C0"/>
                    </a:solidFill>
                    <a:latin typeface="Arial" panose="020B0604020202020204" pitchFamily="34" charset="0"/>
                    <a:cs typeface="Arial" panose="020B0604020202020204" pitchFamily="34" charset="0"/>
                  </a:rPr>
                  <a:t>D</a:t>
                </a:r>
                <a:r>
                  <a:rPr lang="en-US" sz="3200" baseline="-25000" dirty="0">
                    <a:solidFill>
                      <a:srgbClr val="0070C0"/>
                    </a:solidFill>
                    <a:latin typeface="Arial" panose="020B0604020202020204" pitchFamily="34" charset="0"/>
                    <a:cs typeface="Arial" panose="020B0604020202020204" pitchFamily="34" charset="0"/>
                  </a:rPr>
                  <a:t>2</a:t>
                </a:r>
                <a:r>
                  <a:rPr lang="en-US" sz="3200" dirty="0">
                    <a:solidFill>
                      <a:srgbClr val="FF3300"/>
                    </a:solidFill>
                    <a:latin typeface="Arial" panose="020B0604020202020204" pitchFamily="34" charset="0"/>
                    <a:cs typeface="Arial" panose="020B0604020202020204" pitchFamily="34" charset="0"/>
                  </a:rPr>
                  <a:t>) </a:t>
                </a:r>
                <a14:m>
                  <m:oMath xmlns:m="http://schemas.openxmlformats.org/officeDocument/2006/math">
                    <m:r>
                      <m:rPr>
                        <m:sty m:val="p"/>
                      </m:rPr>
                      <a:rPr lang="en-US" sz="3200" dirty="0">
                        <a:solidFill>
                          <a:schemeClr val="tx2"/>
                        </a:solidFill>
                        <a:latin typeface="Cambria Math" panose="02040503050406030204" pitchFamily="18" charset="0"/>
                        <a:ea typeface="Cambria Math" panose="02040503050406030204" pitchFamily="18" charset="0"/>
                      </a:rPr>
                      <m:t>ϵ</m:t>
                    </m:r>
                  </m:oMath>
                </a14:m>
                <a:r>
                  <a:rPr lang="en-US" sz="3200" dirty="0">
                    <a:solidFill>
                      <a:srgbClr val="FF0000"/>
                    </a:solidFill>
                    <a:latin typeface="Arial" panose="020B0604020202020204" pitchFamily="34" charset="0"/>
                    <a:cs typeface="Arial" panose="020B0604020202020204" pitchFamily="34" charset="0"/>
                  </a:rPr>
                  <a:t> </a:t>
                </a:r>
                <a:r>
                  <a:rPr lang="en-US" sz="3200" dirty="0">
                    <a:solidFill>
                      <a:srgbClr val="D113B6"/>
                    </a:solidFill>
                    <a:latin typeface="Arial" panose="020B0604020202020204" pitchFamily="34" charset="0"/>
                    <a:cs typeface="Arial" panose="020B0604020202020204" pitchFamily="34" charset="0"/>
                  </a:rPr>
                  <a:t>A</a:t>
                </a:r>
                <a:r>
                  <a:rPr lang="en-US" sz="3200" dirty="0">
                    <a:solidFill>
                      <a:srgbClr val="FF3300"/>
                    </a:solidFill>
                    <a:latin typeface="Arial" panose="020B0604020202020204" pitchFamily="34" charset="0"/>
                    <a:cs typeface="Arial" panose="020B0604020202020204" pitchFamily="34" charset="0"/>
                  </a:rPr>
                  <a:t>]</a:t>
                </a:r>
                <a:r>
                  <a:rPr lang="en-US" sz="3200" dirty="0">
                    <a:solidFill>
                      <a:schemeClr val="accent1"/>
                    </a:solidFill>
                    <a:latin typeface="Arial" panose="020B0604020202020204" pitchFamily="34" charset="0"/>
                    <a:cs typeface="Arial" panose="020B0604020202020204" pitchFamily="34" charset="0"/>
                  </a:rPr>
                  <a:t> </a:t>
                </a:r>
                <a:endParaRPr lang="en-US" sz="3200" dirty="0">
                  <a:solidFill>
                    <a:srgbClr val="C00000"/>
                  </a:solidFill>
                  <a:latin typeface="Arial" panose="020B0604020202020204" pitchFamily="34" charset="0"/>
                  <a:cs typeface="Arial" panose="020B0604020202020204" pitchFamily="34" charset="0"/>
                </a:endParaRPr>
              </a:p>
            </p:txBody>
          </p:sp>
        </mc:Choice>
        <mc:Fallback xmlns="">
          <p:sp>
            <p:nvSpPr>
              <p:cNvPr id="78" name="Rectangle 34">
                <a:extLst>
                  <a:ext uri="{FF2B5EF4-FFF2-40B4-BE49-F238E27FC236}">
                    <a16:creationId xmlns:a16="http://schemas.microsoft.com/office/drawing/2014/main" id="{91BAF14C-0A02-324E-B32B-101AA070702D}"/>
                  </a:ext>
                </a:extLst>
              </p:cNvPr>
              <p:cNvSpPr>
                <a:spLocks noRot="1" noChangeAspect="1" noMove="1" noResize="1" noEditPoints="1" noAdjustHandles="1" noChangeArrowheads="1" noChangeShapeType="1" noTextEdit="1"/>
              </p:cNvSpPr>
              <p:nvPr/>
            </p:nvSpPr>
            <p:spPr bwMode="auto">
              <a:xfrm>
                <a:off x="959370" y="1206708"/>
                <a:ext cx="10358203" cy="1631216"/>
              </a:xfrm>
              <a:prstGeom prst="rect">
                <a:avLst/>
              </a:prstGeom>
              <a:blipFill>
                <a:blip r:embed="rId3"/>
                <a:stretch>
                  <a:fillRect l="-1471" t="-5426" b="-13178"/>
                </a:stretch>
              </a:blipFill>
              <a:ln w="9525">
                <a:noFill/>
                <a:miter lim="800000"/>
                <a:headEnd/>
                <a:tailEnd/>
              </a:ln>
            </p:spPr>
            <p:txBody>
              <a:bodyPr/>
              <a:lstStyle/>
              <a:p>
                <a:r>
                  <a:rPr lang="en-US">
                    <a:noFill/>
                  </a:rPr>
                  <a:t> </a:t>
                </a:r>
              </a:p>
            </p:txBody>
          </p:sp>
        </mc:Fallback>
      </mc:AlternateContent>
      <p:grpSp>
        <p:nvGrpSpPr>
          <p:cNvPr id="47" name="Group 12" descr="&quot;&quot;">
            <a:extLst>
              <a:ext uri="{FF2B5EF4-FFF2-40B4-BE49-F238E27FC236}">
                <a16:creationId xmlns:a16="http://schemas.microsoft.com/office/drawing/2014/main" id="{CD52F326-7BB3-1044-A702-7C26FFB08840}"/>
              </a:ext>
            </a:extLst>
          </p:cNvPr>
          <p:cNvGrpSpPr>
            <a:grpSpLocks/>
          </p:cNvGrpSpPr>
          <p:nvPr/>
        </p:nvGrpSpPr>
        <p:grpSpPr bwMode="auto">
          <a:xfrm>
            <a:off x="1833563" y="3584784"/>
            <a:ext cx="5595938" cy="2536826"/>
            <a:chOff x="411" y="2533"/>
            <a:chExt cx="3525" cy="1598"/>
          </a:xfrm>
        </p:grpSpPr>
        <p:sp>
          <p:nvSpPr>
            <p:cNvPr id="48" name="Freeform 13">
              <a:extLst>
                <a:ext uri="{FF2B5EF4-FFF2-40B4-BE49-F238E27FC236}">
                  <a16:creationId xmlns:a16="http://schemas.microsoft.com/office/drawing/2014/main" id="{4D6CED5D-8FCE-D344-A8D4-DE4E1E824F6C}"/>
                </a:ext>
              </a:extLst>
            </p:cNvPr>
            <p:cNvSpPr>
              <a:spLocks/>
            </p:cNvSpPr>
            <p:nvPr/>
          </p:nvSpPr>
          <p:spPr bwMode="auto">
            <a:xfrm>
              <a:off x="3552" y="3456"/>
              <a:ext cx="384" cy="288"/>
            </a:xfrm>
            <a:custGeom>
              <a:avLst/>
              <a:gdLst/>
              <a:ahLst/>
              <a:cxnLst>
                <a:cxn ang="0">
                  <a:pos x="0" y="288"/>
                </a:cxn>
                <a:cxn ang="0">
                  <a:pos x="0" y="0"/>
                </a:cxn>
                <a:cxn ang="0">
                  <a:pos x="96" y="48"/>
                </a:cxn>
                <a:cxn ang="0">
                  <a:pos x="240" y="96"/>
                </a:cxn>
                <a:cxn ang="0">
                  <a:pos x="384" y="144"/>
                </a:cxn>
                <a:cxn ang="0">
                  <a:pos x="384" y="288"/>
                </a:cxn>
                <a:cxn ang="0">
                  <a:pos x="0" y="288"/>
                </a:cxn>
              </a:cxnLst>
              <a:rect l="0" t="0" r="r" b="b"/>
              <a:pathLst>
                <a:path w="384" h="288">
                  <a:moveTo>
                    <a:pt x="0" y="288"/>
                  </a:moveTo>
                  <a:lnTo>
                    <a:pt x="0" y="0"/>
                  </a:lnTo>
                  <a:lnTo>
                    <a:pt x="96" y="48"/>
                  </a:lnTo>
                  <a:lnTo>
                    <a:pt x="240" y="96"/>
                  </a:lnTo>
                  <a:lnTo>
                    <a:pt x="384" y="144"/>
                  </a:lnTo>
                  <a:lnTo>
                    <a:pt x="384" y="288"/>
                  </a:lnTo>
                  <a:lnTo>
                    <a:pt x="0" y="288"/>
                  </a:lnTo>
                  <a:close/>
                </a:path>
              </a:pathLst>
            </a:custGeom>
            <a:solidFill>
              <a:srgbClr val="FF3300"/>
            </a:solidFill>
            <a:ln w="25400" cap="flat" cmpd="sng">
              <a:solidFill>
                <a:schemeClr val="hlink"/>
              </a:solidFill>
              <a:prstDash val="solid"/>
              <a:round/>
              <a:headEnd type="none" w="med" len="med"/>
              <a:tailEnd type="none" w="med" len="med"/>
            </a:ln>
            <a:effectLst/>
          </p:spPr>
          <p:txBody>
            <a:bodyPr>
              <a:spAutoFit/>
            </a:bodyPr>
            <a:lstStyle/>
            <a:p>
              <a:endParaRPr lang="en-US"/>
            </a:p>
          </p:txBody>
        </p:sp>
        <p:sp>
          <p:nvSpPr>
            <p:cNvPr id="49" name="Freeform 14">
              <a:extLst>
                <a:ext uri="{FF2B5EF4-FFF2-40B4-BE49-F238E27FC236}">
                  <a16:creationId xmlns:a16="http://schemas.microsoft.com/office/drawing/2014/main" id="{E845B567-31AA-0E4B-8347-C9597ABF6B2D}"/>
                </a:ext>
              </a:extLst>
            </p:cNvPr>
            <p:cNvSpPr>
              <a:spLocks/>
            </p:cNvSpPr>
            <p:nvPr/>
          </p:nvSpPr>
          <p:spPr bwMode="auto">
            <a:xfrm>
              <a:off x="3552" y="3504"/>
              <a:ext cx="384" cy="240"/>
            </a:xfrm>
            <a:custGeom>
              <a:avLst/>
              <a:gdLst/>
              <a:ahLst/>
              <a:cxnLst>
                <a:cxn ang="0">
                  <a:pos x="0" y="240"/>
                </a:cxn>
                <a:cxn ang="0">
                  <a:pos x="0" y="0"/>
                </a:cxn>
                <a:cxn ang="0">
                  <a:pos x="336" y="96"/>
                </a:cxn>
                <a:cxn ang="0">
                  <a:pos x="384" y="144"/>
                </a:cxn>
                <a:cxn ang="0">
                  <a:pos x="384" y="240"/>
                </a:cxn>
                <a:cxn ang="0">
                  <a:pos x="0" y="240"/>
                </a:cxn>
              </a:cxnLst>
              <a:rect l="0" t="0" r="r" b="b"/>
              <a:pathLst>
                <a:path w="384" h="240">
                  <a:moveTo>
                    <a:pt x="0" y="240"/>
                  </a:moveTo>
                  <a:lnTo>
                    <a:pt x="0" y="0"/>
                  </a:lnTo>
                  <a:lnTo>
                    <a:pt x="336" y="96"/>
                  </a:lnTo>
                  <a:lnTo>
                    <a:pt x="384" y="144"/>
                  </a:lnTo>
                  <a:lnTo>
                    <a:pt x="384" y="240"/>
                  </a:lnTo>
                  <a:lnTo>
                    <a:pt x="0" y="240"/>
                  </a:lnTo>
                  <a:close/>
                </a:path>
              </a:pathLst>
            </a:custGeom>
            <a:solidFill>
              <a:srgbClr val="FBBA6B"/>
            </a:solidFill>
            <a:ln w="28575" cap="flat" cmpd="sng">
              <a:solidFill>
                <a:schemeClr val="hlink"/>
              </a:solidFill>
              <a:prstDash val="solid"/>
              <a:round/>
              <a:headEnd type="none" w="med" len="med"/>
              <a:tailEnd type="none" w="med" len="med"/>
            </a:ln>
            <a:effectLst/>
          </p:spPr>
          <p:txBody>
            <a:bodyPr>
              <a:spAutoFit/>
            </a:bodyPr>
            <a:lstStyle/>
            <a:p>
              <a:endParaRPr lang="en-US"/>
            </a:p>
          </p:txBody>
        </p:sp>
        <p:sp>
          <p:nvSpPr>
            <p:cNvPr id="50" name="Freeform 15">
              <a:extLst>
                <a:ext uri="{FF2B5EF4-FFF2-40B4-BE49-F238E27FC236}">
                  <a16:creationId xmlns:a16="http://schemas.microsoft.com/office/drawing/2014/main" id="{94A870A2-B1CF-464E-AA7D-5ABE2D160383}"/>
                </a:ext>
              </a:extLst>
            </p:cNvPr>
            <p:cNvSpPr>
              <a:spLocks/>
            </p:cNvSpPr>
            <p:nvPr/>
          </p:nvSpPr>
          <p:spPr bwMode="auto">
            <a:xfrm>
              <a:off x="2400" y="2533"/>
              <a:ext cx="240" cy="1211"/>
            </a:xfrm>
            <a:custGeom>
              <a:avLst/>
              <a:gdLst/>
              <a:ahLst/>
              <a:cxnLst>
                <a:cxn ang="0">
                  <a:pos x="0" y="1211"/>
                </a:cxn>
                <a:cxn ang="0">
                  <a:pos x="0" y="11"/>
                </a:cxn>
                <a:cxn ang="0">
                  <a:pos x="6" y="2"/>
                </a:cxn>
                <a:cxn ang="0">
                  <a:pos x="36" y="2"/>
                </a:cxn>
                <a:cxn ang="0">
                  <a:pos x="96" y="11"/>
                </a:cxn>
                <a:cxn ang="0">
                  <a:pos x="240" y="155"/>
                </a:cxn>
                <a:cxn ang="0">
                  <a:pos x="240" y="1211"/>
                </a:cxn>
                <a:cxn ang="0">
                  <a:pos x="0" y="1211"/>
                </a:cxn>
              </a:cxnLst>
              <a:rect l="0" t="0" r="r" b="b"/>
              <a:pathLst>
                <a:path w="240" h="1211">
                  <a:moveTo>
                    <a:pt x="0" y="1211"/>
                  </a:moveTo>
                  <a:lnTo>
                    <a:pt x="0" y="11"/>
                  </a:lnTo>
                  <a:cubicBezTo>
                    <a:pt x="2" y="8"/>
                    <a:pt x="3" y="4"/>
                    <a:pt x="6" y="2"/>
                  </a:cubicBezTo>
                  <a:cubicBezTo>
                    <a:pt x="9" y="0"/>
                    <a:pt x="21" y="1"/>
                    <a:pt x="36" y="2"/>
                  </a:cubicBezTo>
                  <a:lnTo>
                    <a:pt x="96" y="11"/>
                  </a:lnTo>
                  <a:lnTo>
                    <a:pt x="240" y="155"/>
                  </a:lnTo>
                  <a:lnTo>
                    <a:pt x="240" y="1211"/>
                  </a:lnTo>
                  <a:lnTo>
                    <a:pt x="0" y="1211"/>
                  </a:lnTo>
                  <a:close/>
                </a:path>
              </a:pathLst>
            </a:custGeom>
            <a:solidFill>
              <a:srgbClr val="FF3300"/>
            </a:solidFill>
            <a:ln w="25400" cap="flat" cmpd="sng">
              <a:solidFill>
                <a:schemeClr val="hlink"/>
              </a:solidFill>
              <a:prstDash val="solid"/>
              <a:round/>
              <a:headEnd type="none" w="med" len="med"/>
              <a:tailEnd type="none" w="med" len="med"/>
            </a:ln>
            <a:effectLst/>
          </p:spPr>
          <p:txBody>
            <a:bodyPr>
              <a:spAutoFit/>
            </a:bodyPr>
            <a:lstStyle/>
            <a:p>
              <a:endParaRPr lang="en-US"/>
            </a:p>
          </p:txBody>
        </p:sp>
        <p:sp>
          <p:nvSpPr>
            <p:cNvPr id="51" name="Freeform 16">
              <a:extLst>
                <a:ext uri="{FF2B5EF4-FFF2-40B4-BE49-F238E27FC236}">
                  <a16:creationId xmlns:a16="http://schemas.microsoft.com/office/drawing/2014/main" id="{1A8957CC-6128-DA44-88EF-22454826996D}"/>
                </a:ext>
              </a:extLst>
            </p:cNvPr>
            <p:cNvSpPr>
              <a:spLocks/>
            </p:cNvSpPr>
            <p:nvPr/>
          </p:nvSpPr>
          <p:spPr bwMode="auto">
            <a:xfrm>
              <a:off x="1584" y="2985"/>
              <a:ext cx="144" cy="768"/>
            </a:xfrm>
            <a:custGeom>
              <a:avLst/>
              <a:gdLst/>
              <a:ahLst/>
              <a:cxnLst>
                <a:cxn ang="0">
                  <a:pos x="0" y="768"/>
                </a:cxn>
                <a:cxn ang="0">
                  <a:pos x="0" y="192"/>
                </a:cxn>
                <a:cxn ang="0">
                  <a:pos x="144" y="0"/>
                </a:cxn>
                <a:cxn ang="0">
                  <a:pos x="144" y="768"/>
                </a:cxn>
                <a:cxn ang="0">
                  <a:pos x="0" y="768"/>
                </a:cxn>
              </a:cxnLst>
              <a:rect l="0" t="0" r="r" b="b"/>
              <a:pathLst>
                <a:path w="144" h="768">
                  <a:moveTo>
                    <a:pt x="0" y="768"/>
                  </a:moveTo>
                  <a:lnTo>
                    <a:pt x="0" y="192"/>
                  </a:lnTo>
                  <a:lnTo>
                    <a:pt x="144" y="0"/>
                  </a:lnTo>
                  <a:lnTo>
                    <a:pt x="144" y="768"/>
                  </a:lnTo>
                  <a:lnTo>
                    <a:pt x="0" y="768"/>
                  </a:lnTo>
                  <a:close/>
                </a:path>
              </a:pathLst>
            </a:custGeom>
            <a:solidFill>
              <a:srgbClr val="FF0000"/>
            </a:solidFill>
            <a:ln w="25400" cap="flat" cmpd="sng">
              <a:solidFill>
                <a:schemeClr val="hlink"/>
              </a:solidFill>
              <a:prstDash val="solid"/>
              <a:round/>
              <a:headEnd type="none" w="med" len="med"/>
              <a:tailEnd type="none" w="med" len="med"/>
            </a:ln>
            <a:effectLst/>
          </p:spPr>
          <p:txBody>
            <a:bodyPr>
              <a:spAutoFit/>
            </a:bodyPr>
            <a:lstStyle/>
            <a:p>
              <a:endParaRPr lang="en-US"/>
            </a:p>
          </p:txBody>
        </p:sp>
        <p:sp>
          <p:nvSpPr>
            <p:cNvPr id="52" name="Freeform 17">
              <a:extLst>
                <a:ext uri="{FF2B5EF4-FFF2-40B4-BE49-F238E27FC236}">
                  <a16:creationId xmlns:a16="http://schemas.microsoft.com/office/drawing/2014/main" id="{1E309CDC-7656-9949-ABD9-BF23A1A45B2A}"/>
                </a:ext>
              </a:extLst>
            </p:cNvPr>
            <p:cNvSpPr>
              <a:spLocks/>
            </p:cNvSpPr>
            <p:nvPr/>
          </p:nvSpPr>
          <p:spPr bwMode="auto">
            <a:xfrm>
              <a:off x="1584" y="3321"/>
              <a:ext cx="144" cy="432"/>
            </a:xfrm>
            <a:custGeom>
              <a:avLst/>
              <a:gdLst/>
              <a:ahLst/>
              <a:cxnLst>
                <a:cxn ang="0">
                  <a:pos x="0" y="432"/>
                </a:cxn>
                <a:cxn ang="0">
                  <a:pos x="0" y="96"/>
                </a:cxn>
                <a:cxn ang="0">
                  <a:pos x="144" y="0"/>
                </a:cxn>
                <a:cxn ang="0">
                  <a:pos x="144" y="432"/>
                </a:cxn>
                <a:cxn ang="0">
                  <a:pos x="0" y="432"/>
                </a:cxn>
              </a:cxnLst>
              <a:rect l="0" t="0" r="r" b="b"/>
              <a:pathLst>
                <a:path w="144" h="432">
                  <a:moveTo>
                    <a:pt x="0" y="432"/>
                  </a:moveTo>
                  <a:lnTo>
                    <a:pt x="0" y="96"/>
                  </a:lnTo>
                  <a:lnTo>
                    <a:pt x="144" y="0"/>
                  </a:lnTo>
                  <a:lnTo>
                    <a:pt x="144" y="432"/>
                  </a:lnTo>
                  <a:lnTo>
                    <a:pt x="0" y="432"/>
                  </a:lnTo>
                  <a:close/>
                </a:path>
              </a:pathLst>
            </a:custGeom>
            <a:solidFill>
              <a:srgbClr val="FBBA6B"/>
            </a:solidFill>
            <a:ln w="25400" cap="flat" cmpd="sng">
              <a:solidFill>
                <a:schemeClr val="hlink"/>
              </a:solidFill>
              <a:prstDash val="solid"/>
              <a:round/>
              <a:headEnd type="none" w="med" len="med"/>
              <a:tailEnd type="none" w="med" len="med"/>
            </a:ln>
            <a:effectLst/>
          </p:spPr>
          <p:txBody>
            <a:bodyPr>
              <a:spAutoFit/>
            </a:bodyPr>
            <a:lstStyle/>
            <a:p>
              <a:endParaRPr lang="en-US"/>
            </a:p>
          </p:txBody>
        </p:sp>
        <p:sp>
          <p:nvSpPr>
            <p:cNvPr id="53" name="Freeform 18">
              <a:extLst>
                <a:ext uri="{FF2B5EF4-FFF2-40B4-BE49-F238E27FC236}">
                  <a16:creationId xmlns:a16="http://schemas.microsoft.com/office/drawing/2014/main" id="{F7086D77-795A-F943-82F8-106D54B96201}"/>
                </a:ext>
              </a:extLst>
            </p:cNvPr>
            <p:cNvSpPr>
              <a:spLocks/>
            </p:cNvSpPr>
            <p:nvPr/>
          </p:nvSpPr>
          <p:spPr bwMode="auto">
            <a:xfrm>
              <a:off x="2400" y="2640"/>
              <a:ext cx="240" cy="1104"/>
            </a:xfrm>
            <a:custGeom>
              <a:avLst/>
              <a:gdLst/>
              <a:ahLst/>
              <a:cxnLst>
                <a:cxn ang="0">
                  <a:pos x="0" y="1104"/>
                </a:cxn>
                <a:cxn ang="0">
                  <a:pos x="0" y="0"/>
                </a:cxn>
                <a:cxn ang="0">
                  <a:pos x="240" y="336"/>
                </a:cxn>
                <a:cxn ang="0">
                  <a:pos x="240" y="1104"/>
                </a:cxn>
                <a:cxn ang="0">
                  <a:pos x="0" y="1104"/>
                </a:cxn>
              </a:cxnLst>
              <a:rect l="0" t="0" r="r" b="b"/>
              <a:pathLst>
                <a:path w="240" h="1104">
                  <a:moveTo>
                    <a:pt x="0" y="1104"/>
                  </a:moveTo>
                  <a:lnTo>
                    <a:pt x="0" y="0"/>
                  </a:lnTo>
                  <a:lnTo>
                    <a:pt x="240" y="336"/>
                  </a:lnTo>
                  <a:lnTo>
                    <a:pt x="240" y="1104"/>
                  </a:lnTo>
                  <a:lnTo>
                    <a:pt x="0" y="1104"/>
                  </a:lnTo>
                  <a:close/>
                </a:path>
              </a:pathLst>
            </a:custGeom>
            <a:solidFill>
              <a:srgbClr val="FBBA6B"/>
            </a:solidFill>
            <a:ln w="25400" cap="flat" cmpd="sng">
              <a:solidFill>
                <a:schemeClr val="hlink"/>
              </a:solidFill>
              <a:prstDash val="solid"/>
              <a:round/>
              <a:headEnd type="none" w="med" len="med"/>
              <a:tailEnd type="none" w="med" len="med"/>
            </a:ln>
            <a:effectLst/>
          </p:spPr>
          <p:txBody>
            <a:bodyPr>
              <a:spAutoFit/>
            </a:bodyPr>
            <a:lstStyle/>
            <a:p>
              <a:endParaRPr lang="en-US"/>
            </a:p>
          </p:txBody>
        </p:sp>
        <p:grpSp>
          <p:nvGrpSpPr>
            <p:cNvPr id="54" name="Group 19">
              <a:extLst>
                <a:ext uri="{FF2B5EF4-FFF2-40B4-BE49-F238E27FC236}">
                  <a16:creationId xmlns:a16="http://schemas.microsoft.com/office/drawing/2014/main" id="{52EAB7ED-4E00-2645-A5D4-701357F27AAF}"/>
                </a:ext>
              </a:extLst>
            </p:cNvPr>
            <p:cNvGrpSpPr>
              <a:grpSpLocks/>
            </p:cNvGrpSpPr>
            <p:nvPr/>
          </p:nvGrpSpPr>
          <p:grpSpPr bwMode="auto">
            <a:xfrm>
              <a:off x="411" y="3792"/>
              <a:ext cx="3525" cy="339"/>
              <a:chOff x="411" y="3792"/>
              <a:chExt cx="3525" cy="339"/>
            </a:xfrm>
          </p:grpSpPr>
          <p:sp>
            <p:nvSpPr>
              <p:cNvPr id="55" name="Text Box 20">
                <a:extLst>
                  <a:ext uri="{FF2B5EF4-FFF2-40B4-BE49-F238E27FC236}">
                    <a16:creationId xmlns:a16="http://schemas.microsoft.com/office/drawing/2014/main" id="{767DF2B4-CB46-EB4F-A3F8-8E0FCBD293F3}"/>
                  </a:ext>
                </a:extLst>
              </p:cNvPr>
              <p:cNvSpPr txBox="1">
                <a:spLocks noChangeArrowheads="1"/>
              </p:cNvSpPr>
              <p:nvPr/>
            </p:nvSpPr>
            <p:spPr bwMode="auto">
              <a:xfrm>
                <a:off x="411" y="3849"/>
                <a:ext cx="1126" cy="252"/>
              </a:xfrm>
              <a:prstGeom prst="rect">
                <a:avLst/>
              </a:prstGeom>
              <a:noFill/>
              <a:ln w="25400">
                <a:noFill/>
                <a:miter lim="800000"/>
                <a:headEnd/>
                <a:tailEnd/>
              </a:ln>
              <a:effectLst/>
            </p:spPr>
            <p:txBody>
              <a:bodyPr wrap="none">
                <a:spAutoFit/>
              </a:bodyPr>
              <a:lstStyle/>
              <a:p>
                <a:r>
                  <a:rPr lang="en-US" sz="2000" dirty="0">
                    <a:solidFill>
                      <a:srgbClr val="00B050"/>
                    </a:solidFill>
                    <a:latin typeface="+mn-lt"/>
                  </a:rPr>
                  <a:t>Bad Responses:</a:t>
                </a:r>
                <a:r>
                  <a:rPr lang="en-US" sz="2000" dirty="0">
                    <a:latin typeface="+mn-lt"/>
                  </a:rPr>
                  <a:t> </a:t>
                </a:r>
              </a:p>
            </p:txBody>
          </p:sp>
          <p:sp>
            <p:nvSpPr>
              <p:cNvPr id="56" name="Text Box 21">
                <a:extLst>
                  <a:ext uri="{FF2B5EF4-FFF2-40B4-BE49-F238E27FC236}">
                    <a16:creationId xmlns:a16="http://schemas.microsoft.com/office/drawing/2014/main" id="{00874FB5-EB39-404A-BB9F-754DD72DF840}"/>
                  </a:ext>
                </a:extLst>
              </p:cNvPr>
              <p:cNvSpPr txBox="1">
                <a:spLocks noChangeArrowheads="1"/>
              </p:cNvSpPr>
              <p:nvPr/>
            </p:nvSpPr>
            <p:spPr bwMode="auto">
              <a:xfrm>
                <a:off x="2402" y="3840"/>
                <a:ext cx="251" cy="291"/>
              </a:xfrm>
              <a:prstGeom prst="rect">
                <a:avLst/>
              </a:prstGeom>
              <a:noFill/>
              <a:ln w="25400">
                <a:noFill/>
                <a:miter lim="800000"/>
                <a:headEnd/>
                <a:tailEnd/>
              </a:ln>
              <a:effectLst/>
            </p:spPr>
            <p:txBody>
              <a:bodyPr wrap="none">
                <a:spAutoFit/>
              </a:bodyPr>
              <a:lstStyle/>
              <a:p>
                <a:pPr algn="ctr"/>
                <a:r>
                  <a:rPr lang="en-US" sz="2400" dirty="0">
                    <a:solidFill>
                      <a:srgbClr val="00B050"/>
                    </a:solidFill>
                    <a:latin typeface="Comic Sans MS" pitchFamily="66" charset="0"/>
                  </a:rPr>
                  <a:t>Z</a:t>
                </a:r>
              </a:p>
            </p:txBody>
          </p:sp>
          <p:sp>
            <p:nvSpPr>
              <p:cNvPr id="57" name="Text Box 22">
                <a:extLst>
                  <a:ext uri="{FF2B5EF4-FFF2-40B4-BE49-F238E27FC236}">
                    <a16:creationId xmlns:a16="http://schemas.microsoft.com/office/drawing/2014/main" id="{048A2264-C561-3D45-B982-DC67F0C81F0A}"/>
                  </a:ext>
                </a:extLst>
              </p:cNvPr>
              <p:cNvSpPr txBox="1">
                <a:spLocks noChangeArrowheads="1"/>
              </p:cNvSpPr>
              <p:nvPr/>
            </p:nvSpPr>
            <p:spPr bwMode="auto">
              <a:xfrm>
                <a:off x="3635" y="3822"/>
                <a:ext cx="251" cy="291"/>
              </a:xfrm>
              <a:prstGeom prst="rect">
                <a:avLst/>
              </a:prstGeom>
              <a:noFill/>
              <a:ln w="25400">
                <a:noFill/>
                <a:miter lim="800000"/>
                <a:headEnd/>
                <a:tailEnd/>
              </a:ln>
              <a:effectLst/>
            </p:spPr>
            <p:txBody>
              <a:bodyPr wrap="none">
                <a:spAutoFit/>
              </a:bodyPr>
              <a:lstStyle/>
              <a:p>
                <a:pPr algn="ctr"/>
                <a:r>
                  <a:rPr lang="en-US" sz="2400" dirty="0">
                    <a:solidFill>
                      <a:srgbClr val="00B050"/>
                    </a:solidFill>
                    <a:latin typeface="Comic Sans MS" pitchFamily="66" charset="0"/>
                  </a:rPr>
                  <a:t>Z</a:t>
                </a:r>
              </a:p>
            </p:txBody>
          </p:sp>
          <p:sp>
            <p:nvSpPr>
              <p:cNvPr id="58" name="Text Box 23">
                <a:extLst>
                  <a:ext uri="{FF2B5EF4-FFF2-40B4-BE49-F238E27FC236}">
                    <a16:creationId xmlns:a16="http://schemas.microsoft.com/office/drawing/2014/main" id="{77ECA5AB-27DE-DF43-8F86-0C4EDFA9804F}"/>
                  </a:ext>
                </a:extLst>
              </p:cNvPr>
              <p:cNvSpPr txBox="1">
                <a:spLocks noChangeArrowheads="1"/>
              </p:cNvSpPr>
              <p:nvPr/>
            </p:nvSpPr>
            <p:spPr bwMode="auto">
              <a:xfrm>
                <a:off x="1538" y="3840"/>
                <a:ext cx="251" cy="291"/>
              </a:xfrm>
              <a:prstGeom prst="rect">
                <a:avLst/>
              </a:prstGeom>
              <a:noFill/>
              <a:ln w="25400">
                <a:noFill/>
                <a:miter lim="800000"/>
                <a:headEnd/>
                <a:tailEnd/>
              </a:ln>
              <a:effectLst/>
            </p:spPr>
            <p:txBody>
              <a:bodyPr wrap="none">
                <a:spAutoFit/>
              </a:bodyPr>
              <a:lstStyle/>
              <a:p>
                <a:pPr algn="ctr"/>
                <a:r>
                  <a:rPr lang="en-US" sz="2400" dirty="0">
                    <a:solidFill>
                      <a:srgbClr val="00B050"/>
                    </a:solidFill>
                    <a:latin typeface="Comic Sans MS" pitchFamily="66" charset="0"/>
                  </a:rPr>
                  <a:t>Z</a:t>
                </a:r>
              </a:p>
            </p:txBody>
          </p:sp>
          <p:sp>
            <p:nvSpPr>
              <p:cNvPr id="59" name="Line 24">
                <a:extLst>
                  <a:ext uri="{FF2B5EF4-FFF2-40B4-BE49-F238E27FC236}">
                    <a16:creationId xmlns:a16="http://schemas.microsoft.com/office/drawing/2014/main" id="{F1559428-EE5E-9A4B-BA38-116C36A83E4E}"/>
                  </a:ext>
                </a:extLst>
              </p:cNvPr>
              <p:cNvSpPr>
                <a:spLocks noChangeShapeType="1"/>
              </p:cNvSpPr>
              <p:nvPr/>
            </p:nvSpPr>
            <p:spPr bwMode="auto">
              <a:xfrm>
                <a:off x="1584" y="3792"/>
                <a:ext cx="144" cy="0"/>
              </a:xfrm>
              <a:prstGeom prst="line">
                <a:avLst/>
              </a:prstGeom>
              <a:noFill/>
              <a:ln w="76200">
                <a:solidFill>
                  <a:schemeClr val="hlink"/>
                </a:solidFill>
                <a:round/>
                <a:headEnd/>
                <a:tailEnd/>
              </a:ln>
              <a:effectLst/>
            </p:spPr>
            <p:txBody>
              <a:bodyPr>
                <a:spAutoFit/>
              </a:bodyPr>
              <a:lstStyle/>
              <a:p>
                <a:endParaRPr lang="en-US"/>
              </a:p>
            </p:txBody>
          </p:sp>
          <p:sp>
            <p:nvSpPr>
              <p:cNvPr id="60" name="Line 25">
                <a:extLst>
                  <a:ext uri="{FF2B5EF4-FFF2-40B4-BE49-F238E27FC236}">
                    <a16:creationId xmlns:a16="http://schemas.microsoft.com/office/drawing/2014/main" id="{82BCD644-83D7-3340-9FFB-A5E02C735F62}"/>
                  </a:ext>
                </a:extLst>
              </p:cNvPr>
              <p:cNvSpPr>
                <a:spLocks noChangeShapeType="1"/>
              </p:cNvSpPr>
              <p:nvPr/>
            </p:nvSpPr>
            <p:spPr bwMode="auto">
              <a:xfrm>
                <a:off x="2400" y="3792"/>
                <a:ext cx="240" cy="0"/>
              </a:xfrm>
              <a:prstGeom prst="line">
                <a:avLst/>
              </a:prstGeom>
              <a:noFill/>
              <a:ln w="76200">
                <a:solidFill>
                  <a:schemeClr val="hlink"/>
                </a:solidFill>
                <a:round/>
                <a:headEnd/>
                <a:tailEnd/>
              </a:ln>
              <a:effectLst/>
            </p:spPr>
            <p:txBody>
              <a:bodyPr>
                <a:spAutoFit/>
              </a:bodyPr>
              <a:lstStyle/>
              <a:p>
                <a:endParaRPr lang="en-US"/>
              </a:p>
            </p:txBody>
          </p:sp>
          <p:sp>
            <p:nvSpPr>
              <p:cNvPr id="61" name="Line 26">
                <a:extLst>
                  <a:ext uri="{FF2B5EF4-FFF2-40B4-BE49-F238E27FC236}">
                    <a16:creationId xmlns:a16="http://schemas.microsoft.com/office/drawing/2014/main" id="{76067D10-1F84-D240-A112-AB8B4E040BDF}"/>
                  </a:ext>
                </a:extLst>
              </p:cNvPr>
              <p:cNvSpPr>
                <a:spLocks noChangeShapeType="1"/>
              </p:cNvSpPr>
              <p:nvPr/>
            </p:nvSpPr>
            <p:spPr bwMode="auto">
              <a:xfrm>
                <a:off x="3552" y="3792"/>
                <a:ext cx="384" cy="0"/>
              </a:xfrm>
              <a:prstGeom prst="line">
                <a:avLst/>
              </a:prstGeom>
              <a:noFill/>
              <a:ln w="76200">
                <a:solidFill>
                  <a:schemeClr val="hlink"/>
                </a:solidFill>
                <a:round/>
                <a:headEnd/>
                <a:tailEnd/>
              </a:ln>
              <a:effectLst/>
            </p:spPr>
            <p:txBody>
              <a:bodyPr>
                <a:spAutoFit/>
              </a:bodyPr>
              <a:lstStyle/>
              <a:p>
                <a:endParaRPr lang="en-US"/>
              </a:p>
            </p:txBody>
          </p:sp>
        </p:grpSp>
      </p:grpSp>
      <p:grpSp>
        <p:nvGrpSpPr>
          <p:cNvPr id="62" name="Group 31" descr="overlap of distributions">
            <a:extLst>
              <a:ext uri="{FF2B5EF4-FFF2-40B4-BE49-F238E27FC236}">
                <a16:creationId xmlns:a16="http://schemas.microsoft.com/office/drawing/2014/main" id="{581DE347-C4A7-164F-B222-AE101759912D}"/>
              </a:ext>
            </a:extLst>
          </p:cNvPr>
          <p:cNvGrpSpPr/>
          <p:nvPr/>
        </p:nvGrpSpPr>
        <p:grpSpPr>
          <a:xfrm>
            <a:off x="2095500" y="3498613"/>
            <a:ext cx="7696200" cy="2108200"/>
            <a:chOff x="914400" y="3651249"/>
            <a:chExt cx="7696200" cy="2108200"/>
          </a:xfrm>
        </p:grpSpPr>
        <p:grpSp>
          <p:nvGrpSpPr>
            <p:cNvPr id="63" name="Group 5">
              <a:extLst>
                <a:ext uri="{FF2B5EF4-FFF2-40B4-BE49-F238E27FC236}">
                  <a16:creationId xmlns:a16="http://schemas.microsoft.com/office/drawing/2014/main" id="{AFB78784-A071-D540-B7B7-14C1BD57D7B3}"/>
                </a:ext>
              </a:extLst>
            </p:cNvPr>
            <p:cNvGrpSpPr>
              <a:grpSpLocks/>
            </p:cNvGrpSpPr>
            <p:nvPr/>
          </p:nvGrpSpPr>
          <p:grpSpPr bwMode="auto">
            <a:xfrm>
              <a:off x="914400" y="3651249"/>
              <a:ext cx="7696200" cy="2108200"/>
              <a:chOff x="576" y="2120"/>
              <a:chExt cx="4848" cy="1328"/>
            </a:xfrm>
          </p:grpSpPr>
          <p:sp>
            <p:nvSpPr>
              <p:cNvPr id="65" name="Line 6">
                <a:extLst>
                  <a:ext uri="{FF2B5EF4-FFF2-40B4-BE49-F238E27FC236}">
                    <a16:creationId xmlns:a16="http://schemas.microsoft.com/office/drawing/2014/main" id="{B2E7E0D1-D74E-0E4B-B9D7-B85887299521}"/>
                  </a:ext>
                </a:extLst>
              </p:cNvPr>
              <p:cNvSpPr>
                <a:spLocks noChangeShapeType="1"/>
              </p:cNvSpPr>
              <p:nvPr/>
            </p:nvSpPr>
            <p:spPr bwMode="auto">
              <a:xfrm flipV="1">
                <a:off x="576" y="2260"/>
                <a:ext cx="0" cy="1152"/>
              </a:xfrm>
              <a:prstGeom prst="line">
                <a:avLst/>
              </a:prstGeom>
              <a:noFill/>
              <a:ln w="25400">
                <a:solidFill>
                  <a:schemeClr val="tx1"/>
                </a:solidFill>
                <a:round/>
                <a:headEnd/>
                <a:tailEnd type="triangle" w="med" len="med"/>
              </a:ln>
              <a:effectLst/>
            </p:spPr>
            <p:txBody>
              <a:bodyPr>
                <a:spAutoFit/>
              </a:bodyPr>
              <a:lstStyle/>
              <a:p>
                <a:endParaRPr lang="en-US"/>
              </a:p>
            </p:txBody>
          </p:sp>
          <p:sp>
            <p:nvSpPr>
              <p:cNvPr id="66" name="Freeform 7">
                <a:extLst>
                  <a:ext uri="{FF2B5EF4-FFF2-40B4-BE49-F238E27FC236}">
                    <a16:creationId xmlns:a16="http://schemas.microsoft.com/office/drawing/2014/main" id="{41280C5E-B74B-6249-BA54-6569DE8A7F8B}"/>
                  </a:ext>
                </a:extLst>
              </p:cNvPr>
              <p:cNvSpPr>
                <a:spLocks/>
              </p:cNvSpPr>
              <p:nvPr/>
            </p:nvSpPr>
            <p:spPr bwMode="auto">
              <a:xfrm>
                <a:off x="576" y="2120"/>
                <a:ext cx="4608" cy="1288"/>
              </a:xfrm>
              <a:custGeom>
                <a:avLst/>
                <a:gdLst/>
                <a:ahLst/>
                <a:cxnLst>
                  <a:cxn ang="0">
                    <a:pos x="0" y="1096"/>
                  </a:cxn>
                  <a:cxn ang="0">
                    <a:pos x="528" y="1048"/>
                  </a:cxn>
                  <a:cxn ang="0">
                    <a:pos x="864" y="856"/>
                  </a:cxn>
                  <a:cxn ang="0">
                    <a:pos x="1152" y="520"/>
                  </a:cxn>
                  <a:cxn ang="0">
                    <a:pos x="1440" y="136"/>
                  </a:cxn>
                  <a:cxn ang="0">
                    <a:pos x="1680" y="40"/>
                  </a:cxn>
                  <a:cxn ang="0">
                    <a:pos x="1968" y="376"/>
                  </a:cxn>
                  <a:cxn ang="0">
                    <a:pos x="2064" y="520"/>
                  </a:cxn>
                  <a:cxn ang="0">
                    <a:pos x="2208" y="712"/>
                  </a:cxn>
                  <a:cxn ang="0">
                    <a:pos x="2544" y="856"/>
                  </a:cxn>
                  <a:cxn ang="0">
                    <a:pos x="2832" y="1000"/>
                  </a:cxn>
                  <a:cxn ang="0">
                    <a:pos x="3312" y="1144"/>
                  </a:cxn>
                  <a:cxn ang="0">
                    <a:pos x="3792" y="1240"/>
                  </a:cxn>
                  <a:cxn ang="0">
                    <a:pos x="4608" y="1288"/>
                  </a:cxn>
                </a:cxnLst>
                <a:rect l="0" t="0" r="r" b="b"/>
                <a:pathLst>
                  <a:path w="4608" h="1288">
                    <a:moveTo>
                      <a:pt x="0" y="1096"/>
                    </a:moveTo>
                    <a:cubicBezTo>
                      <a:pt x="192" y="1092"/>
                      <a:pt x="384" y="1088"/>
                      <a:pt x="528" y="1048"/>
                    </a:cubicBezTo>
                    <a:cubicBezTo>
                      <a:pt x="672" y="1008"/>
                      <a:pt x="760" y="944"/>
                      <a:pt x="864" y="856"/>
                    </a:cubicBezTo>
                    <a:cubicBezTo>
                      <a:pt x="968" y="768"/>
                      <a:pt x="1056" y="640"/>
                      <a:pt x="1152" y="520"/>
                    </a:cubicBezTo>
                    <a:cubicBezTo>
                      <a:pt x="1248" y="400"/>
                      <a:pt x="1352" y="216"/>
                      <a:pt x="1440" y="136"/>
                    </a:cubicBezTo>
                    <a:cubicBezTo>
                      <a:pt x="1528" y="56"/>
                      <a:pt x="1592" y="0"/>
                      <a:pt x="1680" y="40"/>
                    </a:cubicBezTo>
                    <a:cubicBezTo>
                      <a:pt x="1768" y="80"/>
                      <a:pt x="1904" y="296"/>
                      <a:pt x="1968" y="376"/>
                    </a:cubicBezTo>
                    <a:cubicBezTo>
                      <a:pt x="2032" y="456"/>
                      <a:pt x="2024" y="464"/>
                      <a:pt x="2064" y="520"/>
                    </a:cubicBezTo>
                    <a:cubicBezTo>
                      <a:pt x="2104" y="576"/>
                      <a:pt x="2128" y="656"/>
                      <a:pt x="2208" y="712"/>
                    </a:cubicBezTo>
                    <a:cubicBezTo>
                      <a:pt x="2288" y="768"/>
                      <a:pt x="2440" y="808"/>
                      <a:pt x="2544" y="856"/>
                    </a:cubicBezTo>
                    <a:cubicBezTo>
                      <a:pt x="2648" y="904"/>
                      <a:pt x="2704" y="952"/>
                      <a:pt x="2832" y="1000"/>
                    </a:cubicBezTo>
                    <a:cubicBezTo>
                      <a:pt x="2960" y="1048"/>
                      <a:pt x="3152" y="1104"/>
                      <a:pt x="3312" y="1144"/>
                    </a:cubicBezTo>
                    <a:cubicBezTo>
                      <a:pt x="3472" y="1184"/>
                      <a:pt x="3576" y="1216"/>
                      <a:pt x="3792" y="1240"/>
                    </a:cubicBezTo>
                    <a:cubicBezTo>
                      <a:pt x="4008" y="1264"/>
                      <a:pt x="4472" y="1280"/>
                      <a:pt x="4608" y="1288"/>
                    </a:cubicBezTo>
                  </a:path>
                </a:pathLst>
              </a:custGeom>
              <a:noFill/>
              <a:ln w="25400" cap="flat" cmpd="sng">
                <a:solidFill>
                  <a:schemeClr val="tx2"/>
                </a:solidFill>
                <a:prstDash val="solid"/>
                <a:round/>
                <a:headEnd type="none" w="med" len="med"/>
                <a:tailEnd type="none" w="med" len="med"/>
              </a:ln>
              <a:effectLst/>
            </p:spPr>
            <p:txBody>
              <a:bodyPr>
                <a:spAutoFit/>
              </a:bodyPr>
              <a:lstStyle/>
              <a:p>
                <a:endParaRPr lang="en-US"/>
              </a:p>
            </p:txBody>
          </p:sp>
          <p:sp>
            <p:nvSpPr>
              <p:cNvPr id="67" name="Freeform 8">
                <a:extLst>
                  <a:ext uri="{FF2B5EF4-FFF2-40B4-BE49-F238E27FC236}">
                    <a16:creationId xmlns:a16="http://schemas.microsoft.com/office/drawing/2014/main" id="{231BB990-C8AE-0F41-83FC-E566DA06613A}"/>
                  </a:ext>
                </a:extLst>
              </p:cNvPr>
              <p:cNvSpPr>
                <a:spLocks/>
              </p:cNvSpPr>
              <p:nvPr/>
            </p:nvSpPr>
            <p:spPr bwMode="auto">
              <a:xfrm>
                <a:off x="816" y="2160"/>
                <a:ext cx="4608" cy="1288"/>
              </a:xfrm>
              <a:custGeom>
                <a:avLst/>
                <a:gdLst/>
                <a:ahLst/>
                <a:cxnLst>
                  <a:cxn ang="0">
                    <a:pos x="0" y="1096"/>
                  </a:cxn>
                  <a:cxn ang="0">
                    <a:pos x="528" y="1048"/>
                  </a:cxn>
                  <a:cxn ang="0">
                    <a:pos x="864" y="856"/>
                  </a:cxn>
                  <a:cxn ang="0">
                    <a:pos x="1152" y="520"/>
                  </a:cxn>
                  <a:cxn ang="0">
                    <a:pos x="1440" y="136"/>
                  </a:cxn>
                  <a:cxn ang="0">
                    <a:pos x="1680" y="40"/>
                  </a:cxn>
                  <a:cxn ang="0">
                    <a:pos x="1968" y="376"/>
                  </a:cxn>
                  <a:cxn ang="0">
                    <a:pos x="2064" y="520"/>
                  </a:cxn>
                  <a:cxn ang="0">
                    <a:pos x="2208" y="712"/>
                  </a:cxn>
                  <a:cxn ang="0">
                    <a:pos x="2544" y="856"/>
                  </a:cxn>
                  <a:cxn ang="0">
                    <a:pos x="2832" y="1000"/>
                  </a:cxn>
                  <a:cxn ang="0">
                    <a:pos x="3312" y="1144"/>
                  </a:cxn>
                  <a:cxn ang="0">
                    <a:pos x="3792" y="1240"/>
                  </a:cxn>
                  <a:cxn ang="0">
                    <a:pos x="4608" y="1288"/>
                  </a:cxn>
                </a:cxnLst>
                <a:rect l="0" t="0" r="r" b="b"/>
                <a:pathLst>
                  <a:path w="4608" h="1288">
                    <a:moveTo>
                      <a:pt x="0" y="1096"/>
                    </a:moveTo>
                    <a:cubicBezTo>
                      <a:pt x="192" y="1092"/>
                      <a:pt x="384" y="1088"/>
                      <a:pt x="528" y="1048"/>
                    </a:cubicBezTo>
                    <a:cubicBezTo>
                      <a:pt x="672" y="1008"/>
                      <a:pt x="760" y="944"/>
                      <a:pt x="864" y="856"/>
                    </a:cubicBezTo>
                    <a:cubicBezTo>
                      <a:pt x="968" y="768"/>
                      <a:pt x="1056" y="640"/>
                      <a:pt x="1152" y="520"/>
                    </a:cubicBezTo>
                    <a:cubicBezTo>
                      <a:pt x="1248" y="400"/>
                      <a:pt x="1352" y="216"/>
                      <a:pt x="1440" y="136"/>
                    </a:cubicBezTo>
                    <a:cubicBezTo>
                      <a:pt x="1528" y="56"/>
                      <a:pt x="1592" y="0"/>
                      <a:pt x="1680" y="40"/>
                    </a:cubicBezTo>
                    <a:cubicBezTo>
                      <a:pt x="1768" y="80"/>
                      <a:pt x="1904" y="296"/>
                      <a:pt x="1968" y="376"/>
                    </a:cubicBezTo>
                    <a:cubicBezTo>
                      <a:pt x="2032" y="456"/>
                      <a:pt x="2024" y="464"/>
                      <a:pt x="2064" y="520"/>
                    </a:cubicBezTo>
                    <a:cubicBezTo>
                      <a:pt x="2104" y="576"/>
                      <a:pt x="2128" y="656"/>
                      <a:pt x="2208" y="712"/>
                    </a:cubicBezTo>
                    <a:cubicBezTo>
                      <a:pt x="2288" y="768"/>
                      <a:pt x="2440" y="808"/>
                      <a:pt x="2544" y="856"/>
                    </a:cubicBezTo>
                    <a:cubicBezTo>
                      <a:pt x="2648" y="904"/>
                      <a:pt x="2704" y="952"/>
                      <a:pt x="2832" y="1000"/>
                    </a:cubicBezTo>
                    <a:cubicBezTo>
                      <a:pt x="2960" y="1048"/>
                      <a:pt x="3152" y="1104"/>
                      <a:pt x="3312" y="1144"/>
                    </a:cubicBezTo>
                    <a:cubicBezTo>
                      <a:pt x="3472" y="1184"/>
                      <a:pt x="3576" y="1216"/>
                      <a:pt x="3792" y="1240"/>
                    </a:cubicBezTo>
                    <a:cubicBezTo>
                      <a:pt x="4008" y="1264"/>
                      <a:pt x="4472" y="1280"/>
                      <a:pt x="4608" y="1288"/>
                    </a:cubicBezTo>
                  </a:path>
                </a:pathLst>
              </a:custGeom>
              <a:noFill/>
              <a:ln w="25400" cap="flat" cmpd="sng">
                <a:solidFill>
                  <a:srgbClr val="FF3300"/>
                </a:solidFill>
                <a:prstDash val="solid"/>
                <a:round/>
                <a:headEnd type="none" w="med" len="med"/>
                <a:tailEnd type="none" w="med" len="med"/>
              </a:ln>
              <a:effectLst/>
            </p:spPr>
            <p:txBody>
              <a:bodyPr>
                <a:spAutoFit/>
              </a:bodyPr>
              <a:lstStyle/>
              <a:p>
                <a:endParaRPr lang="en-US"/>
              </a:p>
            </p:txBody>
          </p:sp>
          <p:sp>
            <p:nvSpPr>
              <p:cNvPr id="68" name="Text Box 11">
                <a:extLst>
                  <a:ext uri="{FF2B5EF4-FFF2-40B4-BE49-F238E27FC236}">
                    <a16:creationId xmlns:a16="http://schemas.microsoft.com/office/drawing/2014/main" id="{30599879-542B-6444-AD81-1A9545424F7A}"/>
                  </a:ext>
                </a:extLst>
              </p:cNvPr>
              <p:cNvSpPr txBox="1">
                <a:spLocks noChangeArrowheads="1"/>
              </p:cNvSpPr>
              <p:nvPr/>
            </p:nvSpPr>
            <p:spPr bwMode="auto">
              <a:xfrm>
                <a:off x="628" y="2330"/>
                <a:ext cx="905" cy="252"/>
              </a:xfrm>
              <a:prstGeom prst="rect">
                <a:avLst/>
              </a:prstGeom>
              <a:noFill/>
              <a:ln w="25400">
                <a:noFill/>
                <a:miter lim="800000"/>
                <a:headEnd/>
                <a:tailEnd/>
              </a:ln>
              <a:effectLst/>
            </p:spPr>
            <p:txBody>
              <a:bodyPr wrap="none">
                <a:spAutoFit/>
              </a:bodyPr>
              <a:lstStyle/>
              <a:p>
                <a:r>
                  <a:rPr lang="en-US" sz="2000" dirty="0" err="1">
                    <a:latin typeface="+mn-lt"/>
                  </a:rPr>
                  <a:t>Pr</a:t>
                </a:r>
                <a:r>
                  <a:rPr lang="en-US" sz="2000" dirty="0">
                    <a:latin typeface="+mn-lt"/>
                  </a:rPr>
                  <a:t> [response]</a:t>
                </a:r>
              </a:p>
            </p:txBody>
          </p:sp>
        </p:grpSp>
        <p:cxnSp>
          <p:nvCxnSpPr>
            <p:cNvPr id="64" name="Straight Arrow Connector 63">
              <a:extLst>
                <a:ext uri="{FF2B5EF4-FFF2-40B4-BE49-F238E27FC236}">
                  <a16:creationId xmlns:a16="http://schemas.microsoft.com/office/drawing/2014/main" id="{B95011E5-218E-964C-A0D6-A862BBE6EB95}"/>
                </a:ext>
              </a:extLst>
            </p:cNvPr>
            <p:cNvCxnSpPr/>
            <p:nvPr/>
          </p:nvCxnSpPr>
          <p:spPr>
            <a:xfrm>
              <a:off x="914400" y="5713412"/>
              <a:ext cx="6172200" cy="1588"/>
            </a:xfrm>
            <a:prstGeom prst="straightConnector1">
              <a:avLst/>
            </a:prstGeom>
            <a:ln w="25400">
              <a:tailEnd type="arrow"/>
            </a:ln>
          </p:spPr>
          <p:style>
            <a:lnRef idx="1">
              <a:schemeClr val="dk1"/>
            </a:lnRef>
            <a:fillRef idx="0">
              <a:schemeClr val="dk1"/>
            </a:fillRef>
            <a:effectRef idx="0">
              <a:schemeClr val="dk1"/>
            </a:effectRef>
            <a:fontRef idx="minor">
              <a:schemeClr val="tx1"/>
            </a:fontRef>
          </p:style>
        </p:cxnSp>
      </p:grpSp>
      <p:grpSp>
        <p:nvGrpSpPr>
          <p:cNvPr id="69" name="Group 29" descr="ratio bounded">
            <a:extLst>
              <a:ext uri="{FF2B5EF4-FFF2-40B4-BE49-F238E27FC236}">
                <a16:creationId xmlns:a16="http://schemas.microsoft.com/office/drawing/2014/main" id="{C6F56DD1-5AE4-5248-ACDD-AF610C77B629}"/>
              </a:ext>
            </a:extLst>
          </p:cNvPr>
          <p:cNvGrpSpPr/>
          <p:nvPr/>
        </p:nvGrpSpPr>
        <p:grpSpPr>
          <a:xfrm>
            <a:off x="5676900" y="3199576"/>
            <a:ext cx="3051671" cy="2350532"/>
            <a:chOff x="4495800" y="3593068"/>
            <a:chExt cx="3051671" cy="2350532"/>
          </a:xfrm>
        </p:grpSpPr>
        <p:grpSp>
          <p:nvGrpSpPr>
            <p:cNvPr id="70" name="Group 14">
              <a:extLst>
                <a:ext uri="{FF2B5EF4-FFF2-40B4-BE49-F238E27FC236}">
                  <a16:creationId xmlns:a16="http://schemas.microsoft.com/office/drawing/2014/main" id="{C816F550-9A51-F845-A879-E2BDA4F5ADCE}"/>
                </a:ext>
              </a:extLst>
            </p:cNvPr>
            <p:cNvGrpSpPr/>
            <p:nvPr/>
          </p:nvGrpSpPr>
          <p:grpSpPr>
            <a:xfrm>
              <a:off x="4495800" y="3658394"/>
              <a:ext cx="1425938" cy="2285206"/>
              <a:chOff x="4724400" y="3810794"/>
              <a:chExt cx="1425938" cy="2285206"/>
            </a:xfrm>
          </p:grpSpPr>
          <p:cxnSp>
            <p:nvCxnSpPr>
              <p:cNvPr id="72" name="Straight Connector 71">
                <a:extLst>
                  <a:ext uri="{FF2B5EF4-FFF2-40B4-BE49-F238E27FC236}">
                    <a16:creationId xmlns:a16="http://schemas.microsoft.com/office/drawing/2014/main" id="{2DBE1822-7F24-AA43-92BD-AE6305AFE95D}"/>
                  </a:ext>
                </a:extLst>
              </p:cNvPr>
              <p:cNvCxnSpPr/>
              <p:nvPr/>
            </p:nvCxnSpPr>
            <p:spPr>
              <a:xfrm rot="5400000">
                <a:off x="3582194" y="4953000"/>
                <a:ext cx="2285206" cy="794"/>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995806EA-EFF2-EF45-8BB5-1D3955AE0B74}"/>
                  </a:ext>
                </a:extLst>
              </p:cNvPr>
              <p:cNvCxnSpPr/>
              <p:nvPr/>
            </p:nvCxnSpPr>
            <p:spPr>
              <a:xfrm rot="10800000" flipV="1">
                <a:off x="4724400" y="4038600"/>
                <a:ext cx="1425938" cy="762000"/>
              </a:xfrm>
              <a:prstGeom prst="straightConnector1">
                <a:avLst/>
              </a:prstGeom>
              <a:ln>
                <a:solidFill>
                  <a:srgbClr val="FF3300"/>
                </a:solidFill>
                <a:tailEnd type="arrow"/>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68923DB3-CBDE-E644-9697-BFCE83C2A3D9}"/>
                  </a:ext>
                </a:extLst>
              </p:cNvPr>
              <p:cNvCxnSpPr/>
              <p:nvPr/>
            </p:nvCxnSpPr>
            <p:spPr>
              <a:xfrm rot="10800000" flipV="1">
                <a:off x="4724400" y="4038600"/>
                <a:ext cx="1425938" cy="1219200"/>
              </a:xfrm>
              <a:prstGeom prst="straightConnector1">
                <a:avLst/>
              </a:prstGeom>
              <a:ln>
                <a:solidFill>
                  <a:srgbClr val="464653"/>
                </a:solidFill>
                <a:tailEnd type="arrow"/>
              </a:ln>
            </p:spPr>
            <p:style>
              <a:lnRef idx="1">
                <a:schemeClr val="accent1"/>
              </a:lnRef>
              <a:fillRef idx="0">
                <a:schemeClr val="accent1"/>
              </a:fillRef>
              <a:effectRef idx="0">
                <a:schemeClr val="accent1"/>
              </a:effectRef>
              <a:fontRef idx="minor">
                <a:schemeClr val="tx1"/>
              </a:fontRef>
            </p:style>
          </p:cxnSp>
        </p:grpSp>
        <p:sp>
          <p:nvSpPr>
            <p:cNvPr id="71" name="TextBox 70">
              <a:extLst>
                <a:ext uri="{FF2B5EF4-FFF2-40B4-BE49-F238E27FC236}">
                  <a16:creationId xmlns:a16="http://schemas.microsoft.com/office/drawing/2014/main" id="{992905DD-EAD9-E848-8739-36646B14FF47}"/>
                </a:ext>
              </a:extLst>
            </p:cNvPr>
            <p:cNvSpPr txBox="1"/>
            <p:nvPr/>
          </p:nvSpPr>
          <p:spPr>
            <a:xfrm>
              <a:off x="5564236" y="3593068"/>
              <a:ext cx="1983235" cy="523220"/>
            </a:xfrm>
            <a:prstGeom prst="rect">
              <a:avLst/>
            </a:prstGeom>
            <a:noFill/>
          </p:spPr>
          <p:txBody>
            <a:bodyPr wrap="none" rtlCol="0">
              <a:spAutoFit/>
            </a:bodyPr>
            <a:lstStyle/>
            <a:p>
              <a:r>
                <a:rPr lang="en-US" dirty="0">
                  <a:latin typeface="+mn-lt"/>
                </a:rPr>
                <a:t>ratio bounded</a:t>
              </a:r>
            </a:p>
          </p:txBody>
        </p:sp>
      </p:grpSp>
      <mc:AlternateContent xmlns:mc="http://schemas.openxmlformats.org/markup-compatibility/2006" xmlns:a14="http://schemas.microsoft.com/office/drawing/2010/main">
        <mc:Choice Requires="a14">
          <p:sp>
            <p:nvSpPr>
              <p:cNvPr id="79" name="Content Placeholder 2">
                <a:extLst>
                  <a:ext uri="{FF2B5EF4-FFF2-40B4-BE49-F238E27FC236}">
                    <a16:creationId xmlns:a16="http://schemas.microsoft.com/office/drawing/2014/main" id="{00749FE3-49F1-DC48-B6BA-18A389C30E6D}"/>
                  </a:ext>
                </a:extLst>
              </p:cNvPr>
              <p:cNvSpPr txBox="1">
                <a:spLocks/>
              </p:cNvSpPr>
              <p:nvPr/>
            </p:nvSpPr>
            <p:spPr>
              <a:xfrm>
                <a:off x="3876039" y="6174444"/>
                <a:ext cx="3033400" cy="516315"/>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ormAutofit fontScale="775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Aft>
                    <a:spcPts val="3600"/>
                  </a:spcAft>
                  <a:buNone/>
                </a:pPr>
                <a:r>
                  <a:rPr lang="en-US" sz="2800" dirty="0"/>
                  <a:t>Typical setting </a:t>
                </a:r>
                <a14:m>
                  <m:oMath xmlns:m="http://schemas.openxmlformats.org/officeDocument/2006/math">
                    <m:r>
                      <a:rPr lang="en-US" sz="2800" b="0" i="1" smtClean="0">
                        <a:latin typeface="Cambria Math"/>
                      </a:rPr>
                      <m:t>𝜖</m:t>
                    </m:r>
                    <m:r>
                      <a:rPr lang="en-US" sz="2800" b="0" i="1" smtClean="0">
                        <a:latin typeface="Cambria Math"/>
                      </a:rPr>
                      <m:t>=</m:t>
                    </m:r>
                    <m:f>
                      <m:fPr>
                        <m:ctrlPr>
                          <a:rPr lang="en-US" sz="2800" b="0" i="1" smtClean="0">
                            <a:latin typeface="Cambria Math" panose="02040503050406030204" pitchFamily="18" charset="0"/>
                          </a:rPr>
                        </m:ctrlPr>
                      </m:fPr>
                      <m:num>
                        <m:r>
                          <a:rPr lang="en-US" sz="2800" b="0" i="1" smtClean="0">
                            <a:latin typeface="Cambria Math"/>
                          </a:rPr>
                          <m:t>1</m:t>
                        </m:r>
                      </m:num>
                      <m:den>
                        <m:r>
                          <a:rPr lang="en-US" sz="2800" b="0" i="1" smtClean="0">
                            <a:latin typeface="Cambria Math"/>
                          </a:rPr>
                          <m:t>10</m:t>
                        </m:r>
                      </m:den>
                    </m:f>
                  </m:oMath>
                </a14:m>
                <a:endParaRPr lang="en-US" sz="2800" dirty="0"/>
              </a:p>
            </p:txBody>
          </p:sp>
        </mc:Choice>
        <mc:Fallback xmlns="">
          <p:sp>
            <p:nvSpPr>
              <p:cNvPr id="79" name="Content Placeholder 2">
                <a:extLst>
                  <a:ext uri="{FF2B5EF4-FFF2-40B4-BE49-F238E27FC236}">
                    <a16:creationId xmlns:a16="http://schemas.microsoft.com/office/drawing/2014/main" id="{00749FE3-49F1-DC48-B6BA-18A389C30E6D}"/>
                  </a:ext>
                </a:extLst>
              </p:cNvPr>
              <p:cNvSpPr txBox="1">
                <a:spLocks noRot="1" noChangeAspect="1" noMove="1" noResize="1" noEditPoints="1" noAdjustHandles="1" noChangeArrowheads="1" noChangeShapeType="1" noTextEdit="1"/>
              </p:cNvSpPr>
              <p:nvPr/>
            </p:nvSpPr>
            <p:spPr>
              <a:xfrm>
                <a:off x="3876039" y="6174444"/>
                <a:ext cx="3033400" cy="516315"/>
              </a:xfrm>
              <a:prstGeom prst="rect">
                <a:avLst/>
              </a:prstGeom>
              <a:blipFill>
                <a:blip r:embed="rId4"/>
                <a:stretch>
                  <a:fillRect l="-2075" t="-6977" b="-2326"/>
                </a:stretch>
              </a:blipFill>
            </p:spPr>
            <p:txBody>
              <a:bodyPr/>
              <a:lstStyle/>
              <a:p>
                <a:r>
                  <a:rPr lang="en-US">
                    <a:noFill/>
                  </a:rPr>
                  <a:t> </a:t>
                </a:r>
              </a:p>
            </p:txBody>
          </p:sp>
        </mc:Fallback>
      </mc:AlternateContent>
      <p:sp>
        <p:nvSpPr>
          <p:cNvPr id="81" name="TextBox 80">
            <a:extLst>
              <a:ext uri="{FF2B5EF4-FFF2-40B4-BE49-F238E27FC236}">
                <a16:creationId xmlns:a16="http://schemas.microsoft.com/office/drawing/2014/main" id="{6A0DEFB5-F06D-DF4C-AC30-D342C27B6E49}"/>
              </a:ext>
            </a:extLst>
          </p:cNvPr>
          <p:cNvSpPr txBox="1"/>
          <p:nvPr/>
        </p:nvSpPr>
        <p:spPr>
          <a:xfrm>
            <a:off x="8264573" y="2948080"/>
            <a:ext cx="3808323" cy="1477328"/>
          </a:xfrm>
          <a:prstGeom prst="rect">
            <a:avLst/>
          </a:prstGeom>
          <a:solidFill>
            <a:schemeClr val="tx1"/>
          </a:solidFill>
          <a:ln>
            <a:solidFill>
              <a:schemeClr val="accent1">
                <a:lumMod val="40000"/>
                <a:lumOff val="60000"/>
              </a:schemeClr>
            </a:solidFill>
          </a:ln>
        </p:spPr>
        <p:txBody>
          <a:bodyPr wrap="square" rtlCol="0">
            <a:spAutoFit/>
          </a:bodyPr>
          <a:lstStyle/>
          <a:p>
            <a:pPr marL="285750" indent="-285750">
              <a:buFont typeface="Arial" panose="020B0604020202020204" pitchFamily="34" charset="0"/>
              <a:buChar char="•"/>
            </a:pPr>
            <a:r>
              <a:rPr lang="en-US" dirty="0">
                <a:solidFill>
                  <a:schemeClr val="bg1"/>
                </a:solidFill>
                <a:latin typeface="Arial" panose="020B0604020202020204" pitchFamily="34" charset="0"/>
                <a:cs typeface="Arial" panose="020B0604020202020204" pitchFamily="34" charset="0"/>
              </a:rPr>
              <a:t>Participation in the data set poses no </a:t>
            </a:r>
            <a:r>
              <a:rPr lang="en-US" b="1" dirty="0">
                <a:solidFill>
                  <a:schemeClr val="bg1"/>
                </a:solidFill>
                <a:latin typeface="Arial" panose="020B0604020202020204" pitchFamily="34" charset="0"/>
                <a:cs typeface="Arial" panose="020B0604020202020204" pitchFamily="34" charset="0"/>
              </a:rPr>
              <a:t>additional</a:t>
            </a:r>
            <a:r>
              <a:rPr lang="en-US" dirty="0">
                <a:solidFill>
                  <a:schemeClr val="bg1"/>
                </a:solidFill>
                <a:latin typeface="Arial" panose="020B0604020202020204" pitchFamily="34" charset="0"/>
                <a:cs typeface="Arial" panose="020B0604020202020204" pitchFamily="34" charset="0"/>
              </a:rPr>
              <a:t> risk</a:t>
            </a:r>
          </a:p>
          <a:p>
            <a:pPr marL="285750" indent="-285750">
              <a:buFont typeface="Arial" panose="020B0604020202020204" pitchFamily="34" charset="0"/>
              <a:buChar char="•"/>
            </a:pPr>
            <a:r>
              <a:rPr lang="en-US" dirty="0">
                <a:solidFill>
                  <a:schemeClr val="bg1"/>
                </a:solidFill>
                <a:latin typeface="Arial" panose="020B0604020202020204" pitchFamily="34" charset="0"/>
                <a:cs typeface="Arial" panose="020B0604020202020204" pitchFamily="34" charset="0"/>
                <a:sym typeface="Symbol" pitchFamily="18" charset="2"/>
              </a:rPr>
              <a:t>Adversary does not distinguish whether I supplied </a:t>
            </a:r>
            <a:br>
              <a:rPr lang="en-US" dirty="0">
                <a:solidFill>
                  <a:schemeClr val="bg1"/>
                </a:solidFill>
                <a:latin typeface="Arial" panose="020B0604020202020204" pitchFamily="34" charset="0"/>
                <a:cs typeface="Arial" panose="020B0604020202020204" pitchFamily="34" charset="0"/>
                <a:sym typeface="Symbol" pitchFamily="18" charset="2"/>
              </a:rPr>
            </a:br>
            <a:r>
              <a:rPr lang="en-US" dirty="0">
                <a:solidFill>
                  <a:schemeClr val="bg1"/>
                </a:solidFill>
                <a:latin typeface="Arial" panose="020B0604020202020204" pitchFamily="34" charset="0"/>
                <a:cs typeface="Arial" panose="020B0604020202020204" pitchFamily="34" charset="0"/>
                <a:sym typeface="Symbol" pitchFamily="18" charset="2"/>
              </a:rPr>
              <a:t>real or fake input</a:t>
            </a:r>
          </a:p>
        </p:txBody>
      </p:sp>
      <p:sp>
        <p:nvSpPr>
          <p:cNvPr id="2" name="Slide Number Placeholder 1">
            <a:extLst>
              <a:ext uri="{FF2B5EF4-FFF2-40B4-BE49-F238E27FC236}">
                <a16:creationId xmlns:a16="http://schemas.microsoft.com/office/drawing/2014/main" id="{30808859-B2BC-9C4A-9E73-211AEA409125}"/>
              </a:ext>
            </a:extLst>
          </p:cNvPr>
          <p:cNvSpPr>
            <a:spLocks noGrp="1"/>
          </p:cNvSpPr>
          <p:nvPr>
            <p:ph type="sldNum" sz="quarter" idx="12"/>
          </p:nvPr>
        </p:nvSpPr>
        <p:spPr/>
        <p:txBody>
          <a:bodyPr/>
          <a:lstStyle/>
          <a:p>
            <a:fld id="{3E5BF5F9-4D9A-9543-85E8-59158CD2B6EB}" type="slidenum">
              <a:rPr lang="en-US" smtClean="0"/>
              <a:t>6</a:t>
            </a:fld>
            <a:endParaRPr lang="en-US"/>
          </a:p>
        </p:txBody>
      </p:sp>
    </p:spTree>
    <p:extLst>
      <p:ext uri="{BB962C8B-B14F-4D97-AF65-F5344CB8AC3E}">
        <p14:creationId xmlns:p14="http://schemas.microsoft.com/office/powerpoint/2010/main" val="350283830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9">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9">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1"/>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grpId="1" nodeType="afterEffect">
                                  <p:stCondLst>
                                    <p:cond delay="0"/>
                                  </p:stCondLst>
                                  <p:childTnLst>
                                    <p:set>
                                      <p:cBhvr>
                                        <p:cTn id="15" dur="1" fill="hold">
                                          <p:stCondLst>
                                            <p:cond delay="0"/>
                                          </p:stCondLst>
                                        </p:cTn>
                                        <p:tgtEl>
                                          <p:spTgt spid="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 grpId="0" build="p" animBg="1"/>
      <p:bldP spid="81" grpId="0" animBg="1"/>
      <p:bldP spid="81" grpId="1"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7" name="Title 1"/>
              <p:cNvSpPr>
                <a:spLocks noGrp="1"/>
              </p:cNvSpPr>
              <p:nvPr>
                <p:ph type="title"/>
              </p:nvPr>
            </p:nvSpPr>
            <p:spPr>
              <a:xfrm>
                <a:off x="370148" y="87212"/>
                <a:ext cx="11453990" cy="1325563"/>
              </a:xfrm>
            </p:spPr>
            <p:txBody>
              <a:bodyPr>
                <a:normAutofit/>
              </a:bodyPr>
              <a:lstStyle/>
              <a:p>
                <a:r>
                  <a:rPr lang="en-US" dirty="0">
                    <a:ea typeface="Arial" charset="0"/>
                    <a:cs typeface="Arial" charset="0"/>
                  </a:rPr>
                  <a:t>Achieving</a:t>
                </a:r>
                <a:r>
                  <a:rPr lang="en-US" b="1" dirty="0">
                    <a:solidFill>
                      <a:srgbClr val="FF0000"/>
                    </a:solidFill>
                    <a:ea typeface="Arial" charset="0"/>
                    <a:cs typeface="Arial" charset="0"/>
                  </a:rPr>
                  <a:t> </a:t>
                </a:r>
                <a14:m>
                  <m:oMath xmlns:m="http://schemas.openxmlformats.org/officeDocument/2006/math">
                    <m:r>
                      <a:rPr lang="en-US" b="1" i="1" dirty="0">
                        <a:solidFill>
                          <a:srgbClr val="FF0000"/>
                        </a:solidFill>
                        <a:latin typeface="Cambria Math" panose="02040503050406030204" pitchFamily="18" charset="0"/>
                        <a:ea typeface="Arial" charset="0"/>
                        <a:cs typeface="Arial" charset="0"/>
                      </a:rPr>
                      <m:t>𝜺</m:t>
                    </m:r>
                  </m:oMath>
                </a14:m>
                <a:r>
                  <a:rPr lang="en-US" altLang="zh-CN" b="1" dirty="0">
                    <a:solidFill>
                      <a:srgbClr val="FF0000"/>
                    </a:solidFill>
                    <a:latin typeface="Arial" charset="0"/>
                    <a:ea typeface="Arial" charset="0"/>
                    <a:cs typeface="Arial" charset="0"/>
                  </a:rPr>
                  <a:t>-d</a:t>
                </a:r>
                <a:r>
                  <a:rPr lang="en-US" b="1" dirty="0">
                    <a:solidFill>
                      <a:srgbClr val="FF0000"/>
                    </a:solidFill>
                    <a:latin typeface="Arial" charset="0"/>
                    <a:ea typeface="Arial" charset="0"/>
                    <a:cs typeface="Arial" charset="0"/>
                  </a:rPr>
                  <a:t>ifferential privacy: setting</a:t>
                </a:r>
                <a:endParaRPr lang="en-SG" b="1" dirty="0">
                  <a:solidFill>
                    <a:srgbClr val="FF0000"/>
                  </a:solidFill>
                  <a:latin typeface="Arial" charset="0"/>
                  <a:ea typeface="Arial" charset="0"/>
                  <a:cs typeface="Arial" charset="0"/>
                </a:endParaRPr>
              </a:p>
            </p:txBody>
          </p:sp>
        </mc:Choice>
        <mc:Fallback xmlns="">
          <p:sp>
            <p:nvSpPr>
              <p:cNvPr id="17" name="Title 1"/>
              <p:cNvSpPr>
                <a:spLocks noGrp="1" noRot="1" noChangeAspect="1" noMove="1" noResize="1" noEditPoints="1" noAdjustHandles="1" noChangeArrowheads="1" noChangeShapeType="1" noTextEdit="1"/>
              </p:cNvSpPr>
              <p:nvPr>
                <p:ph type="title"/>
              </p:nvPr>
            </p:nvSpPr>
            <p:spPr>
              <a:xfrm>
                <a:off x="370148" y="87212"/>
                <a:ext cx="11453990" cy="1325563"/>
              </a:xfrm>
              <a:blipFill>
                <a:blip r:embed="rId3"/>
                <a:stretch>
                  <a:fillRect l="-210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25214" y="1381771"/>
                <a:ext cx="11098924" cy="2920406"/>
              </a:xfrm>
            </p:spPr>
            <p:txBody>
              <a:bodyPr>
                <a:normAutofit/>
              </a:bodyPr>
              <a:lstStyle/>
              <a:p>
                <a:r>
                  <a:rPr lang="en-US" dirty="0">
                    <a:latin typeface="Arial" charset="0"/>
                    <a:ea typeface="Arial" charset="0"/>
                    <a:cs typeface="Arial" charset="0"/>
                  </a:rPr>
                  <a:t>Example:</a:t>
                </a:r>
              </a:p>
              <a:p>
                <a:pPr lvl="1"/>
                <a:r>
                  <a:rPr lang="en-US" dirty="0">
                    <a:latin typeface="Arial" charset="0"/>
                    <a:ea typeface="Arial" charset="0"/>
                    <a:cs typeface="Arial" charset="0"/>
                  </a:rPr>
                  <a:t>Dataset: 		A set of patients</a:t>
                </a:r>
              </a:p>
              <a:p>
                <a:pPr lvl="1"/>
                <a:r>
                  <a:rPr lang="en-US" dirty="0">
                    <a:latin typeface="Arial" charset="0"/>
                    <a:ea typeface="Arial" charset="0"/>
                    <a:cs typeface="Arial" charset="0"/>
                  </a:rPr>
                  <a:t>Objective:	Release the number of diabetes patients with </a:t>
                </a:r>
                <a14:m>
                  <m:oMath xmlns:m="http://schemas.openxmlformats.org/officeDocument/2006/math">
                    <m:r>
                      <a:rPr lang="en-US" b="1" i="1" dirty="0">
                        <a:solidFill>
                          <a:srgbClr val="0000FF"/>
                        </a:solidFill>
                        <a:latin typeface="Cambria Math" panose="02040503050406030204" pitchFamily="18" charset="0"/>
                        <a:ea typeface="Arial" charset="0"/>
                        <a:cs typeface="Arial" charset="0"/>
                      </a:rPr>
                      <m:t>𝜺</m:t>
                    </m:r>
                  </m:oMath>
                </a14:m>
                <a:r>
                  <a:rPr lang="en-US" altLang="zh-CN" dirty="0">
                    <a:latin typeface="Arial" charset="0"/>
                    <a:ea typeface="Arial" charset="0"/>
                    <a:cs typeface="Arial" charset="0"/>
                  </a:rPr>
                  <a:t>-DP</a:t>
                </a:r>
              </a:p>
              <a:p>
                <a:pPr lvl="1"/>
                <a:endParaRPr lang="en-US" sz="900" dirty="0">
                  <a:latin typeface="Arial" charset="0"/>
                  <a:ea typeface="Arial" charset="0"/>
                  <a:cs typeface="Arial" charset="0"/>
                </a:endParaRPr>
              </a:p>
              <a:p>
                <a:pPr marL="457200" lvl="1" indent="0">
                  <a:buNone/>
                </a:pPr>
                <a14:m>
                  <m:oMathPara xmlns:m="http://schemas.openxmlformats.org/officeDocument/2006/math">
                    <m:oMathParaPr>
                      <m:jc m:val="centerGroup"/>
                    </m:oMathParaPr>
                    <m:oMath xmlns:m="http://schemas.openxmlformats.org/officeDocument/2006/math">
                      <m:func>
                        <m:funcPr>
                          <m:ctrlPr>
                            <a:rPr lang="en-US" i="1" dirty="0">
                              <a:latin typeface="Cambria Math" panose="02040503050406030204" pitchFamily="18" charset="0"/>
                              <a:ea typeface="Arial" charset="0"/>
                              <a:cs typeface="Arial" charset="0"/>
                            </a:rPr>
                          </m:ctrlPr>
                        </m:funcPr>
                        <m:fName>
                          <m:r>
                            <m:rPr>
                              <m:sty m:val="p"/>
                            </m:rPr>
                            <a:rPr lang="en-US" dirty="0">
                              <a:latin typeface="Cambria Math" panose="02040503050406030204" pitchFamily="18" charset="0"/>
                              <a:ea typeface="Arial" charset="0"/>
                              <a:cs typeface="Arial" charset="0"/>
                            </a:rPr>
                            <m:t>Pr</m:t>
                          </m:r>
                        </m:fName>
                        <m:e>
                          <m:d>
                            <m:dPr>
                              <m:begChr m:val="["/>
                              <m:endChr m:val="]"/>
                              <m:ctrlPr>
                                <a:rPr lang="en-US" i="1" dirty="0">
                                  <a:latin typeface="Cambria Math" panose="02040503050406030204" pitchFamily="18" charset="0"/>
                                  <a:ea typeface="Arial" charset="0"/>
                                  <a:cs typeface="Arial" charset="0"/>
                                </a:rPr>
                              </m:ctrlPr>
                            </m:dPr>
                            <m:e>
                              <m:r>
                                <a:rPr lang="en-US" b="1" i="1" dirty="0">
                                  <a:solidFill>
                                    <a:srgbClr val="0000FF"/>
                                  </a:solidFill>
                                  <a:latin typeface="Cambria Math" panose="02040503050406030204" pitchFamily="18" charset="0"/>
                                  <a:ea typeface="Arial" charset="0"/>
                                  <a:cs typeface="Arial" charset="0"/>
                                </a:rPr>
                                <m:t>𝑨</m:t>
                              </m:r>
                              <m:d>
                                <m:dPr>
                                  <m:ctrlPr>
                                    <a:rPr lang="en-US" i="1" dirty="0">
                                      <a:latin typeface="Cambria Math" panose="02040503050406030204" pitchFamily="18" charset="0"/>
                                      <a:ea typeface="Arial" charset="0"/>
                                      <a:cs typeface="Arial" charset="0"/>
                                    </a:rPr>
                                  </m:ctrlPr>
                                </m:dPr>
                                <m:e>
                                  <m:r>
                                    <a:rPr lang="en-US" b="1" i="1" dirty="0">
                                      <a:solidFill>
                                        <a:srgbClr val="0000FF"/>
                                      </a:solidFill>
                                      <a:latin typeface="Cambria Math" panose="02040503050406030204" pitchFamily="18" charset="0"/>
                                      <a:ea typeface="Arial" charset="0"/>
                                      <a:cs typeface="Arial" charset="0"/>
                                    </a:rPr>
                                    <m:t>𝑫</m:t>
                                  </m:r>
                                </m:e>
                              </m:d>
                              <m:r>
                                <a:rPr lang="en-US" i="1" dirty="0">
                                  <a:latin typeface="Cambria Math" panose="02040503050406030204" pitchFamily="18" charset="0"/>
                                  <a:ea typeface="Arial" charset="0"/>
                                  <a:cs typeface="Arial" charset="0"/>
                                </a:rPr>
                                <m:t>=</m:t>
                              </m:r>
                              <m:r>
                                <a:rPr lang="en-US" b="1" i="1" dirty="0">
                                  <a:solidFill>
                                    <a:srgbClr val="0000FF"/>
                                  </a:solidFill>
                                  <a:latin typeface="Cambria Math" panose="02040503050406030204" pitchFamily="18" charset="0"/>
                                  <a:ea typeface="Arial" charset="0"/>
                                  <a:cs typeface="Arial" charset="0"/>
                                </a:rPr>
                                <m:t>𝑶</m:t>
                              </m:r>
                            </m:e>
                          </m:d>
                        </m:e>
                      </m:func>
                      <m:r>
                        <a:rPr lang="en-US" i="1" dirty="0">
                          <a:latin typeface="Cambria Math" panose="02040503050406030204" pitchFamily="18" charset="0"/>
                          <a:ea typeface="Arial" charset="0"/>
                          <a:cs typeface="Arial" charset="0"/>
                        </a:rPr>
                        <m:t>≤</m:t>
                      </m:r>
                      <m:r>
                        <m:rPr>
                          <m:sty m:val="p"/>
                        </m:rPr>
                        <a:rPr lang="en-US" dirty="0">
                          <a:latin typeface="Cambria Math" panose="02040503050406030204" pitchFamily="18" charset="0"/>
                          <a:ea typeface="Arial" charset="0"/>
                          <a:cs typeface="Arial" charset="0"/>
                        </a:rPr>
                        <m:t>exp</m:t>
                      </m:r>
                      <m:r>
                        <a:rPr lang="en-US" i="1" dirty="0">
                          <a:latin typeface="Cambria Math" panose="02040503050406030204" pitchFamily="18" charset="0"/>
                          <a:ea typeface="Arial" charset="0"/>
                          <a:cs typeface="Arial" charset="0"/>
                        </a:rPr>
                        <m:t>(</m:t>
                      </m:r>
                      <m:r>
                        <a:rPr lang="en-US" b="1" i="1" dirty="0">
                          <a:solidFill>
                            <a:srgbClr val="0000FF"/>
                          </a:solidFill>
                          <a:latin typeface="Cambria Math" panose="02040503050406030204" pitchFamily="18" charset="0"/>
                          <a:ea typeface="Arial" charset="0"/>
                          <a:cs typeface="Arial" charset="0"/>
                        </a:rPr>
                        <m:t>𝜺</m:t>
                      </m:r>
                      <m:r>
                        <a:rPr lang="en-US" i="1" dirty="0">
                          <a:latin typeface="Cambria Math" panose="02040503050406030204" pitchFamily="18" charset="0"/>
                          <a:ea typeface="Arial" charset="0"/>
                          <a:cs typeface="Arial" charset="0"/>
                        </a:rPr>
                        <m:t>)∙</m:t>
                      </m:r>
                      <m:func>
                        <m:funcPr>
                          <m:ctrlPr>
                            <a:rPr lang="en-US" i="1" dirty="0">
                              <a:latin typeface="Cambria Math" panose="02040503050406030204" pitchFamily="18" charset="0"/>
                              <a:ea typeface="Arial" charset="0"/>
                              <a:cs typeface="Arial" charset="0"/>
                            </a:rPr>
                          </m:ctrlPr>
                        </m:funcPr>
                        <m:fName>
                          <m:r>
                            <m:rPr>
                              <m:sty m:val="p"/>
                            </m:rPr>
                            <a:rPr lang="en-US" dirty="0">
                              <a:latin typeface="Cambria Math" panose="02040503050406030204" pitchFamily="18" charset="0"/>
                              <a:ea typeface="Arial" charset="0"/>
                              <a:cs typeface="Arial" charset="0"/>
                            </a:rPr>
                            <m:t>Pr</m:t>
                          </m:r>
                        </m:fName>
                        <m:e>
                          <m:d>
                            <m:dPr>
                              <m:begChr m:val="["/>
                              <m:endChr m:val="]"/>
                              <m:ctrlPr>
                                <a:rPr lang="en-US" i="1" dirty="0">
                                  <a:latin typeface="Cambria Math" panose="02040503050406030204" pitchFamily="18" charset="0"/>
                                  <a:ea typeface="Arial" charset="0"/>
                                  <a:cs typeface="Arial" charset="0"/>
                                </a:rPr>
                              </m:ctrlPr>
                            </m:dPr>
                            <m:e>
                              <m:r>
                                <a:rPr lang="en-US" b="1" i="1" dirty="0">
                                  <a:solidFill>
                                    <a:srgbClr val="0000FF"/>
                                  </a:solidFill>
                                  <a:latin typeface="Cambria Math" panose="02040503050406030204" pitchFamily="18" charset="0"/>
                                  <a:ea typeface="Arial" charset="0"/>
                                  <a:cs typeface="Arial" charset="0"/>
                                </a:rPr>
                                <m:t>𝑨</m:t>
                              </m:r>
                              <m:d>
                                <m:dPr>
                                  <m:ctrlPr>
                                    <a:rPr lang="en-US" i="1" dirty="0">
                                      <a:latin typeface="Cambria Math" panose="02040503050406030204" pitchFamily="18" charset="0"/>
                                      <a:ea typeface="Arial" charset="0"/>
                                      <a:cs typeface="Arial" charset="0"/>
                                    </a:rPr>
                                  </m:ctrlPr>
                                </m:dPr>
                                <m:e>
                                  <m:r>
                                    <a:rPr lang="en-US" b="1" i="1" dirty="0">
                                      <a:solidFill>
                                        <a:srgbClr val="0000FF"/>
                                      </a:solidFill>
                                      <a:latin typeface="Cambria Math" panose="02040503050406030204" pitchFamily="18" charset="0"/>
                                      <a:ea typeface="Arial" charset="0"/>
                                      <a:cs typeface="Arial" charset="0"/>
                                    </a:rPr>
                                    <m:t>𝑫</m:t>
                                  </m:r>
                                  <m:r>
                                    <a:rPr lang="en-US" b="1" i="1" dirty="0">
                                      <a:solidFill>
                                        <a:srgbClr val="0000FF"/>
                                      </a:solidFill>
                                      <a:latin typeface="Cambria Math" panose="02040503050406030204" pitchFamily="18" charset="0"/>
                                      <a:ea typeface="Arial" charset="0"/>
                                      <a:cs typeface="Arial" charset="0"/>
                                    </a:rPr>
                                    <m:t>′</m:t>
                                  </m:r>
                                </m:e>
                              </m:d>
                              <m:r>
                                <a:rPr lang="en-US" i="1" dirty="0">
                                  <a:latin typeface="Cambria Math" panose="02040503050406030204" pitchFamily="18" charset="0"/>
                                  <a:ea typeface="Arial" charset="0"/>
                                  <a:cs typeface="Arial" charset="0"/>
                                </a:rPr>
                                <m:t>=</m:t>
                              </m:r>
                              <m:r>
                                <a:rPr lang="en-US" b="1" i="1" dirty="0">
                                  <a:solidFill>
                                    <a:srgbClr val="0000FF"/>
                                  </a:solidFill>
                                  <a:latin typeface="Cambria Math" panose="02040503050406030204" pitchFamily="18" charset="0"/>
                                  <a:ea typeface="Arial" charset="0"/>
                                  <a:cs typeface="Arial" charset="0"/>
                                </a:rPr>
                                <m:t>𝑶</m:t>
                              </m:r>
                            </m:e>
                          </m:d>
                        </m:e>
                      </m:func>
                    </m:oMath>
                  </m:oMathPara>
                </a14:m>
                <a:endParaRPr lang="en-SG" dirty="0">
                  <a:latin typeface="Arial" charset="0"/>
                  <a:ea typeface="Arial" charset="0"/>
                  <a:cs typeface="Arial" charset="0"/>
                </a:endParaRPr>
              </a:p>
              <a:p>
                <a:endParaRPr lang="en-US" sz="500" dirty="0">
                  <a:latin typeface="Arial" charset="0"/>
                  <a:ea typeface="Arial" charset="0"/>
                  <a:cs typeface="Arial" charset="0"/>
                </a:endParaRPr>
              </a:p>
              <a:p>
                <a:r>
                  <a:rPr lang="en-US" dirty="0">
                    <a:latin typeface="Arial" charset="0"/>
                    <a:ea typeface="Arial" charset="0"/>
                    <a:cs typeface="Arial" charset="0"/>
                  </a:rPr>
                  <a:t>Idea: </a:t>
                </a:r>
              </a:p>
              <a:p>
                <a:pPr lvl="1"/>
                <a:r>
                  <a:rPr lang="en-US" dirty="0">
                    <a:latin typeface="Arial" charset="0"/>
                    <a:ea typeface="Arial" charset="0"/>
                    <a:cs typeface="Arial" charset="0"/>
                  </a:rPr>
                  <a:t>Perturb the number of diabetes patients to obtain a smooth distribution</a:t>
                </a:r>
              </a:p>
              <a:p>
                <a:pPr lvl="1"/>
                <a:endParaRPr lang="en-US" dirty="0">
                  <a:latin typeface="Arial" charset="0"/>
                  <a:ea typeface="Arial" charset="0"/>
                  <a:cs typeface="Arial" charset="0"/>
                </a:endParaRPr>
              </a:p>
              <a:p>
                <a:pPr lvl="1"/>
                <a:endParaRPr lang="en-US" dirty="0">
                  <a:latin typeface="Arial" charset="0"/>
                  <a:ea typeface="Arial" charset="0"/>
                  <a:cs typeface="Arial" charset="0"/>
                </a:endParaRPr>
              </a:p>
              <a:p>
                <a:endParaRPr lang="en-SG"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25214" y="1381771"/>
                <a:ext cx="11098924" cy="2920406"/>
              </a:xfrm>
              <a:blipFill>
                <a:blip r:embed="rId4"/>
                <a:stretch>
                  <a:fillRect l="-914" t="-3463" b="-3030"/>
                </a:stretch>
              </a:blipFill>
            </p:spPr>
            <p:txBody>
              <a:bodyPr/>
              <a:lstStyle/>
              <a:p>
                <a:r>
                  <a:rPr lang="en-US">
                    <a:noFill/>
                  </a:rPr>
                  <a:t> </a:t>
                </a:r>
              </a:p>
            </p:txBody>
          </p:sp>
        </mc:Fallback>
      </mc:AlternateContent>
      <p:cxnSp>
        <p:nvCxnSpPr>
          <p:cNvPr id="16" name="Straight Arrow Connector 15" descr="arrows">
            <a:extLst>
              <a:ext uri="{FF2B5EF4-FFF2-40B4-BE49-F238E27FC236}">
                <a16:creationId xmlns:a16="http://schemas.microsoft.com/office/drawing/2014/main" id="{29D83E7D-3BB8-0347-9FA7-FA5065BDCA6C}"/>
              </a:ext>
            </a:extLst>
          </p:cNvPr>
          <p:cNvCxnSpPr/>
          <p:nvPr/>
        </p:nvCxnSpPr>
        <p:spPr>
          <a:xfrm>
            <a:off x="1785176" y="5018274"/>
            <a:ext cx="0" cy="1305436"/>
          </a:xfrm>
          <a:prstGeom prst="straightConnector1">
            <a:avLst/>
          </a:prstGeom>
          <a:ln w="15875">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19" name="Straight Arrow Connector 18" descr="arrows">
            <a:extLst>
              <a:ext uri="{FF2B5EF4-FFF2-40B4-BE49-F238E27FC236}">
                <a16:creationId xmlns:a16="http://schemas.microsoft.com/office/drawing/2014/main" id="{456B4A13-A9BB-6745-AF31-7797FD948368}"/>
              </a:ext>
            </a:extLst>
          </p:cNvPr>
          <p:cNvCxnSpPr/>
          <p:nvPr/>
        </p:nvCxnSpPr>
        <p:spPr>
          <a:xfrm flipH="1">
            <a:off x="1785176" y="6323710"/>
            <a:ext cx="5976664" cy="0"/>
          </a:xfrm>
          <a:prstGeom prst="straightConnector1">
            <a:avLst/>
          </a:prstGeom>
          <a:ln w="15875">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cxnSp>
      <p:sp>
        <p:nvSpPr>
          <p:cNvPr id="24" name="Freeform 23" descr="&quot;&quot;">
            <a:extLst>
              <a:ext uri="{FF2B5EF4-FFF2-40B4-BE49-F238E27FC236}">
                <a16:creationId xmlns:a16="http://schemas.microsoft.com/office/drawing/2014/main" id="{AE93E367-B5AB-E44D-8788-80C19C96B206}"/>
              </a:ext>
            </a:extLst>
          </p:cNvPr>
          <p:cNvSpPr/>
          <p:nvPr/>
        </p:nvSpPr>
        <p:spPr>
          <a:xfrm>
            <a:off x="1782743" y="5550930"/>
            <a:ext cx="1958008" cy="586408"/>
          </a:xfrm>
          <a:custGeom>
            <a:avLst/>
            <a:gdLst>
              <a:gd name="connsiteX0" fmla="*/ 1958008 w 1958008"/>
              <a:gd name="connsiteY0" fmla="*/ 0 h 586408"/>
              <a:gd name="connsiteX1" fmla="*/ 1461052 w 1958008"/>
              <a:gd name="connsiteY1" fmla="*/ 278295 h 586408"/>
              <a:gd name="connsiteX2" fmla="*/ 924339 w 1958008"/>
              <a:gd name="connsiteY2" fmla="*/ 457200 h 586408"/>
              <a:gd name="connsiteX3" fmla="*/ 0 w 1958008"/>
              <a:gd name="connsiteY3" fmla="*/ 586408 h 586408"/>
            </a:gdLst>
            <a:ahLst/>
            <a:cxnLst>
              <a:cxn ang="0">
                <a:pos x="connsiteX0" y="connsiteY0"/>
              </a:cxn>
              <a:cxn ang="0">
                <a:pos x="connsiteX1" y="connsiteY1"/>
              </a:cxn>
              <a:cxn ang="0">
                <a:pos x="connsiteX2" y="connsiteY2"/>
              </a:cxn>
              <a:cxn ang="0">
                <a:pos x="connsiteX3" y="connsiteY3"/>
              </a:cxn>
            </a:cxnLst>
            <a:rect l="l" t="t" r="r" b="b"/>
            <a:pathLst>
              <a:path w="1958008" h="586408">
                <a:moveTo>
                  <a:pt x="1958008" y="0"/>
                </a:moveTo>
                <a:cubicBezTo>
                  <a:pt x="1795669" y="101047"/>
                  <a:pt x="1633330" y="202095"/>
                  <a:pt x="1461052" y="278295"/>
                </a:cubicBezTo>
                <a:cubicBezTo>
                  <a:pt x="1288774" y="354495"/>
                  <a:pt x="1167848" y="405848"/>
                  <a:pt x="924339" y="457200"/>
                </a:cubicBezTo>
                <a:cubicBezTo>
                  <a:pt x="680830" y="508552"/>
                  <a:pt x="0" y="586408"/>
                  <a:pt x="0" y="586408"/>
                </a:cubicBezTo>
              </a:path>
            </a:pathLst>
          </a:cu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5" name="Freeform 24" descr="&quot;&quot;">
            <a:extLst>
              <a:ext uri="{FF2B5EF4-FFF2-40B4-BE49-F238E27FC236}">
                <a16:creationId xmlns:a16="http://schemas.microsoft.com/office/drawing/2014/main" id="{EBF9D3B9-081A-A242-A553-D1FC5685F24A}"/>
              </a:ext>
            </a:extLst>
          </p:cNvPr>
          <p:cNvSpPr/>
          <p:nvPr/>
        </p:nvSpPr>
        <p:spPr>
          <a:xfrm flipH="1">
            <a:off x="3729393" y="5542208"/>
            <a:ext cx="1944217" cy="586408"/>
          </a:xfrm>
          <a:custGeom>
            <a:avLst/>
            <a:gdLst>
              <a:gd name="connsiteX0" fmla="*/ 1958008 w 1958008"/>
              <a:gd name="connsiteY0" fmla="*/ 0 h 586408"/>
              <a:gd name="connsiteX1" fmla="*/ 1461052 w 1958008"/>
              <a:gd name="connsiteY1" fmla="*/ 278295 h 586408"/>
              <a:gd name="connsiteX2" fmla="*/ 924339 w 1958008"/>
              <a:gd name="connsiteY2" fmla="*/ 457200 h 586408"/>
              <a:gd name="connsiteX3" fmla="*/ 0 w 1958008"/>
              <a:gd name="connsiteY3" fmla="*/ 586408 h 586408"/>
            </a:gdLst>
            <a:ahLst/>
            <a:cxnLst>
              <a:cxn ang="0">
                <a:pos x="connsiteX0" y="connsiteY0"/>
              </a:cxn>
              <a:cxn ang="0">
                <a:pos x="connsiteX1" y="connsiteY1"/>
              </a:cxn>
              <a:cxn ang="0">
                <a:pos x="connsiteX2" y="connsiteY2"/>
              </a:cxn>
              <a:cxn ang="0">
                <a:pos x="connsiteX3" y="connsiteY3"/>
              </a:cxn>
            </a:cxnLst>
            <a:rect l="l" t="t" r="r" b="b"/>
            <a:pathLst>
              <a:path w="1958008" h="586408">
                <a:moveTo>
                  <a:pt x="1958008" y="0"/>
                </a:moveTo>
                <a:cubicBezTo>
                  <a:pt x="1795669" y="101047"/>
                  <a:pt x="1633330" y="202095"/>
                  <a:pt x="1461052" y="278295"/>
                </a:cubicBezTo>
                <a:cubicBezTo>
                  <a:pt x="1288774" y="354495"/>
                  <a:pt x="1167848" y="405848"/>
                  <a:pt x="924339" y="457200"/>
                </a:cubicBezTo>
                <a:cubicBezTo>
                  <a:pt x="680830" y="508552"/>
                  <a:pt x="0" y="586408"/>
                  <a:pt x="0" y="586408"/>
                </a:cubicBezTo>
              </a:path>
            </a:pathLst>
          </a:cu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6" name="Freeform 25" descr="&quot;&quot;">
            <a:extLst>
              <a:ext uri="{FF2B5EF4-FFF2-40B4-BE49-F238E27FC236}">
                <a16:creationId xmlns:a16="http://schemas.microsoft.com/office/drawing/2014/main" id="{02E59C92-3DB9-1C44-BFFB-0FCCF067835F}"/>
              </a:ext>
            </a:extLst>
          </p:cNvPr>
          <p:cNvSpPr/>
          <p:nvPr/>
        </p:nvSpPr>
        <p:spPr>
          <a:xfrm>
            <a:off x="5659003" y="6132267"/>
            <a:ext cx="1908314" cy="139148"/>
          </a:xfrm>
          <a:custGeom>
            <a:avLst/>
            <a:gdLst>
              <a:gd name="connsiteX0" fmla="*/ 0 w 1908314"/>
              <a:gd name="connsiteY0" fmla="*/ 0 h 139148"/>
              <a:gd name="connsiteX1" fmla="*/ 1908314 w 1908314"/>
              <a:gd name="connsiteY1" fmla="*/ 139148 h 139148"/>
            </a:gdLst>
            <a:ahLst/>
            <a:cxnLst>
              <a:cxn ang="0">
                <a:pos x="connsiteX0" y="connsiteY0"/>
              </a:cxn>
              <a:cxn ang="0">
                <a:pos x="connsiteX1" y="connsiteY1"/>
              </a:cxn>
            </a:cxnLst>
            <a:rect l="l" t="t" r="r" b="b"/>
            <a:pathLst>
              <a:path w="1908314" h="139148">
                <a:moveTo>
                  <a:pt x="0" y="0"/>
                </a:moveTo>
                <a:lnTo>
                  <a:pt x="1908314" y="139148"/>
                </a:lnTo>
              </a:path>
            </a:pathLst>
          </a:cu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nvGrpSpPr>
          <p:cNvPr id="28" name="Group 27" descr="&quot;&quot;">
            <a:extLst>
              <a:ext uri="{FF2B5EF4-FFF2-40B4-BE49-F238E27FC236}">
                <a16:creationId xmlns:a16="http://schemas.microsoft.com/office/drawing/2014/main" id="{78E36111-92B4-B14E-B2B2-8A11FEB2201F}"/>
              </a:ext>
            </a:extLst>
          </p:cNvPr>
          <p:cNvGrpSpPr/>
          <p:nvPr/>
        </p:nvGrpSpPr>
        <p:grpSpPr>
          <a:xfrm flipH="1">
            <a:off x="1833250" y="5547077"/>
            <a:ext cx="5784574" cy="725151"/>
            <a:chOff x="1265583" y="5469970"/>
            <a:chExt cx="5784574" cy="725151"/>
          </a:xfrm>
        </p:grpSpPr>
        <p:sp>
          <p:nvSpPr>
            <p:cNvPr id="29" name="Freeform 28">
              <a:extLst>
                <a:ext uri="{FF2B5EF4-FFF2-40B4-BE49-F238E27FC236}">
                  <a16:creationId xmlns:a16="http://schemas.microsoft.com/office/drawing/2014/main" id="{75A3C145-793E-DC45-9A0F-1E13EA86D156}"/>
                </a:ext>
              </a:extLst>
            </p:cNvPr>
            <p:cNvSpPr/>
            <p:nvPr/>
          </p:nvSpPr>
          <p:spPr>
            <a:xfrm>
              <a:off x="1265583" y="5478692"/>
              <a:ext cx="1958008" cy="586408"/>
            </a:xfrm>
            <a:custGeom>
              <a:avLst/>
              <a:gdLst>
                <a:gd name="connsiteX0" fmla="*/ 1958008 w 1958008"/>
                <a:gd name="connsiteY0" fmla="*/ 0 h 586408"/>
                <a:gd name="connsiteX1" fmla="*/ 1461052 w 1958008"/>
                <a:gd name="connsiteY1" fmla="*/ 278295 h 586408"/>
                <a:gd name="connsiteX2" fmla="*/ 924339 w 1958008"/>
                <a:gd name="connsiteY2" fmla="*/ 457200 h 586408"/>
                <a:gd name="connsiteX3" fmla="*/ 0 w 1958008"/>
                <a:gd name="connsiteY3" fmla="*/ 586408 h 586408"/>
              </a:gdLst>
              <a:ahLst/>
              <a:cxnLst>
                <a:cxn ang="0">
                  <a:pos x="connsiteX0" y="connsiteY0"/>
                </a:cxn>
                <a:cxn ang="0">
                  <a:pos x="connsiteX1" y="connsiteY1"/>
                </a:cxn>
                <a:cxn ang="0">
                  <a:pos x="connsiteX2" y="connsiteY2"/>
                </a:cxn>
                <a:cxn ang="0">
                  <a:pos x="connsiteX3" y="connsiteY3"/>
                </a:cxn>
              </a:cxnLst>
              <a:rect l="l" t="t" r="r" b="b"/>
              <a:pathLst>
                <a:path w="1958008" h="586408">
                  <a:moveTo>
                    <a:pt x="1958008" y="0"/>
                  </a:moveTo>
                  <a:cubicBezTo>
                    <a:pt x="1795669" y="101047"/>
                    <a:pt x="1633330" y="202095"/>
                    <a:pt x="1461052" y="278295"/>
                  </a:cubicBezTo>
                  <a:cubicBezTo>
                    <a:pt x="1288774" y="354495"/>
                    <a:pt x="1167848" y="405848"/>
                    <a:pt x="924339" y="457200"/>
                  </a:cubicBezTo>
                  <a:cubicBezTo>
                    <a:pt x="680830" y="508552"/>
                    <a:pt x="0" y="586408"/>
                    <a:pt x="0" y="586408"/>
                  </a:cubicBezTo>
                </a:path>
              </a:pathLst>
            </a:cu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0" name="Freeform 29">
              <a:extLst>
                <a:ext uri="{FF2B5EF4-FFF2-40B4-BE49-F238E27FC236}">
                  <a16:creationId xmlns:a16="http://schemas.microsoft.com/office/drawing/2014/main" id="{87B7B6DE-EF6C-814C-BA6C-DB3F756B02F0}"/>
                </a:ext>
              </a:extLst>
            </p:cNvPr>
            <p:cNvSpPr/>
            <p:nvPr/>
          </p:nvSpPr>
          <p:spPr>
            <a:xfrm flipH="1">
              <a:off x="3212232" y="5469970"/>
              <a:ext cx="1944217" cy="586408"/>
            </a:xfrm>
            <a:custGeom>
              <a:avLst/>
              <a:gdLst>
                <a:gd name="connsiteX0" fmla="*/ 1958008 w 1958008"/>
                <a:gd name="connsiteY0" fmla="*/ 0 h 586408"/>
                <a:gd name="connsiteX1" fmla="*/ 1461052 w 1958008"/>
                <a:gd name="connsiteY1" fmla="*/ 278295 h 586408"/>
                <a:gd name="connsiteX2" fmla="*/ 924339 w 1958008"/>
                <a:gd name="connsiteY2" fmla="*/ 457200 h 586408"/>
                <a:gd name="connsiteX3" fmla="*/ 0 w 1958008"/>
                <a:gd name="connsiteY3" fmla="*/ 586408 h 586408"/>
              </a:gdLst>
              <a:ahLst/>
              <a:cxnLst>
                <a:cxn ang="0">
                  <a:pos x="connsiteX0" y="connsiteY0"/>
                </a:cxn>
                <a:cxn ang="0">
                  <a:pos x="connsiteX1" y="connsiteY1"/>
                </a:cxn>
                <a:cxn ang="0">
                  <a:pos x="connsiteX2" y="connsiteY2"/>
                </a:cxn>
                <a:cxn ang="0">
                  <a:pos x="connsiteX3" y="connsiteY3"/>
                </a:cxn>
              </a:cxnLst>
              <a:rect l="l" t="t" r="r" b="b"/>
              <a:pathLst>
                <a:path w="1958008" h="586408">
                  <a:moveTo>
                    <a:pt x="1958008" y="0"/>
                  </a:moveTo>
                  <a:cubicBezTo>
                    <a:pt x="1795669" y="101047"/>
                    <a:pt x="1633330" y="202095"/>
                    <a:pt x="1461052" y="278295"/>
                  </a:cubicBezTo>
                  <a:cubicBezTo>
                    <a:pt x="1288774" y="354495"/>
                    <a:pt x="1167848" y="405848"/>
                    <a:pt x="924339" y="457200"/>
                  </a:cubicBezTo>
                  <a:cubicBezTo>
                    <a:pt x="680830" y="508552"/>
                    <a:pt x="0" y="586408"/>
                    <a:pt x="0" y="586408"/>
                  </a:cubicBezTo>
                </a:path>
              </a:pathLst>
            </a:cu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1" name="Freeform 30">
              <a:extLst>
                <a:ext uri="{FF2B5EF4-FFF2-40B4-BE49-F238E27FC236}">
                  <a16:creationId xmlns:a16="http://schemas.microsoft.com/office/drawing/2014/main" id="{430D0D82-001D-BA40-AB8E-6552B0C1F2D9}"/>
                </a:ext>
              </a:extLst>
            </p:cNvPr>
            <p:cNvSpPr/>
            <p:nvPr/>
          </p:nvSpPr>
          <p:spPr>
            <a:xfrm>
              <a:off x="5141843" y="6055973"/>
              <a:ext cx="1908314" cy="139148"/>
            </a:xfrm>
            <a:custGeom>
              <a:avLst/>
              <a:gdLst>
                <a:gd name="connsiteX0" fmla="*/ 0 w 1908314"/>
                <a:gd name="connsiteY0" fmla="*/ 0 h 139148"/>
                <a:gd name="connsiteX1" fmla="*/ 1908314 w 1908314"/>
                <a:gd name="connsiteY1" fmla="*/ 139148 h 139148"/>
              </a:gdLst>
              <a:ahLst/>
              <a:cxnLst>
                <a:cxn ang="0">
                  <a:pos x="connsiteX0" y="connsiteY0"/>
                </a:cxn>
                <a:cxn ang="0">
                  <a:pos x="connsiteX1" y="connsiteY1"/>
                </a:cxn>
              </a:cxnLst>
              <a:rect l="l" t="t" r="r" b="b"/>
              <a:pathLst>
                <a:path w="1908314" h="139148">
                  <a:moveTo>
                    <a:pt x="0" y="0"/>
                  </a:moveTo>
                  <a:lnTo>
                    <a:pt x="1908314" y="139148"/>
                  </a:lnTo>
                </a:path>
              </a:pathLst>
            </a:cu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sp>
        <p:nvSpPr>
          <p:cNvPr id="41" name="Rectangle 40">
            <a:extLst>
              <a:ext uri="{FF2B5EF4-FFF2-40B4-BE49-F238E27FC236}">
                <a16:creationId xmlns:a16="http://schemas.microsoft.com/office/drawing/2014/main" id="{B39BE14D-DEC0-A64B-A11F-6E72935DEB8C}"/>
              </a:ext>
            </a:extLst>
          </p:cNvPr>
          <p:cNvSpPr/>
          <p:nvPr/>
        </p:nvSpPr>
        <p:spPr>
          <a:xfrm>
            <a:off x="866648" y="5085943"/>
            <a:ext cx="738407" cy="400110"/>
          </a:xfrm>
          <a:prstGeom prst="rect">
            <a:avLst/>
          </a:prstGeom>
        </p:spPr>
        <p:txBody>
          <a:bodyPr wrap="none">
            <a:spAutoFit/>
          </a:bodyPr>
          <a:lstStyle/>
          <a:p>
            <a:r>
              <a:rPr lang="en-US" sz="2000" dirty="0"/>
              <a:t>Prob.</a:t>
            </a:r>
            <a:endParaRPr lang="en-SG" sz="2000" dirty="0"/>
          </a:p>
        </p:txBody>
      </p:sp>
      <p:sp>
        <p:nvSpPr>
          <p:cNvPr id="40" name="Rectangle 39">
            <a:extLst>
              <a:ext uri="{FF2B5EF4-FFF2-40B4-BE49-F238E27FC236}">
                <a16:creationId xmlns:a16="http://schemas.microsoft.com/office/drawing/2014/main" id="{841E2463-9CC2-CF45-9DB6-BEE101CC47DC}"/>
              </a:ext>
            </a:extLst>
          </p:cNvPr>
          <p:cNvSpPr/>
          <p:nvPr/>
        </p:nvSpPr>
        <p:spPr>
          <a:xfrm>
            <a:off x="7185777" y="6305126"/>
            <a:ext cx="2440861" cy="400110"/>
          </a:xfrm>
          <a:prstGeom prst="rect">
            <a:avLst/>
          </a:prstGeom>
        </p:spPr>
        <p:txBody>
          <a:bodyPr wrap="none">
            <a:spAutoFit/>
          </a:bodyPr>
          <a:lstStyle/>
          <a:p>
            <a:r>
              <a:rPr lang="en-US" sz="2000" dirty="0">
                <a:latin typeface="+mj-lt"/>
              </a:rPr>
              <a:t># of diabetes patients</a:t>
            </a:r>
            <a:endParaRPr lang="en-SG" sz="2000" dirty="0">
              <a:latin typeface="+mj-lt"/>
            </a:endParaRPr>
          </a:p>
        </p:txBody>
      </p:sp>
      <mc:AlternateContent xmlns:mc="http://schemas.openxmlformats.org/markup-compatibility/2006" xmlns:a14="http://schemas.microsoft.com/office/drawing/2010/main">
        <mc:Choice Requires="a14">
          <p:sp>
            <p:nvSpPr>
              <p:cNvPr id="33" name="Rectangle 32">
                <a:extLst>
                  <a:ext uri="{FF2B5EF4-FFF2-40B4-BE49-F238E27FC236}">
                    <a16:creationId xmlns:a16="http://schemas.microsoft.com/office/drawing/2014/main" id="{A3CF051D-96CB-F442-AF08-3546E843F6AB}"/>
                  </a:ext>
                </a:extLst>
              </p:cNvPr>
              <p:cNvSpPr/>
              <p:nvPr/>
            </p:nvSpPr>
            <p:spPr>
              <a:xfrm>
                <a:off x="6560147" y="6433608"/>
                <a:ext cx="39869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𝑂</m:t>
                      </m:r>
                    </m:oMath>
                  </m:oMathPara>
                </a14:m>
                <a:endParaRPr lang="en-SG" dirty="0"/>
              </a:p>
            </p:txBody>
          </p:sp>
        </mc:Choice>
        <mc:Fallback xmlns="">
          <p:sp>
            <p:nvSpPr>
              <p:cNvPr id="33" name="Rectangle 32">
                <a:extLst>
                  <a:ext uri="{FF2B5EF4-FFF2-40B4-BE49-F238E27FC236}">
                    <a16:creationId xmlns:a16="http://schemas.microsoft.com/office/drawing/2014/main" id="{A3CF051D-96CB-F442-AF08-3546E843F6AB}"/>
                  </a:ext>
                </a:extLst>
              </p:cNvPr>
              <p:cNvSpPr>
                <a:spLocks noRot="1" noChangeAspect="1" noMove="1" noResize="1" noEditPoints="1" noAdjustHandles="1" noChangeArrowheads="1" noChangeShapeType="1" noTextEdit="1"/>
              </p:cNvSpPr>
              <p:nvPr/>
            </p:nvSpPr>
            <p:spPr>
              <a:xfrm>
                <a:off x="6560147" y="6433608"/>
                <a:ext cx="398699"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Rectangle 33">
                <a:extLst>
                  <a:ext uri="{FF2B5EF4-FFF2-40B4-BE49-F238E27FC236}">
                    <a16:creationId xmlns:a16="http://schemas.microsoft.com/office/drawing/2014/main" id="{F0C85487-3E79-2D40-8510-77FAFC2E0242}"/>
                  </a:ext>
                </a:extLst>
              </p:cNvPr>
              <p:cNvSpPr/>
              <p:nvPr/>
            </p:nvSpPr>
            <p:spPr>
              <a:xfrm>
                <a:off x="2795561" y="5008982"/>
                <a:ext cx="161345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i="1" dirty="0" smtClean="0">
                              <a:latin typeface="Cambria Math" panose="02040503050406030204" pitchFamily="18" charset="0"/>
                            </a:rPr>
                          </m:ctrlPr>
                        </m:funcPr>
                        <m:fName>
                          <m:r>
                            <m:rPr>
                              <m:sty m:val="p"/>
                            </m:rPr>
                            <a:rPr lang="en-US" dirty="0">
                              <a:latin typeface="Cambria Math"/>
                            </a:rPr>
                            <m:t>Pr</m:t>
                          </m:r>
                        </m:fName>
                        <m:e>
                          <m:d>
                            <m:dPr>
                              <m:begChr m:val="["/>
                              <m:endChr m:val="]"/>
                              <m:ctrlPr>
                                <a:rPr lang="en-US" i="1" dirty="0">
                                  <a:latin typeface="Cambria Math" panose="02040503050406030204" pitchFamily="18" charset="0"/>
                                </a:rPr>
                              </m:ctrlPr>
                            </m:dPr>
                            <m:e>
                              <m:r>
                                <a:rPr lang="en-US" b="1" i="1" dirty="0">
                                  <a:solidFill>
                                    <a:srgbClr val="0000FF"/>
                                  </a:solidFill>
                                  <a:latin typeface="Cambria Math"/>
                                </a:rPr>
                                <m:t>𝑨</m:t>
                              </m:r>
                              <m:d>
                                <m:dPr>
                                  <m:ctrlPr>
                                    <a:rPr lang="en-US" i="1" dirty="0">
                                      <a:latin typeface="Cambria Math" panose="02040503050406030204" pitchFamily="18" charset="0"/>
                                    </a:rPr>
                                  </m:ctrlPr>
                                </m:dPr>
                                <m:e>
                                  <m:r>
                                    <a:rPr lang="en-US" b="1" i="1" dirty="0">
                                      <a:solidFill>
                                        <a:srgbClr val="0000FF"/>
                                      </a:solidFill>
                                      <a:latin typeface="Cambria Math"/>
                                    </a:rPr>
                                    <m:t>𝑫</m:t>
                                  </m:r>
                                </m:e>
                              </m:d>
                              <m:r>
                                <a:rPr lang="en-US" i="1" dirty="0">
                                  <a:latin typeface="Cambria Math"/>
                                </a:rPr>
                                <m:t>=</m:t>
                              </m:r>
                              <m:r>
                                <a:rPr lang="en-US" b="1" i="1" dirty="0" smtClean="0">
                                  <a:latin typeface="Cambria Math" panose="02040503050406030204" pitchFamily="18" charset="0"/>
                                </a:rPr>
                                <m:t>𝑶</m:t>
                              </m:r>
                            </m:e>
                          </m:d>
                        </m:e>
                      </m:func>
                    </m:oMath>
                  </m:oMathPara>
                </a14:m>
                <a:endParaRPr lang="en-SG" dirty="0"/>
              </a:p>
            </p:txBody>
          </p:sp>
        </mc:Choice>
        <mc:Fallback xmlns="">
          <p:sp>
            <p:nvSpPr>
              <p:cNvPr id="34" name="Rectangle 33">
                <a:extLst>
                  <a:ext uri="{FF2B5EF4-FFF2-40B4-BE49-F238E27FC236}">
                    <a16:creationId xmlns:a16="http://schemas.microsoft.com/office/drawing/2014/main" id="{F0C85487-3E79-2D40-8510-77FAFC2E0242}"/>
                  </a:ext>
                </a:extLst>
              </p:cNvPr>
              <p:cNvSpPr>
                <a:spLocks noRot="1" noChangeAspect="1" noMove="1" noResize="1" noEditPoints="1" noAdjustHandles="1" noChangeArrowheads="1" noChangeShapeType="1" noTextEdit="1"/>
              </p:cNvSpPr>
              <p:nvPr/>
            </p:nvSpPr>
            <p:spPr>
              <a:xfrm>
                <a:off x="2795561" y="5008982"/>
                <a:ext cx="1613455"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Rectangle 34">
                <a:extLst>
                  <a:ext uri="{FF2B5EF4-FFF2-40B4-BE49-F238E27FC236}">
                    <a16:creationId xmlns:a16="http://schemas.microsoft.com/office/drawing/2014/main" id="{D6CF7ADD-8B4E-5A4A-8BE4-C3C5CFD5D0AD}"/>
                  </a:ext>
                </a:extLst>
              </p:cNvPr>
              <p:cNvSpPr/>
              <p:nvPr/>
            </p:nvSpPr>
            <p:spPr>
              <a:xfrm>
                <a:off x="4828070" y="5008982"/>
                <a:ext cx="173207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i="1" dirty="0" smtClean="0">
                              <a:latin typeface="Cambria Math" panose="02040503050406030204" pitchFamily="18" charset="0"/>
                            </a:rPr>
                          </m:ctrlPr>
                        </m:funcPr>
                        <m:fName>
                          <m:r>
                            <m:rPr>
                              <m:sty m:val="p"/>
                            </m:rPr>
                            <a:rPr lang="en-US" dirty="0">
                              <a:latin typeface="Cambria Math"/>
                            </a:rPr>
                            <m:t>Pr</m:t>
                          </m:r>
                        </m:fName>
                        <m:e>
                          <m:d>
                            <m:dPr>
                              <m:begChr m:val="["/>
                              <m:endChr m:val="]"/>
                              <m:ctrlPr>
                                <a:rPr lang="en-US" i="1" dirty="0">
                                  <a:latin typeface="Cambria Math" panose="02040503050406030204" pitchFamily="18" charset="0"/>
                                </a:rPr>
                              </m:ctrlPr>
                            </m:dPr>
                            <m:e>
                              <m:r>
                                <a:rPr lang="en-US" b="1" i="1" dirty="0">
                                  <a:solidFill>
                                    <a:srgbClr val="0000FF"/>
                                  </a:solidFill>
                                  <a:latin typeface="Cambria Math"/>
                                </a:rPr>
                                <m:t>𝑨</m:t>
                              </m:r>
                              <m:d>
                                <m:dPr>
                                  <m:ctrlPr>
                                    <a:rPr lang="en-US" i="1" dirty="0">
                                      <a:latin typeface="Cambria Math" panose="02040503050406030204" pitchFamily="18" charset="0"/>
                                    </a:rPr>
                                  </m:ctrlPr>
                                </m:dPr>
                                <m:e>
                                  <m:r>
                                    <a:rPr lang="en-US" b="1" i="1" dirty="0">
                                      <a:solidFill>
                                        <a:srgbClr val="0000FF"/>
                                      </a:solidFill>
                                      <a:latin typeface="Cambria Math"/>
                                    </a:rPr>
                                    <m:t>𝑫</m:t>
                                  </m:r>
                                  <m:r>
                                    <a:rPr lang="en-US" b="1" i="1" dirty="0">
                                      <a:solidFill>
                                        <a:srgbClr val="0000FF"/>
                                      </a:solidFill>
                                      <a:latin typeface="Cambria Math"/>
                                    </a:rPr>
                                    <m:t>′</m:t>
                                  </m:r>
                                </m:e>
                              </m:d>
                              <m:r>
                                <a:rPr lang="en-US" i="1" dirty="0">
                                  <a:latin typeface="Cambria Math"/>
                                </a:rPr>
                                <m:t>=</m:t>
                              </m:r>
                              <m:r>
                                <a:rPr lang="en-US" b="1" i="1" dirty="0" smtClean="0">
                                  <a:latin typeface="Cambria Math" panose="02040503050406030204" pitchFamily="18" charset="0"/>
                                </a:rPr>
                                <m:t>𝑶</m:t>
                              </m:r>
                            </m:e>
                          </m:d>
                        </m:e>
                      </m:func>
                    </m:oMath>
                  </m:oMathPara>
                </a14:m>
                <a:endParaRPr lang="en-SG" dirty="0"/>
              </a:p>
            </p:txBody>
          </p:sp>
        </mc:Choice>
        <mc:Fallback xmlns="">
          <p:sp>
            <p:nvSpPr>
              <p:cNvPr id="35" name="Rectangle 34">
                <a:extLst>
                  <a:ext uri="{FF2B5EF4-FFF2-40B4-BE49-F238E27FC236}">
                    <a16:creationId xmlns:a16="http://schemas.microsoft.com/office/drawing/2014/main" id="{D6CF7ADD-8B4E-5A4A-8BE4-C3C5CFD5D0AD}"/>
                  </a:ext>
                </a:extLst>
              </p:cNvPr>
              <p:cNvSpPr>
                <a:spLocks noRot="1" noChangeAspect="1" noMove="1" noResize="1" noEditPoints="1" noAdjustHandles="1" noChangeArrowheads="1" noChangeShapeType="1" noTextEdit="1"/>
              </p:cNvSpPr>
              <p:nvPr/>
            </p:nvSpPr>
            <p:spPr>
              <a:xfrm>
                <a:off x="4828070" y="5008982"/>
                <a:ext cx="1732077" cy="369332"/>
              </a:xfrm>
              <a:prstGeom prst="rect">
                <a:avLst/>
              </a:prstGeom>
              <a:blipFill>
                <a:blip r:embed="rId7"/>
                <a:stretch>
                  <a:fillRect/>
                </a:stretch>
              </a:blipFill>
            </p:spPr>
            <p:txBody>
              <a:bodyPr/>
              <a:lstStyle/>
              <a:p>
                <a:r>
                  <a:rPr lang="en-US">
                    <a:noFill/>
                  </a:rPr>
                  <a:t> </a:t>
                </a:r>
              </a:p>
            </p:txBody>
          </p:sp>
        </mc:Fallback>
      </mc:AlternateContent>
      <p:cxnSp>
        <p:nvCxnSpPr>
          <p:cNvPr id="36" name="Straight Connector 35" descr="&quot;&quot;">
            <a:extLst>
              <a:ext uri="{FF2B5EF4-FFF2-40B4-BE49-F238E27FC236}">
                <a16:creationId xmlns:a16="http://schemas.microsoft.com/office/drawing/2014/main" id="{21B543A4-A88E-404C-A64A-B1CF60B6311A}"/>
              </a:ext>
            </a:extLst>
          </p:cNvPr>
          <p:cNvCxnSpPr/>
          <p:nvPr/>
        </p:nvCxnSpPr>
        <p:spPr>
          <a:xfrm>
            <a:off x="6753728" y="5379310"/>
            <a:ext cx="0" cy="1070828"/>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7" name="Straight Arrow Connector 36" descr="arrows">
            <a:extLst>
              <a:ext uri="{FF2B5EF4-FFF2-40B4-BE49-F238E27FC236}">
                <a16:creationId xmlns:a16="http://schemas.microsoft.com/office/drawing/2014/main" id="{630FBA81-0544-6947-A123-06065717534D}"/>
              </a:ext>
            </a:extLst>
          </p:cNvPr>
          <p:cNvCxnSpPr/>
          <p:nvPr/>
        </p:nvCxnSpPr>
        <p:spPr>
          <a:xfrm flipH="1">
            <a:off x="6775229" y="5130888"/>
            <a:ext cx="1008112" cy="110307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8" name="Straight Arrow Connector 37" descr="arrows">
            <a:extLst>
              <a:ext uri="{FF2B5EF4-FFF2-40B4-BE49-F238E27FC236}">
                <a16:creationId xmlns:a16="http://schemas.microsoft.com/office/drawing/2014/main" id="{85E0DBAC-B4B9-E64D-99E4-6700A4028769}"/>
              </a:ext>
            </a:extLst>
          </p:cNvPr>
          <p:cNvCxnSpPr>
            <a:cxnSpLocks/>
          </p:cNvCxnSpPr>
          <p:nvPr/>
        </p:nvCxnSpPr>
        <p:spPr>
          <a:xfrm flipH="1">
            <a:off x="6754996" y="5130101"/>
            <a:ext cx="873833" cy="91342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5866A474-B601-3244-B572-0CBC7BF4CCBE}"/>
              </a:ext>
            </a:extLst>
          </p:cNvPr>
          <p:cNvSpPr/>
          <p:nvPr/>
        </p:nvSpPr>
        <p:spPr>
          <a:xfrm>
            <a:off x="7113769" y="4667925"/>
            <a:ext cx="1664623" cy="400110"/>
          </a:xfrm>
          <a:prstGeom prst="rect">
            <a:avLst/>
          </a:prstGeom>
        </p:spPr>
        <p:txBody>
          <a:bodyPr wrap="none">
            <a:spAutoFit/>
          </a:bodyPr>
          <a:lstStyle/>
          <a:p>
            <a:r>
              <a:rPr lang="en-US" sz="2000" dirty="0"/>
              <a:t>ratio bounded</a:t>
            </a:r>
            <a:endParaRPr lang="en-SG" sz="2000" dirty="0"/>
          </a:p>
        </p:txBody>
      </p:sp>
      <p:sp>
        <p:nvSpPr>
          <p:cNvPr id="2" name="Slide Number Placeholder 1">
            <a:extLst>
              <a:ext uri="{FF2B5EF4-FFF2-40B4-BE49-F238E27FC236}">
                <a16:creationId xmlns:a16="http://schemas.microsoft.com/office/drawing/2014/main" id="{184C58C3-140D-784F-99DB-4D695DB06E67}"/>
              </a:ext>
            </a:extLst>
          </p:cNvPr>
          <p:cNvSpPr>
            <a:spLocks noGrp="1"/>
          </p:cNvSpPr>
          <p:nvPr>
            <p:ph type="sldNum" sz="quarter" idx="12"/>
          </p:nvPr>
        </p:nvSpPr>
        <p:spPr/>
        <p:txBody>
          <a:bodyPr/>
          <a:lstStyle/>
          <a:p>
            <a:fld id="{3E5BF5F9-4D9A-9543-85E8-59158CD2B6EB}" type="slidenum">
              <a:rPr lang="en-US" smtClean="0"/>
              <a:t>7</a:t>
            </a:fld>
            <a:endParaRPr lang="en-US"/>
          </a:p>
        </p:txBody>
      </p:sp>
    </p:spTree>
    <p:extLst>
      <p:ext uri="{BB962C8B-B14F-4D97-AF65-F5344CB8AC3E}">
        <p14:creationId xmlns:p14="http://schemas.microsoft.com/office/powerpoint/2010/main" val="16133314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443A0B-6D13-3D45-83CD-455FE7F73721}"/>
              </a:ext>
            </a:extLst>
          </p:cNvPr>
          <p:cNvSpPr>
            <a:spLocks noGrp="1"/>
          </p:cNvSpPr>
          <p:nvPr>
            <p:ph type="title"/>
          </p:nvPr>
        </p:nvSpPr>
        <p:spPr/>
        <p:txBody>
          <a:bodyPr/>
          <a:lstStyle/>
          <a:p>
            <a:r>
              <a:rPr lang="en-US" dirty="0">
                <a:latin typeface="Arial" charset="0"/>
                <a:ea typeface="Arial" charset="0"/>
                <a:cs typeface="Arial" charset="0"/>
              </a:rPr>
              <a:t>Techniques for achieving DP</a:t>
            </a:r>
            <a:br>
              <a:rPr lang="en-US" dirty="0">
                <a:latin typeface="Arial" charset="0"/>
                <a:ea typeface="Arial" charset="0"/>
                <a:cs typeface="Arial" charset="0"/>
              </a:rPr>
            </a:br>
            <a:endParaRPr lang="en-US" dirty="0"/>
          </a:p>
        </p:txBody>
      </p:sp>
      <p:sp>
        <p:nvSpPr>
          <p:cNvPr id="5" name="Content Placeholder 2" descr="Large confetti">
            <a:extLst>
              <a:ext uri="{FF2B5EF4-FFF2-40B4-BE49-F238E27FC236}">
                <a16:creationId xmlns:a16="http://schemas.microsoft.com/office/drawing/2014/main" id="{69CB9C9A-22E7-7442-A152-A84AD08D8753}"/>
              </a:ext>
            </a:extLst>
          </p:cNvPr>
          <p:cNvSpPr>
            <a:spLocks noGrp="1" noChangeArrowheads="1"/>
          </p:cNvSpPr>
          <p:nvPr>
            <p:ph idx="1"/>
          </p:nvPr>
        </p:nvSpPr>
        <p:spPr>
          <a:xfrm>
            <a:off x="838200" y="1990517"/>
            <a:ext cx="10515600" cy="3241050"/>
          </a:xfrm>
          <a:ln/>
        </p:spPr>
        <p:txBody>
          <a:bodyPr/>
          <a:lstStyle/>
          <a:p>
            <a:pPr marL="285750" indent="-285750" algn="l">
              <a:buFontTx/>
              <a:buChar char="•"/>
            </a:pPr>
            <a:r>
              <a:rPr lang="zh-CN" altLang="zh-CN" b="0" dirty="0">
                <a:latin typeface="Arial" panose="020B0604020202020204" pitchFamily="34" charset="0"/>
                <a:cs typeface="Arial" panose="020B0604020202020204" pitchFamily="34" charset="0"/>
              </a:rPr>
              <a:t>Output perturbation</a:t>
            </a:r>
          </a:p>
          <a:p>
            <a:pPr marL="285750" indent="-285750" algn="l">
              <a:buFontTx/>
              <a:buChar char="•"/>
            </a:pPr>
            <a:endParaRPr lang="en-US" altLang="zh-CN" b="0" dirty="0">
              <a:latin typeface="Arial" panose="020B0604020202020204" pitchFamily="34" charset="0"/>
              <a:cs typeface="Arial" panose="020B0604020202020204" pitchFamily="34" charset="0"/>
            </a:endParaRPr>
          </a:p>
          <a:p>
            <a:pPr marL="285750" indent="-285750">
              <a:buFontTx/>
              <a:buChar char="•"/>
            </a:pPr>
            <a:r>
              <a:rPr lang="en-US" altLang="zh-CN" dirty="0">
                <a:latin typeface="Arial" panose="020B0604020202020204" pitchFamily="34" charset="0"/>
                <a:cs typeface="Arial" panose="020B0604020202020204" pitchFamily="34" charset="0"/>
              </a:rPr>
              <a:t>Exponential mechanism</a:t>
            </a:r>
            <a:endParaRPr lang="zh-CN" altLang="zh-CN" dirty="0">
              <a:latin typeface="Arial" panose="020B0604020202020204" pitchFamily="34" charset="0"/>
              <a:cs typeface="Arial" panose="020B0604020202020204" pitchFamily="34" charset="0"/>
            </a:endParaRPr>
          </a:p>
          <a:p>
            <a:pPr marL="285750" indent="-285750" algn="l">
              <a:buFontTx/>
              <a:buChar char="•"/>
            </a:pPr>
            <a:endParaRPr lang="zh-CN" altLang="zh-CN" b="0" dirty="0">
              <a:latin typeface="Arial" panose="020B0604020202020204" pitchFamily="34" charset="0"/>
              <a:cs typeface="Arial" panose="020B0604020202020204" pitchFamily="34" charset="0"/>
            </a:endParaRPr>
          </a:p>
          <a:p>
            <a:pPr marL="285750" indent="-285750" algn="l">
              <a:buFontTx/>
              <a:buChar char="•"/>
            </a:pPr>
            <a:r>
              <a:rPr lang="zh-CN" altLang="zh-CN" b="0" dirty="0">
                <a:latin typeface="Arial" panose="020B0604020202020204" pitchFamily="34" charset="0"/>
                <a:cs typeface="Arial" panose="020B0604020202020204" pitchFamily="34" charset="0"/>
              </a:rPr>
              <a:t>Input perturbation</a:t>
            </a:r>
          </a:p>
          <a:p>
            <a:pPr marL="285750" indent="-285750" algn="l">
              <a:buFontTx/>
              <a:buChar char="•"/>
            </a:pPr>
            <a:endParaRPr lang="en-US" altLang="zh-CN" b="0" dirty="0">
              <a:latin typeface="Arial" panose="020B0604020202020204" pitchFamily="34" charset="0"/>
              <a:cs typeface="Arial" panose="020B0604020202020204" pitchFamily="34" charset="0"/>
            </a:endParaRPr>
          </a:p>
        </p:txBody>
      </p:sp>
      <p:sp>
        <p:nvSpPr>
          <p:cNvPr id="2" name="Slide Number Placeholder 1"/>
          <p:cNvSpPr>
            <a:spLocks noGrp="1"/>
          </p:cNvSpPr>
          <p:nvPr>
            <p:ph type="sldNum" sz="quarter" idx="12"/>
          </p:nvPr>
        </p:nvSpPr>
        <p:spPr/>
        <p:txBody>
          <a:bodyPr/>
          <a:lstStyle/>
          <a:p>
            <a:fld id="{3E5BF5F9-4D9A-9543-85E8-59158CD2B6EB}" type="slidenum">
              <a:rPr lang="en-US" smtClean="0"/>
              <a:t>8</a:t>
            </a:fld>
            <a:endParaRPr lang="en-US"/>
          </a:p>
        </p:txBody>
      </p:sp>
    </p:spTree>
    <p:extLst>
      <p:ext uri="{BB962C8B-B14F-4D97-AF65-F5344CB8AC3E}">
        <p14:creationId xmlns:p14="http://schemas.microsoft.com/office/powerpoint/2010/main" val="42637336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image showing how to add noise to the output of a query">
            <a:extLst>
              <a:ext uri="{FF2B5EF4-FFF2-40B4-BE49-F238E27FC236}">
                <a16:creationId xmlns:a16="http://schemas.microsoft.com/office/drawing/2014/main" id="{3FB04E3E-30D7-8E41-BEE2-83DCA2B2FB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1951" y="1561398"/>
            <a:ext cx="6162675" cy="2314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Content Placeholder 2" descr="Equation for adding noise to output">
            <a:extLst>
              <a:ext uri="{FF2B5EF4-FFF2-40B4-BE49-F238E27FC236}">
                <a16:creationId xmlns:a16="http://schemas.microsoft.com/office/drawing/2014/main" id="{3C9E37CC-8848-FE41-8FF5-A99A82374DD5}"/>
              </a:ext>
            </a:extLst>
          </p:cNvPr>
          <p:cNvSpPr>
            <a:spLocks noGrp="1" noRot="1" noChangeAspect="1" noEditPoints="1" noChangeArrowheads="1" noTextEdit="1"/>
          </p:cNvSpPr>
          <p:nvPr>
            <p:ph idx="1"/>
          </p:nvPr>
        </p:nvSpPr>
        <p:spPr>
          <a:xfrm>
            <a:off x="6584626" y="2840921"/>
            <a:ext cx="5105400" cy="1349375"/>
          </a:xfrm>
          <a:blipFill dpi="0" rotWithShape="1">
            <a:blip r:embed="rId3"/>
            <a:srcRect/>
            <a:stretch>
              <a:fillRect/>
            </a:stretch>
          </a:blipFill>
          <a:ln/>
        </p:spPr>
        <p:txBody>
          <a:bodyPr/>
          <a:lstStyle/>
          <a:p>
            <a:pPr marL="0" indent="0" algn="l">
              <a:buNone/>
            </a:pPr>
            <a:r>
              <a:rPr lang="zh-CN" altLang="zh-CN" dirty="0"/>
              <a:t> </a:t>
            </a: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55E54877-A3CE-214D-833C-4451FEDE396C}"/>
                  </a:ext>
                </a:extLst>
              </p:cNvPr>
              <p:cNvSpPr/>
              <p:nvPr/>
            </p:nvSpPr>
            <p:spPr>
              <a:xfrm>
                <a:off x="463504" y="4504620"/>
                <a:ext cx="11226521" cy="2000548"/>
              </a:xfrm>
              <a:prstGeom prst="rect">
                <a:avLst/>
              </a:prstGeom>
            </p:spPr>
            <p:txBody>
              <a:bodyPr wrap="square">
                <a:spAutoFit/>
              </a:bodyPr>
              <a:lstStyle/>
              <a:p>
                <a:r>
                  <a:rPr lang="en-US" sz="2800" dirty="0">
                    <a:latin typeface="Arial" panose="020B0604020202020204" pitchFamily="34" charset="0"/>
                    <a:cs typeface="Arial" panose="020B0604020202020204" pitchFamily="34" charset="0"/>
                  </a:rPr>
                  <a:t>Output perturbation: run normal algorithm, then add noise</a:t>
                </a:r>
              </a:p>
              <a:p>
                <a:pPr marL="742950" lvl="1" indent="-285750">
                  <a:buFont typeface="Arial" panose="020B0604020202020204" pitchFamily="34" charset="0"/>
                  <a:buChar char="•"/>
                </a:pPr>
                <a:r>
                  <a:rPr lang="en-US" sz="2400" dirty="0">
                    <a:latin typeface="Arial" panose="020B0604020202020204" pitchFamily="34" charset="0"/>
                    <a:cs typeface="Arial" panose="020B0604020202020204" pitchFamily="34" charset="0"/>
                  </a:rPr>
                  <a:t>Each answer does not leak too much information about the database.</a:t>
                </a:r>
              </a:p>
              <a:p>
                <a:pPr marL="742950" lvl="1" indent="-285750">
                  <a:buFont typeface="Arial" panose="020B0604020202020204" pitchFamily="34" charset="0"/>
                  <a:buChar char="•"/>
                </a:pPr>
                <a:r>
                  <a:rPr lang="en-US" sz="2400" dirty="0">
                    <a:latin typeface="Arial" panose="020B0604020202020204" pitchFamily="34" charset="0"/>
                    <a:cs typeface="Arial" panose="020B0604020202020204" pitchFamily="34" charset="0"/>
                  </a:rPr>
                  <a:t>Noisy answers are close to the original answers.</a:t>
                </a:r>
                <a:endParaRPr lang="en-US" sz="3200" dirty="0">
                  <a:latin typeface="Arial" panose="020B0604020202020204" pitchFamily="34" charset="0"/>
                  <a:cs typeface="Arial" panose="020B0604020202020204" pitchFamily="34" charset="0"/>
                </a:endParaRPr>
              </a:p>
              <a:p>
                <a:endParaRPr lang="en-US" sz="2400" dirty="0">
                  <a:latin typeface="Arial" panose="020B0604020202020204" pitchFamily="34" charset="0"/>
                  <a:cs typeface="Arial" panose="020B0604020202020204" pitchFamily="34" charset="0"/>
                </a:endParaRPr>
              </a:p>
              <a:p>
                <a:r>
                  <a:rPr lang="en-US" sz="2400" b="1">
                    <a:latin typeface="Arial" panose="020B0604020202020204" pitchFamily="34" charset="0"/>
                    <a:cs typeface="Arial" panose="020B0604020202020204" pitchFamily="34" charset="0"/>
                  </a:rPr>
                  <a:t>Draw noise </a:t>
                </a:r>
                <a:r>
                  <a:rPr lang="en-US" sz="2400" b="1" dirty="0">
                    <a:latin typeface="Arial" panose="020B0604020202020204" pitchFamily="34" charset="0"/>
                    <a:cs typeface="Arial" panose="020B0604020202020204" pitchFamily="34" charset="0"/>
                  </a:rPr>
                  <a:t>from a Laplace distribution, i.e., </a:t>
                </a:r>
                <a:r>
                  <a:rPr lang="en-US" sz="2400" b="1" dirty="0" err="1">
                    <a:latin typeface="Arial" panose="020B0604020202020204" pitchFamily="34" charset="0"/>
                    <a:cs typeface="Arial" panose="020B0604020202020204" pitchFamily="34" charset="0"/>
                  </a:rPr>
                  <a:t>Pr</a:t>
                </a:r>
                <a:r>
                  <a:rPr lang="en-US" sz="2400" b="1" dirty="0">
                    <a:latin typeface="Arial" panose="020B0604020202020204" pitchFamily="34" charset="0"/>
                    <a:cs typeface="Arial" panose="020B0604020202020204" pitchFamily="34" charset="0"/>
                  </a:rPr>
                  <a:t>(noise=x) follows </a:t>
                </a:r>
                <a:r>
                  <a:rPr lang="en-US" sz="2400" b="1" dirty="0">
                    <a:solidFill>
                      <a:schemeClr val="tx1"/>
                    </a:solidFill>
                    <a:latin typeface="Arial" panose="020B0604020202020204" pitchFamily="34" charset="0"/>
                    <a:cs typeface="Arial" panose="020B0604020202020204" pitchFamily="34" charset="0"/>
                  </a:rPr>
                  <a:t>Lap(0,</a:t>
                </a:r>
                <a:r>
                  <a:rPr lang="en-US" sz="2400" b="1" dirty="0">
                    <a:solidFill>
                      <a:schemeClr val="tx1"/>
                    </a:solidFill>
                    <a:ea typeface="Arial" charset="0"/>
                    <a:cs typeface="Arial" charset="0"/>
                  </a:rPr>
                  <a:t> </a:t>
                </a:r>
                <a14:m>
                  <m:oMath xmlns:m="http://schemas.openxmlformats.org/officeDocument/2006/math">
                    <m:r>
                      <a:rPr lang="en-US" sz="2400" b="1" i="1">
                        <a:solidFill>
                          <a:schemeClr val="tx1"/>
                        </a:solidFill>
                        <a:latin typeface="Cambria Math" panose="02040503050406030204" pitchFamily="18" charset="0"/>
                        <a:ea typeface="Arial" charset="0"/>
                        <a:cs typeface="Arial" charset="0"/>
                      </a:rPr>
                      <m:t>𝝀</m:t>
                    </m:r>
                  </m:oMath>
                </a14:m>
                <a:r>
                  <a:rPr lang="en-US" sz="2400" b="1" dirty="0">
                    <a:solidFill>
                      <a:schemeClr val="tx1"/>
                    </a:solidFill>
                    <a:latin typeface="Arial" panose="020B0604020202020204" pitchFamily="34" charset="0"/>
                    <a:cs typeface="Arial" panose="020B0604020202020204" pitchFamily="34" charset="0"/>
                  </a:rPr>
                  <a:t>) </a:t>
                </a:r>
                <a:endParaRPr lang="en-US" sz="2400" b="1" dirty="0">
                  <a:latin typeface="Arial" panose="020B0604020202020204" pitchFamily="34" charset="0"/>
                  <a:cs typeface="Arial" panose="020B0604020202020204" pitchFamily="34" charset="0"/>
                </a:endParaRPr>
              </a:p>
            </p:txBody>
          </p:sp>
        </mc:Choice>
        <mc:Fallback xmlns="">
          <p:sp>
            <p:nvSpPr>
              <p:cNvPr id="3" name="Rectangle 2">
                <a:extLst>
                  <a:ext uri="{FF2B5EF4-FFF2-40B4-BE49-F238E27FC236}">
                    <a16:creationId xmlns:a16="http://schemas.microsoft.com/office/drawing/2014/main" id="{55E54877-A3CE-214D-833C-4451FEDE396C}"/>
                  </a:ext>
                </a:extLst>
              </p:cNvPr>
              <p:cNvSpPr>
                <a:spLocks noRot="1" noChangeAspect="1" noMove="1" noResize="1" noEditPoints="1" noAdjustHandles="1" noChangeArrowheads="1" noChangeShapeType="1" noTextEdit="1"/>
              </p:cNvSpPr>
              <p:nvPr/>
            </p:nvSpPr>
            <p:spPr>
              <a:xfrm>
                <a:off x="463504" y="4504620"/>
                <a:ext cx="11226521" cy="2000548"/>
              </a:xfrm>
              <a:prstGeom prst="rect">
                <a:avLst/>
              </a:prstGeom>
              <a:blipFill>
                <a:blip r:embed="rId4"/>
                <a:stretch>
                  <a:fillRect l="-1131" t="-3165" b="-5063"/>
                </a:stretch>
              </a:blipFill>
            </p:spPr>
            <p:txBody>
              <a:bodyPr/>
              <a:lstStyle/>
              <a:p>
                <a:r>
                  <a:rPr lang="en-US">
                    <a:noFill/>
                  </a:rPr>
                  <a:t> </a:t>
                </a:r>
              </a:p>
            </p:txBody>
          </p:sp>
        </mc:Fallback>
      </mc:AlternateContent>
      <p:sp>
        <p:nvSpPr>
          <p:cNvPr id="2" name="Slide Number Placeholder 1"/>
          <p:cNvSpPr>
            <a:spLocks noGrp="1"/>
          </p:cNvSpPr>
          <p:nvPr>
            <p:ph type="sldNum" sz="quarter" idx="12"/>
          </p:nvPr>
        </p:nvSpPr>
        <p:spPr/>
        <p:txBody>
          <a:bodyPr/>
          <a:lstStyle/>
          <a:p>
            <a:fld id="{3E5BF5F9-4D9A-9543-85E8-59158CD2B6EB}" type="slidenum">
              <a:rPr lang="en-US" smtClean="0"/>
              <a:t>9</a:t>
            </a:fld>
            <a:endParaRPr lang="en-US" dirty="0"/>
          </a:p>
        </p:txBody>
      </p:sp>
      <p:sp>
        <p:nvSpPr>
          <p:cNvPr id="8" name="Title 1">
            <a:extLst>
              <a:ext uri="{FF2B5EF4-FFF2-40B4-BE49-F238E27FC236}">
                <a16:creationId xmlns:a16="http://schemas.microsoft.com/office/drawing/2014/main" id="{177298E0-FD96-464C-A962-7317FE3B93F0}"/>
              </a:ext>
            </a:extLst>
          </p:cNvPr>
          <p:cNvSpPr>
            <a:spLocks noGrp="1"/>
          </p:cNvSpPr>
          <p:nvPr>
            <p:ph type="title"/>
          </p:nvPr>
        </p:nvSpPr>
        <p:spPr>
          <a:xfrm>
            <a:off x="838200" y="114983"/>
            <a:ext cx="10515600" cy="1325563"/>
          </a:xfrm>
        </p:spPr>
        <p:txBody>
          <a:bodyPr/>
          <a:lstStyle/>
          <a:p>
            <a:r>
              <a:rPr lang="en-US" dirty="0"/>
              <a:t>Output perturbation</a:t>
            </a:r>
          </a:p>
        </p:txBody>
      </p:sp>
    </p:spTree>
    <p:extLst>
      <p:ext uri="{BB962C8B-B14F-4D97-AF65-F5344CB8AC3E}">
        <p14:creationId xmlns:p14="http://schemas.microsoft.com/office/powerpoint/2010/main" val="205064319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15938</TotalTime>
  <Words>3367</Words>
  <Application>Microsoft Macintosh PowerPoint</Application>
  <PresentationFormat>Widescreen</PresentationFormat>
  <Paragraphs>573</Paragraphs>
  <Slides>41</Slides>
  <Notes>14</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41</vt:i4>
      </vt:variant>
    </vt:vector>
  </HeadingPairs>
  <TitlesOfParts>
    <vt:vector size="53" baseType="lpstr">
      <vt:lpstr>DengXian</vt:lpstr>
      <vt:lpstr>Arial</vt:lpstr>
      <vt:lpstr>Calibri</vt:lpstr>
      <vt:lpstr>Calibri Light</vt:lpstr>
      <vt:lpstr>Cambria Math</vt:lpstr>
      <vt:lpstr>Comic Sans MS</vt:lpstr>
      <vt:lpstr>Helvetica Neue</vt:lpstr>
      <vt:lpstr>LMRoman10</vt:lpstr>
      <vt:lpstr>Symbol</vt:lpstr>
      <vt:lpstr>Times</vt:lpstr>
      <vt:lpstr>Wingdings</vt:lpstr>
      <vt:lpstr>Office Theme</vt:lpstr>
      <vt:lpstr>CSC 533: Privacy in the Digital Age (Fall 2020)  Lecture 6: Differential Privacy </vt:lpstr>
      <vt:lpstr>Goals for today</vt:lpstr>
      <vt:lpstr>Motivations for differential privacy</vt:lpstr>
      <vt:lpstr>Towards a better privacy goal</vt:lpstr>
      <vt:lpstr>Differential privacy: Informally</vt:lpstr>
      <vt:lpstr>Differential Privacy: Formal definition</vt:lpstr>
      <vt:lpstr>Achieving ε-differential privacy: setting</vt:lpstr>
      <vt:lpstr>Techniques for achieving DP </vt:lpstr>
      <vt:lpstr>Output perturbation</vt:lpstr>
      <vt:lpstr>Illustrating output perturbation</vt:lpstr>
      <vt:lpstr>Laplace distribution</vt:lpstr>
      <vt:lpstr>Differential Privacy via Laplace noise</vt:lpstr>
      <vt:lpstr>Differential Privacy via Laplace noise</vt:lpstr>
      <vt:lpstr>Differential Privacy via Laplace Noise</vt:lpstr>
      <vt:lpstr>Differential Privacy via Laplace Noise</vt:lpstr>
      <vt:lpstr>Differential Privacy via Laplace Noise</vt:lpstr>
      <vt:lpstr>Differential Privacy via Laplace Noise</vt:lpstr>
      <vt:lpstr>Differential Privacy via Laplace Noise</vt:lpstr>
      <vt:lpstr>Differential Privacy via Laplace Noise</vt:lpstr>
      <vt:lpstr>Differential Privacy via Laplace Noise</vt:lpstr>
      <vt:lpstr>Global sensitivity</vt:lpstr>
      <vt:lpstr>Utility of Laplace mechanism </vt:lpstr>
      <vt:lpstr>Impact of ε </vt:lpstr>
      <vt:lpstr>Sequential composition </vt:lpstr>
      <vt:lpstr>Answering 𝑘 queries: Privacy budget </vt:lpstr>
      <vt:lpstr>Parallel composition </vt:lpstr>
      <vt:lpstr>Exponential mechanism</vt:lpstr>
      <vt:lpstr>Example: Exponential Mechanism</vt:lpstr>
      <vt:lpstr> Exponential Mechanism</vt:lpstr>
      <vt:lpstr>Formal proof</vt:lpstr>
      <vt:lpstr>Formal proof</vt:lpstr>
      <vt:lpstr>Formal proof</vt:lpstr>
      <vt:lpstr>Formal proof</vt:lpstr>
      <vt:lpstr>Randomized Response</vt:lpstr>
      <vt:lpstr>Random response: utility  </vt:lpstr>
      <vt:lpstr>Example: Random response </vt:lpstr>
      <vt:lpstr>Laplace Mechanism vs Randomized Response</vt:lpstr>
      <vt:lpstr>Pros and Cons</vt:lpstr>
      <vt:lpstr>Impact of numerous queries</vt:lpstr>
      <vt:lpstr>Exercise</vt:lpstr>
      <vt:lpstr>Logistics</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388</cp:revision>
  <cp:lastPrinted>2019-01-18T03:24:40Z</cp:lastPrinted>
  <dcterms:created xsi:type="dcterms:W3CDTF">2019-01-03T13:29:27Z</dcterms:created>
  <dcterms:modified xsi:type="dcterms:W3CDTF">2020-08-27T14:09:53Z</dcterms:modified>
</cp:coreProperties>
</file>